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>
              <a:latin typeface="Century" pitchFamily="18" charset="0"/>
            </a:endParaRPr>
          </a:p>
          <a:p>
            <a:r>
              <a:rPr lang="tr-TR" b="1" dirty="0" smtClean="0">
                <a:latin typeface="Century" pitchFamily="18" charset="0"/>
              </a:rPr>
              <a:t>Hesiodos ve Eserleri : Theogonia, </a:t>
            </a:r>
            <a:r>
              <a:rPr lang="el-GR" b="1" dirty="0" smtClean="0">
                <a:latin typeface="Century" pitchFamily="18" charset="0"/>
              </a:rPr>
              <a:t>Εργά κα</a:t>
            </a:r>
            <a:r>
              <a:rPr lang="el-GR" b="1" dirty="0" smtClean="0">
                <a:latin typeface="Times New Roman"/>
                <a:cs typeface="Times New Roman"/>
              </a:rPr>
              <a:t>ὶ</a:t>
            </a:r>
            <a:r>
              <a:rPr lang="el-GR" b="1" dirty="0" smtClean="0">
                <a:latin typeface="Century" pitchFamily="18" charset="0"/>
              </a:rPr>
              <a:t> </a:t>
            </a:r>
            <a:r>
              <a:rPr lang="el-GR" b="1" dirty="0" smtClean="0">
                <a:latin typeface="Century" pitchFamily="18" charset="0"/>
                <a:cs typeface="Times New Roman"/>
              </a:rPr>
              <a:t>ἡ</a:t>
            </a:r>
            <a:r>
              <a:rPr lang="el-GR" b="1" dirty="0" smtClean="0">
                <a:latin typeface="Century" pitchFamily="18" charset="0"/>
              </a:rPr>
              <a:t>μερα</a:t>
            </a:r>
            <a:r>
              <a:rPr lang="tr-TR" b="1" dirty="0" smtClean="0">
                <a:latin typeface="Century" pitchFamily="18" charset="0"/>
              </a:rPr>
              <a:t> (İşler ve Günler) </a:t>
            </a:r>
          </a:p>
          <a:p>
            <a:r>
              <a:rPr lang="tr-TR" dirty="0" smtClean="0">
                <a:latin typeface="Century" pitchFamily="18" charset="0"/>
              </a:rPr>
              <a:t>Homeros’tan sonra Hellenlerin ikinci büyük şairidir.</a:t>
            </a:r>
          </a:p>
          <a:p>
            <a:r>
              <a:rPr lang="tr-TR" dirty="0" smtClean="0">
                <a:latin typeface="Century" pitchFamily="18" charset="0"/>
              </a:rPr>
              <a:t>MÖ </a:t>
            </a:r>
            <a:r>
              <a:rPr lang="tr-TR" dirty="0" err="1" smtClean="0">
                <a:latin typeface="Century" pitchFamily="18" charset="0"/>
              </a:rPr>
              <a:t>ca</a:t>
            </a:r>
            <a:r>
              <a:rPr lang="tr-TR" dirty="0" smtClean="0">
                <a:latin typeface="Century" pitchFamily="18" charset="0"/>
              </a:rPr>
              <a:t> 700 yıllarında yaşamıştır.</a:t>
            </a:r>
          </a:p>
          <a:p>
            <a:r>
              <a:rPr lang="tr-TR" dirty="0" smtClean="0">
                <a:latin typeface="Century" pitchFamily="18" charset="0"/>
              </a:rPr>
              <a:t>Boiotia bölgesindeki Askra kentinde dünyaya gelmiştir.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Epik şiirin temsilcilerinden olan Hesiodos’un iki eseri vardır.</a:t>
            </a:r>
          </a:p>
          <a:p>
            <a:r>
              <a:rPr lang="tr-TR" dirty="0" smtClean="0">
                <a:latin typeface="Century" pitchFamily="18" charset="0"/>
              </a:rPr>
              <a:t>Theogonia (Tanrıların Doğuşu) ve Erga kai Hemerai (İşler ve Günler)</a:t>
            </a:r>
          </a:p>
          <a:p>
            <a:r>
              <a:rPr lang="tr-TR" dirty="0" smtClean="0">
                <a:latin typeface="Century" pitchFamily="18" charset="0"/>
              </a:rPr>
              <a:t>Anadolu’dan (Kyme’den), Hellas’a (Boiotia’ya) göç eden bir ailenin çocuğu olan Hesiodos’un eserlerinde çoban, çiftçi, küçük toprak sahibi olan insanlara rastlarız. Oysa Homeros’ta bir soylu sınıfın yaşantısını görmekteyiz.</a:t>
            </a:r>
          </a:p>
          <a:p>
            <a:pPr>
              <a:buNone/>
            </a:pP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Theogonia Musa’lara seslenişle başlar.</a:t>
            </a:r>
          </a:p>
          <a:p>
            <a:r>
              <a:rPr lang="tr-TR" dirty="0" smtClean="0">
                <a:latin typeface="Century" pitchFamily="18" charset="0"/>
              </a:rPr>
              <a:t>1022 dizeden oluşan Theogonia tamamlanmamıştır.</a:t>
            </a:r>
          </a:p>
          <a:p>
            <a:r>
              <a:rPr lang="tr-TR" dirty="0" smtClean="0">
                <a:latin typeface="Century" pitchFamily="18" charset="0"/>
              </a:rPr>
              <a:t>Theogonia’da ozan Hesiodos önceleri çoban iken Musa’ların bağışı ile ozan olmuştur.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Hesiodos, Theogonia’da tanrıların kimden, nerden ve nasıl doğduklarını tanımlamıştır.</a:t>
            </a:r>
          </a:p>
          <a:p>
            <a:r>
              <a:rPr lang="tr-TR" dirty="0" smtClean="0">
                <a:latin typeface="Century" pitchFamily="18" charset="0"/>
              </a:rPr>
              <a:t>Evlerin kuruluşunu, tanrıların doğuşunu ele almıştır.</a:t>
            </a:r>
          </a:p>
          <a:p>
            <a:r>
              <a:rPr lang="tr-TR" dirty="0" smtClean="0">
                <a:latin typeface="Century" pitchFamily="18" charset="0"/>
              </a:rPr>
              <a:t>Eserde amaç </a:t>
            </a:r>
            <a:r>
              <a:rPr lang="tr-TR" dirty="0" err="1" smtClean="0">
                <a:latin typeface="Century" pitchFamily="18" charset="0"/>
              </a:rPr>
              <a:t>kosmogoniayı</a:t>
            </a:r>
            <a:r>
              <a:rPr lang="tr-TR" dirty="0" smtClean="0">
                <a:latin typeface="Century" pitchFamily="18" charset="0"/>
              </a:rPr>
              <a:t> düzenlemek, doğanın içerdiği varlıkların varoluşunu ve gelişimini göz önüne sermektir.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Theogonia’da ozan Hesiodos tanrılar gibi insanların da çağlara ve kuşaklara göre ayrılabileceklerine inanmaktadır.</a:t>
            </a:r>
          </a:p>
          <a:p>
            <a:r>
              <a:rPr lang="tr-TR" dirty="0" smtClean="0">
                <a:latin typeface="Century" pitchFamily="18" charset="0"/>
              </a:rPr>
              <a:t>Ozan değişim ve gelişimi ilke olarak benimsemektedir.</a:t>
            </a:r>
          </a:p>
          <a:p>
            <a:r>
              <a:rPr lang="tr-TR" dirty="0" err="1" smtClean="0">
                <a:latin typeface="Century" pitchFamily="18" charset="0"/>
              </a:rPr>
              <a:t>Hesiodos</a:t>
            </a:r>
            <a:r>
              <a:rPr lang="tr-TR" dirty="0" smtClean="0">
                <a:latin typeface="Century" pitchFamily="18" charset="0"/>
              </a:rPr>
              <a:t> dinsel inançları çok sağlam bir ozandır.</a:t>
            </a:r>
          </a:p>
          <a:p>
            <a:r>
              <a:rPr lang="tr-TR" dirty="0" smtClean="0">
                <a:latin typeface="Century" pitchFamily="18" charset="0"/>
              </a:rPr>
              <a:t>Kötüye gidişin yalnız insanlar için olduğunu söylemektedir.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İşler ve Günler Hesiodos’un ikinci eseridir.</a:t>
            </a:r>
          </a:p>
          <a:p>
            <a:r>
              <a:rPr lang="tr-TR" dirty="0" smtClean="0">
                <a:latin typeface="Century" pitchFamily="18" charset="0"/>
              </a:rPr>
              <a:t>Eser 828 dizeden oluşmaktadır.</a:t>
            </a:r>
          </a:p>
          <a:p>
            <a:r>
              <a:rPr lang="tr-TR" dirty="0" smtClean="0">
                <a:latin typeface="Century" pitchFamily="18" charset="0"/>
              </a:rPr>
              <a:t>Bu eserde Theogonia gibi </a:t>
            </a:r>
            <a:r>
              <a:rPr lang="tr-TR" dirty="0" err="1" smtClean="0">
                <a:latin typeface="Century" pitchFamily="18" charset="0"/>
              </a:rPr>
              <a:t>Musa’lara</a:t>
            </a:r>
            <a:r>
              <a:rPr lang="tr-TR" dirty="0" smtClean="0">
                <a:latin typeface="Century" pitchFamily="18" charset="0"/>
              </a:rPr>
              <a:t> seslenişle başlamaktadır. Bu sesleniş on dizedir.</a:t>
            </a:r>
          </a:p>
          <a:p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Latince ‘Opera et Dies” olarak çevrilmiştir.</a:t>
            </a:r>
          </a:p>
          <a:p>
            <a:r>
              <a:rPr lang="tr-TR" dirty="0" smtClean="0">
                <a:latin typeface="Century" pitchFamily="18" charset="0"/>
              </a:rPr>
              <a:t>Ozan eserde gelenekle kendi yaşantısını birleştirmiştir.</a:t>
            </a:r>
          </a:p>
          <a:p>
            <a:r>
              <a:rPr lang="tr-TR" dirty="0" smtClean="0">
                <a:latin typeface="Century" pitchFamily="18" charset="0"/>
              </a:rPr>
              <a:t>Tutarlı, özgün ve yetkin bir ozandır.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3.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Ozan Hesiodos yol göstericidir, aynı zamanda öğreticidir, kuramsaldır ve öğretinin uygulanmasını da gösterir.</a:t>
            </a:r>
          </a:p>
          <a:p>
            <a:r>
              <a:rPr lang="tr-TR" dirty="0" smtClean="0"/>
              <a:t>Theogonia’da Hellen tanrılar dünyasını düzenlemeye çalışmıştır.</a:t>
            </a:r>
          </a:p>
          <a:p>
            <a:r>
              <a:rPr lang="tr-TR" dirty="0" smtClean="0"/>
              <a:t>İşler ve Günler’de ise ozan Hesiodos, Hellen dünyasındaki çiftçilik, denizcilik, ticaret, ev işleri gibi konularda bilgi vermektedir.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981</TotalTime>
  <Words>362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TAR 345 GREK TARİH YAZARLARI VE ESERLERİ 3. HAFTA</vt:lpstr>
      <vt:lpstr>TAR 345 GREK TARİH YAZARLARI VE ESERLERİ 3. HAFTA</vt:lpstr>
      <vt:lpstr>TAR 345 GREK TARİH YAZARLARI VE ESERLERİ 3. HAFTA</vt:lpstr>
      <vt:lpstr>TAR 345 GREK TARİH YAZARLARI VE ESERLERİ 3. HAFTA</vt:lpstr>
      <vt:lpstr>TAR 345 GREK TARİH YAZARLARI VE ESERLERİ 3. HAFTA</vt:lpstr>
      <vt:lpstr>TAR 345 GREK TARİH YAZARLARI VE ESERLERİ 3. HAFTA</vt:lpstr>
      <vt:lpstr>TAR 345 GREK TARİH YAZARLARI VE ESERLERİ 3. HAFTA</vt:lpstr>
      <vt:lpstr>TAR 345 GREK TARİH YAZARLARI VE ESERLERİ 3.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2019-05-31T12:04:50Z</dcterms:modified>
</cp:coreProperties>
</file>