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3" r:id="rId4"/>
    <p:sldId id="279" r:id="rId5"/>
    <p:sldId id="280" r:id="rId6"/>
    <p:sldId id="293" r:id="rId7"/>
    <p:sldId id="294" r:id="rId8"/>
    <p:sldId id="281" r:id="rId9"/>
    <p:sldId id="282" r:id="rId10"/>
    <p:sldId id="283" r:id="rId11"/>
    <p:sldId id="295" r:id="rId12"/>
    <p:sldId id="297" r:id="rId13"/>
    <p:sldId id="296" r:id="rId14"/>
    <p:sldId id="258" r:id="rId15"/>
    <p:sldId id="275" r:id="rId16"/>
    <p:sldId id="276" r:id="rId17"/>
    <p:sldId id="277" r:id="rId18"/>
    <p:sldId id="278" r:id="rId19"/>
    <p:sldId id="290" r:id="rId20"/>
    <p:sldId id="291" r:id="rId21"/>
    <p:sldId id="269"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5928CD-E86A-44E8-BD15-5091BA979055}" type="doc">
      <dgm:prSet loTypeId="urn:microsoft.com/office/officeart/2005/8/layout/hChevron3" loCatId="process" qsTypeId="urn:microsoft.com/office/officeart/2005/8/quickstyle/simple1" qsCatId="simple" csTypeId="urn:microsoft.com/office/officeart/2005/8/colors/colorful4" csCatId="colorful" phldr="1"/>
      <dgm:spPr/>
    </dgm:pt>
    <dgm:pt modelId="{7E8C8CAB-B262-43CD-AC8E-DE8C6D5A9CB8}">
      <dgm:prSet phldrT="[Metin]"/>
      <dgm:spPr/>
      <dgm:t>
        <a:bodyPr/>
        <a:lstStyle/>
        <a:p>
          <a:r>
            <a:rPr lang="tr-TR" dirty="0" smtClean="0"/>
            <a:t>İlk Çağ </a:t>
          </a:r>
          <a:endParaRPr lang="tr-TR" dirty="0"/>
        </a:p>
      </dgm:t>
    </dgm:pt>
    <dgm:pt modelId="{4812CE4B-70D5-4BE8-9EDC-EBAD61B73D6F}" type="parTrans" cxnId="{63CF1708-1A67-4E3E-BA97-3C73B341BFDF}">
      <dgm:prSet/>
      <dgm:spPr/>
      <dgm:t>
        <a:bodyPr/>
        <a:lstStyle/>
        <a:p>
          <a:endParaRPr lang="tr-TR"/>
        </a:p>
      </dgm:t>
    </dgm:pt>
    <dgm:pt modelId="{8D39A4EF-553B-4A9D-85AB-12C336F75689}" type="sibTrans" cxnId="{63CF1708-1A67-4E3E-BA97-3C73B341BFDF}">
      <dgm:prSet/>
      <dgm:spPr/>
      <dgm:t>
        <a:bodyPr/>
        <a:lstStyle/>
        <a:p>
          <a:endParaRPr lang="tr-TR"/>
        </a:p>
      </dgm:t>
    </dgm:pt>
    <dgm:pt modelId="{29D314F6-ADAA-4DFE-AC82-B621D3F5F7D0}">
      <dgm:prSet phldrT="[Metin]"/>
      <dgm:spPr/>
      <dgm:t>
        <a:bodyPr/>
        <a:lstStyle/>
        <a:p>
          <a:r>
            <a:rPr lang="tr-TR" dirty="0" smtClean="0"/>
            <a:t>Orta Çağ</a:t>
          </a:r>
          <a:endParaRPr lang="tr-TR" dirty="0"/>
        </a:p>
      </dgm:t>
    </dgm:pt>
    <dgm:pt modelId="{243201A6-FF43-47B8-85F6-37DD486459C2}" type="parTrans" cxnId="{1D43AB4B-E813-4195-A890-738254862F77}">
      <dgm:prSet/>
      <dgm:spPr/>
      <dgm:t>
        <a:bodyPr/>
        <a:lstStyle/>
        <a:p>
          <a:endParaRPr lang="tr-TR"/>
        </a:p>
      </dgm:t>
    </dgm:pt>
    <dgm:pt modelId="{FC1F47FE-508B-4ED0-8289-8C7D25B07C42}" type="sibTrans" cxnId="{1D43AB4B-E813-4195-A890-738254862F77}">
      <dgm:prSet/>
      <dgm:spPr/>
      <dgm:t>
        <a:bodyPr/>
        <a:lstStyle/>
        <a:p>
          <a:endParaRPr lang="tr-TR"/>
        </a:p>
      </dgm:t>
    </dgm:pt>
    <dgm:pt modelId="{7F3F5046-2D62-49B5-9311-6941EE558E55}">
      <dgm:prSet phldrT="[Metin]"/>
      <dgm:spPr/>
      <dgm:t>
        <a:bodyPr/>
        <a:lstStyle/>
        <a:p>
          <a:r>
            <a:rPr lang="tr-TR" dirty="0" smtClean="0"/>
            <a:t>Yeni Çağ</a:t>
          </a:r>
          <a:endParaRPr lang="tr-TR" dirty="0"/>
        </a:p>
      </dgm:t>
    </dgm:pt>
    <dgm:pt modelId="{9A8A366F-1E3C-4A38-A261-813D684B2865}" type="parTrans" cxnId="{22BC7575-8D16-4EE9-B979-999B48CD3236}">
      <dgm:prSet/>
      <dgm:spPr/>
      <dgm:t>
        <a:bodyPr/>
        <a:lstStyle/>
        <a:p>
          <a:endParaRPr lang="tr-TR"/>
        </a:p>
      </dgm:t>
    </dgm:pt>
    <dgm:pt modelId="{37FCAA13-9300-4E22-99BF-C49BB3039E9C}" type="sibTrans" cxnId="{22BC7575-8D16-4EE9-B979-999B48CD3236}">
      <dgm:prSet/>
      <dgm:spPr/>
      <dgm:t>
        <a:bodyPr/>
        <a:lstStyle/>
        <a:p>
          <a:endParaRPr lang="tr-TR"/>
        </a:p>
      </dgm:t>
    </dgm:pt>
    <dgm:pt modelId="{8418E8EC-3D2F-4FA2-9C18-042C5274D1F0}">
      <dgm:prSet/>
      <dgm:spPr/>
      <dgm:t>
        <a:bodyPr/>
        <a:lstStyle/>
        <a:p>
          <a:r>
            <a:rPr lang="tr-TR" dirty="0" smtClean="0"/>
            <a:t>Yakın Çağ </a:t>
          </a:r>
          <a:endParaRPr lang="tr-TR" dirty="0"/>
        </a:p>
      </dgm:t>
    </dgm:pt>
    <dgm:pt modelId="{CFDD33C8-E18F-4907-8AF2-7B64DA9AE1D7}" type="parTrans" cxnId="{708A9555-6B3C-4D70-848C-A8BA94B535D5}">
      <dgm:prSet/>
      <dgm:spPr/>
      <dgm:t>
        <a:bodyPr/>
        <a:lstStyle/>
        <a:p>
          <a:endParaRPr lang="tr-TR"/>
        </a:p>
      </dgm:t>
    </dgm:pt>
    <dgm:pt modelId="{BFD8D3C2-8A93-4F2B-9061-02F7976AEED6}" type="sibTrans" cxnId="{708A9555-6B3C-4D70-848C-A8BA94B535D5}">
      <dgm:prSet/>
      <dgm:spPr/>
      <dgm:t>
        <a:bodyPr/>
        <a:lstStyle/>
        <a:p>
          <a:endParaRPr lang="tr-TR"/>
        </a:p>
      </dgm:t>
    </dgm:pt>
    <dgm:pt modelId="{75BA0EFA-03B0-42B3-A13E-A66D504E17FD}" type="pres">
      <dgm:prSet presAssocID="{C95928CD-E86A-44E8-BD15-5091BA979055}" presName="Name0" presStyleCnt="0">
        <dgm:presLayoutVars>
          <dgm:dir/>
          <dgm:resizeHandles val="exact"/>
        </dgm:presLayoutVars>
      </dgm:prSet>
      <dgm:spPr/>
    </dgm:pt>
    <dgm:pt modelId="{149645BF-85A2-4E2D-98C8-F937FC0ADA38}" type="pres">
      <dgm:prSet presAssocID="{7E8C8CAB-B262-43CD-AC8E-DE8C6D5A9CB8}" presName="parTxOnly" presStyleLbl="node1" presStyleIdx="0" presStyleCnt="4">
        <dgm:presLayoutVars>
          <dgm:bulletEnabled val="1"/>
        </dgm:presLayoutVars>
      </dgm:prSet>
      <dgm:spPr/>
      <dgm:t>
        <a:bodyPr/>
        <a:lstStyle/>
        <a:p>
          <a:endParaRPr lang="tr-TR"/>
        </a:p>
      </dgm:t>
    </dgm:pt>
    <dgm:pt modelId="{195135E6-F86F-4224-B87A-D3B841B3C95B}" type="pres">
      <dgm:prSet presAssocID="{8D39A4EF-553B-4A9D-85AB-12C336F75689}" presName="parSpace" presStyleCnt="0"/>
      <dgm:spPr/>
    </dgm:pt>
    <dgm:pt modelId="{9A8EBD7C-9986-45DF-B09F-07517E6A27F1}" type="pres">
      <dgm:prSet presAssocID="{29D314F6-ADAA-4DFE-AC82-B621D3F5F7D0}" presName="parTxOnly" presStyleLbl="node1" presStyleIdx="1" presStyleCnt="4">
        <dgm:presLayoutVars>
          <dgm:bulletEnabled val="1"/>
        </dgm:presLayoutVars>
      </dgm:prSet>
      <dgm:spPr/>
      <dgm:t>
        <a:bodyPr/>
        <a:lstStyle/>
        <a:p>
          <a:endParaRPr lang="tr-TR"/>
        </a:p>
      </dgm:t>
    </dgm:pt>
    <dgm:pt modelId="{1813D437-36A9-4A8C-A54C-85AE1D7E7D2A}" type="pres">
      <dgm:prSet presAssocID="{FC1F47FE-508B-4ED0-8289-8C7D25B07C42}" presName="parSpace" presStyleCnt="0"/>
      <dgm:spPr/>
    </dgm:pt>
    <dgm:pt modelId="{F345B642-2F94-464F-90D4-D3F8ECD23679}" type="pres">
      <dgm:prSet presAssocID="{7F3F5046-2D62-49B5-9311-6941EE558E55}" presName="parTxOnly" presStyleLbl="node1" presStyleIdx="2" presStyleCnt="4">
        <dgm:presLayoutVars>
          <dgm:bulletEnabled val="1"/>
        </dgm:presLayoutVars>
      </dgm:prSet>
      <dgm:spPr/>
      <dgm:t>
        <a:bodyPr/>
        <a:lstStyle/>
        <a:p>
          <a:endParaRPr lang="tr-TR"/>
        </a:p>
      </dgm:t>
    </dgm:pt>
    <dgm:pt modelId="{542EA3C2-67DA-4AC7-BEF3-0E63EF3CC7B0}" type="pres">
      <dgm:prSet presAssocID="{37FCAA13-9300-4E22-99BF-C49BB3039E9C}" presName="parSpace" presStyleCnt="0"/>
      <dgm:spPr/>
    </dgm:pt>
    <dgm:pt modelId="{647257B0-A95F-485D-B407-42FD02A1946D}" type="pres">
      <dgm:prSet presAssocID="{8418E8EC-3D2F-4FA2-9C18-042C5274D1F0}" presName="parTxOnly" presStyleLbl="node1" presStyleIdx="3" presStyleCnt="4">
        <dgm:presLayoutVars>
          <dgm:bulletEnabled val="1"/>
        </dgm:presLayoutVars>
      </dgm:prSet>
      <dgm:spPr/>
      <dgm:t>
        <a:bodyPr/>
        <a:lstStyle/>
        <a:p>
          <a:endParaRPr lang="tr-TR"/>
        </a:p>
      </dgm:t>
    </dgm:pt>
  </dgm:ptLst>
  <dgm:cxnLst>
    <dgm:cxn modelId="{DE263079-869A-4920-B7EE-E388A4EA7D74}" type="presOf" srcId="{7F3F5046-2D62-49B5-9311-6941EE558E55}" destId="{F345B642-2F94-464F-90D4-D3F8ECD23679}" srcOrd="0" destOrd="0" presId="urn:microsoft.com/office/officeart/2005/8/layout/hChevron3"/>
    <dgm:cxn modelId="{95C845FC-F9E6-4959-B7DF-0B79831C7DF6}" type="presOf" srcId="{7E8C8CAB-B262-43CD-AC8E-DE8C6D5A9CB8}" destId="{149645BF-85A2-4E2D-98C8-F937FC0ADA38}" srcOrd="0" destOrd="0" presId="urn:microsoft.com/office/officeart/2005/8/layout/hChevron3"/>
    <dgm:cxn modelId="{D9D2CBB3-B8F8-4E4D-8CD7-34C8B14B4FE5}" type="presOf" srcId="{8418E8EC-3D2F-4FA2-9C18-042C5274D1F0}" destId="{647257B0-A95F-485D-B407-42FD02A1946D}" srcOrd="0" destOrd="0" presId="urn:microsoft.com/office/officeart/2005/8/layout/hChevron3"/>
    <dgm:cxn modelId="{4542E192-18D5-4DCB-B4A5-2EC9BC5F0766}" type="presOf" srcId="{C95928CD-E86A-44E8-BD15-5091BA979055}" destId="{75BA0EFA-03B0-42B3-A13E-A66D504E17FD}" srcOrd="0" destOrd="0" presId="urn:microsoft.com/office/officeart/2005/8/layout/hChevron3"/>
    <dgm:cxn modelId="{63CF1708-1A67-4E3E-BA97-3C73B341BFDF}" srcId="{C95928CD-E86A-44E8-BD15-5091BA979055}" destId="{7E8C8CAB-B262-43CD-AC8E-DE8C6D5A9CB8}" srcOrd="0" destOrd="0" parTransId="{4812CE4B-70D5-4BE8-9EDC-EBAD61B73D6F}" sibTransId="{8D39A4EF-553B-4A9D-85AB-12C336F75689}"/>
    <dgm:cxn modelId="{708A9555-6B3C-4D70-848C-A8BA94B535D5}" srcId="{C95928CD-E86A-44E8-BD15-5091BA979055}" destId="{8418E8EC-3D2F-4FA2-9C18-042C5274D1F0}" srcOrd="3" destOrd="0" parTransId="{CFDD33C8-E18F-4907-8AF2-7B64DA9AE1D7}" sibTransId="{BFD8D3C2-8A93-4F2B-9061-02F7976AEED6}"/>
    <dgm:cxn modelId="{17DCD14C-3D3A-47A3-B971-86B36E0729BE}" type="presOf" srcId="{29D314F6-ADAA-4DFE-AC82-B621D3F5F7D0}" destId="{9A8EBD7C-9986-45DF-B09F-07517E6A27F1}" srcOrd="0" destOrd="0" presId="urn:microsoft.com/office/officeart/2005/8/layout/hChevron3"/>
    <dgm:cxn modelId="{22BC7575-8D16-4EE9-B979-999B48CD3236}" srcId="{C95928CD-E86A-44E8-BD15-5091BA979055}" destId="{7F3F5046-2D62-49B5-9311-6941EE558E55}" srcOrd="2" destOrd="0" parTransId="{9A8A366F-1E3C-4A38-A261-813D684B2865}" sibTransId="{37FCAA13-9300-4E22-99BF-C49BB3039E9C}"/>
    <dgm:cxn modelId="{1D43AB4B-E813-4195-A890-738254862F77}" srcId="{C95928CD-E86A-44E8-BD15-5091BA979055}" destId="{29D314F6-ADAA-4DFE-AC82-B621D3F5F7D0}" srcOrd="1" destOrd="0" parTransId="{243201A6-FF43-47B8-85F6-37DD486459C2}" sibTransId="{FC1F47FE-508B-4ED0-8289-8C7D25B07C42}"/>
    <dgm:cxn modelId="{A30073EF-25C9-4CD5-871F-9104A91A5B0D}" type="presParOf" srcId="{75BA0EFA-03B0-42B3-A13E-A66D504E17FD}" destId="{149645BF-85A2-4E2D-98C8-F937FC0ADA38}" srcOrd="0" destOrd="0" presId="urn:microsoft.com/office/officeart/2005/8/layout/hChevron3"/>
    <dgm:cxn modelId="{A6784281-80D0-4F7E-8E09-5BB6AC87D31A}" type="presParOf" srcId="{75BA0EFA-03B0-42B3-A13E-A66D504E17FD}" destId="{195135E6-F86F-4224-B87A-D3B841B3C95B}" srcOrd="1" destOrd="0" presId="urn:microsoft.com/office/officeart/2005/8/layout/hChevron3"/>
    <dgm:cxn modelId="{28B59FEC-48EB-40F5-8658-F8160112B921}" type="presParOf" srcId="{75BA0EFA-03B0-42B3-A13E-A66D504E17FD}" destId="{9A8EBD7C-9986-45DF-B09F-07517E6A27F1}" srcOrd="2" destOrd="0" presId="urn:microsoft.com/office/officeart/2005/8/layout/hChevron3"/>
    <dgm:cxn modelId="{F374934B-2DCF-4AD4-9061-A3969528658F}" type="presParOf" srcId="{75BA0EFA-03B0-42B3-A13E-A66D504E17FD}" destId="{1813D437-36A9-4A8C-A54C-85AE1D7E7D2A}" srcOrd="3" destOrd="0" presId="urn:microsoft.com/office/officeart/2005/8/layout/hChevron3"/>
    <dgm:cxn modelId="{00AC22FE-FAE7-4580-8C6B-9D43A6D2F8DC}" type="presParOf" srcId="{75BA0EFA-03B0-42B3-A13E-A66D504E17FD}" destId="{F345B642-2F94-464F-90D4-D3F8ECD23679}" srcOrd="4" destOrd="0" presId="urn:microsoft.com/office/officeart/2005/8/layout/hChevron3"/>
    <dgm:cxn modelId="{CF282EB7-67DF-4DDE-90D0-9978B038203A}" type="presParOf" srcId="{75BA0EFA-03B0-42B3-A13E-A66D504E17FD}" destId="{542EA3C2-67DA-4AC7-BEF3-0E63EF3CC7B0}" srcOrd="5" destOrd="0" presId="urn:microsoft.com/office/officeart/2005/8/layout/hChevron3"/>
    <dgm:cxn modelId="{240DC173-B52E-495E-872D-B3EC7FFA8403}" type="presParOf" srcId="{75BA0EFA-03B0-42B3-A13E-A66D504E17FD}" destId="{647257B0-A95F-485D-B407-42FD02A1946D}" srcOrd="6" destOrd="0" presId="urn:microsoft.com/office/officeart/2005/8/layout/hChevro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19B045D-D0D6-4AB1-9549-09D3EDF0CC08}" type="datetimeFigureOut">
              <a:rPr lang="tr-TR" smtClean="0"/>
              <a:pPr/>
              <a:t>20.01.2020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7C6B1B2-E241-41A0-BC43-E85F456910C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9B045D-D0D6-4AB1-9549-09D3EDF0CC08}" type="datetimeFigureOut">
              <a:rPr lang="tr-TR" smtClean="0"/>
              <a:pPr/>
              <a:t>20.01.2020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C6B1B2-E241-41A0-BC43-E85F456910C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420888"/>
            <a:ext cx="7772400" cy="1470025"/>
          </a:xfrm>
        </p:spPr>
        <p:txBody>
          <a:bodyPr/>
          <a:lstStyle/>
          <a:p>
            <a:r>
              <a:rPr lang="tr-TR" b="1" dirty="0" smtClean="0">
                <a:latin typeface="Times New Roman" pitchFamily="18" charset="0"/>
                <a:cs typeface="Times New Roman" pitchFamily="18" charset="0"/>
              </a:rPr>
              <a:t>İnsan Hakları ve Tarihsel Gelişim Süreci</a:t>
            </a:r>
            <a:endParaRPr lang="tr-TR" b="1" dirty="0">
              <a:latin typeface="Times New Roman" pitchFamily="18" charset="0"/>
              <a:cs typeface="Times New Roman" pitchFamily="18" charset="0"/>
            </a:endParaRPr>
          </a:p>
        </p:txBody>
      </p:sp>
      <p:sp>
        <p:nvSpPr>
          <p:cNvPr id="3" name="2 Alt Başlık"/>
          <p:cNvSpPr>
            <a:spLocks noGrp="1"/>
          </p:cNvSpPr>
          <p:nvPr>
            <p:ph type="subTitle" idx="1"/>
          </p:nvPr>
        </p:nvSpPr>
        <p:spPr>
          <a:xfrm>
            <a:off x="1403648" y="4293096"/>
            <a:ext cx="6400800" cy="1752600"/>
          </a:xfrm>
        </p:spPr>
        <p:txBody>
          <a:bodyPr/>
          <a:lstStyle/>
          <a:p>
            <a:pPr algn="r"/>
            <a:r>
              <a:rPr lang="tr-TR" dirty="0" smtClean="0">
                <a:solidFill>
                  <a:schemeClr val="tx1"/>
                </a:solidFill>
                <a:latin typeface="Times New Roman" pitchFamily="18" charset="0"/>
                <a:cs typeface="Times New Roman" pitchFamily="18" charset="0"/>
              </a:rPr>
              <a:t>Öğretim Görevlisi</a:t>
            </a:r>
          </a:p>
          <a:p>
            <a:pPr algn="r"/>
            <a:r>
              <a:rPr lang="tr-TR" dirty="0" smtClean="0">
                <a:solidFill>
                  <a:schemeClr val="tx1"/>
                </a:solidFill>
                <a:latin typeface="Times New Roman" pitchFamily="18" charset="0"/>
                <a:cs typeface="Times New Roman" pitchFamily="18" charset="0"/>
              </a:rPr>
              <a:t>Meltem </a:t>
            </a:r>
            <a:r>
              <a:rPr lang="tr-TR" dirty="0" err="1" smtClean="0">
                <a:solidFill>
                  <a:schemeClr val="tx1"/>
                </a:solidFill>
                <a:latin typeface="Times New Roman" pitchFamily="18" charset="0"/>
                <a:cs typeface="Times New Roman" pitchFamily="18" charset="0"/>
              </a:rPr>
              <a:t>Özduyan</a:t>
            </a:r>
            <a:r>
              <a:rPr lang="tr-TR" dirty="0" smtClean="0">
                <a:solidFill>
                  <a:schemeClr val="tx1"/>
                </a:solidFill>
                <a:latin typeface="Times New Roman" pitchFamily="18" charset="0"/>
                <a:cs typeface="Times New Roman" pitchFamily="18" charset="0"/>
              </a:rPr>
              <a:t> Kılıç</a:t>
            </a:r>
            <a:endParaRPr lang="tr-TR"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İnsan Onuru</a:t>
            </a:r>
            <a:endParaRPr lang="tr-TR" dirty="0"/>
          </a:p>
        </p:txBody>
      </p:sp>
      <p:sp>
        <p:nvSpPr>
          <p:cNvPr id="3" name="2 İçerik Yer Tutucusu"/>
          <p:cNvSpPr>
            <a:spLocks noGrp="1"/>
          </p:cNvSpPr>
          <p:nvPr>
            <p:ph idx="1"/>
          </p:nvPr>
        </p:nvSpPr>
        <p:spPr/>
        <p:txBody>
          <a:bodyPr>
            <a:normAutofit lnSpcReduction="10000"/>
          </a:bodyPr>
          <a:lstStyle/>
          <a:p>
            <a:pPr>
              <a:lnSpc>
                <a:spcPct val="150000"/>
              </a:lnSpc>
            </a:pPr>
            <a:r>
              <a:rPr lang="tr-TR" b="1" dirty="0" smtClean="0">
                <a:solidFill>
                  <a:schemeClr val="tx2">
                    <a:lumMod val="60000"/>
                    <a:lumOff val="40000"/>
                  </a:schemeClr>
                </a:solidFill>
                <a:latin typeface="Times New Roman" pitchFamily="18" charset="0"/>
                <a:cs typeface="Times New Roman" pitchFamily="18" charset="0"/>
              </a:rPr>
              <a:t>Hıristiyanlık Açısından</a:t>
            </a:r>
          </a:p>
          <a:p>
            <a:pPr>
              <a:lnSpc>
                <a:spcPct val="150000"/>
              </a:lnSpc>
            </a:pPr>
            <a:r>
              <a:rPr lang="tr-TR" dirty="0" smtClean="0">
                <a:latin typeface="Times New Roman" pitchFamily="18" charset="0"/>
                <a:cs typeface="Times New Roman" pitchFamily="18" charset="0"/>
              </a:rPr>
              <a:t>Tüm insanlar </a:t>
            </a:r>
            <a:r>
              <a:rPr lang="tr-TR" dirty="0">
                <a:latin typeface="Times New Roman" pitchFamily="18" charset="0"/>
                <a:cs typeface="Times New Roman" pitchFamily="18" charset="0"/>
              </a:rPr>
              <a:t>içsel bir onura sahip olduğunu savunmaktadır. </a:t>
            </a:r>
            <a:endParaRPr lang="tr-TR" dirty="0" smtClean="0">
              <a:latin typeface="Times New Roman" pitchFamily="18" charset="0"/>
              <a:cs typeface="Times New Roman" pitchFamily="18" charset="0"/>
            </a:endParaRPr>
          </a:p>
          <a:p>
            <a:pPr>
              <a:lnSpc>
                <a:spcPct val="150000"/>
              </a:lnSpc>
            </a:pPr>
            <a:r>
              <a:rPr lang="tr-TR" dirty="0" smtClean="0">
                <a:latin typeface="Times New Roman" pitchFamily="18" charset="0"/>
                <a:cs typeface="Times New Roman" pitchFamily="18" charset="0"/>
              </a:rPr>
              <a:t>Hıristiyanlığa </a:t>
            </a:r>
            <a:r>
              <a:rPr lang="tr-TR" dirty="0">
                <a:latin typeface="Times New Roman" pitchFamily="18" charset="0"/>
                <a:cs typeface="Times New Roman" pitchFamily="18" charset="0"/>
              </a:rPr>
              <a:t>göre insan hayatı, korunması ve saygı duyulması gereken, Tanrı'nın kutsal armağanı olarak kabul etmektedir. </a:t>
            </a:r>
            <a:endParaRPr lang="tr-TR" dirty="0" smtClean="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İnsan Onuru</a:t>
            </a:r>
            <a:endParaRPr lang="tr-TR" dirty="0"/>
          </a:p>
        </p:txBody>
      </p:sp>
      <p:sp>
        <p:nvSpPr>
          <p:cNvPr id="3" name="2 İçerik Yer Tutucusu"/>
          <p:cNvSpPr>
            <a:spLocks noGrp="1"/>
          </p:cNvSpPr>
          <p:nvPr>
            <p:ph idx="1"/>
          </p:nvPr>
        </p:nvSpPr>
        <p:spPr/>
        <p:txBody>
          <a:bodyPr>
            <a:normAutofit fontScale="85000" lnSpcReduction="10000"/>
          </a:bodyPr>
          <a:lstStyle/>
          <a:p>
            <a:pPr algn="just"/>
            <a:r>
              <a:rPr lang="tr-TR" b="1" dirty="0" smtClean="0">
                <a:solidFill>
                  <a:schemeClr val="tx2">
                    <a:lumMod val="60000"/>
                    <a:lumOff val="40000"/>
                  </a:schemeClr>
                </a:solidFill>
                <a:latin typeface="Times New Roman" pitchFamily="18" charset="0"/>
                <a:cs typeface="Times New Roman" pitchFamily="18" charset="0"/>
              </a:rPr>
              <a:t>İslamiyet Açısından</a:t>
            </a:r>
          </a:p>
          <a:p>
            <a:pPr algn="just"/>
            <a:r>
              <a:rPr lang="tr-TR" dirty="0" smtClean="0">
                <a:latin typeface="Times New Roman" pitchFamily="18" charset="0"/>
                <a:cs typeface="Times New Roman" pitchFamily="18" charset="0"/>
              </a:rPr>
              <a:t>İnsanın kutsal ruhla kutsanmış olduğuna dair bir inanç vardır ve bu insanlık onurunun ana sebebidir. </a:t>
            </a:r>
          </a:p>
          <a:p>
            <a:pPr algn="just"/>
            <a:r>
              <a:rPr lang="tr-TR" dirty="0" smtClean="0">
                <a:latin typeface="Times New Roman" pitchFamily="18" charset="0"/>
                <a:cs typeface="Times New Roman" pitchFamily="18" charset="0"/>
              </a:rPr>
              <a:t>Yaradılıştan gelen onur, tüm kadınları ve erkekleri eşit sayan ve aynı zamanda insanları diğer varlıklardan ayıran bir özelliktir. </a:t>
            </a:r>
          </a:p>
          <a:p>
            <a:pPr algn="just"/>
            <a:r>
              <a:rPr lang="tr-TR" dirty="0" smtClean="0">
                <a:latin typeface="Times New Roman" pitchFamily="18" charset="0"/>
                <a:cs typeface="Times New Roman" pitchFamily="18" charset="0"/>
              </a:rPr>
              <a:t>Bu özellik insan onurunun tek kaynağıdır ve ırk, renk, cinsiyet, din ve diğer nitelikler gibi insan özellikleri bu durumu etkilemez. </a:t>
            </a:r>
          </a:p>
          <a:p>
            <a:pPr algn="just"/>
            <a:r>
              <a:rPr lang="tr-TR" dirty="0" smtClean="0">
                <a:latin typeface="Times New Roman" pitchFamily="18" charset="0"/>
                <a:cs typeface="Times New Roman" pitchFamily="18" charset="0"/>
              </a:rPr>
              <a:t>Bu tür onur devredilemez ve böyle bir onura sahip olmak inanç ve davranışlara tabi değildir.</a:t>
            </a:r>
            <a:endParaRPr lang="tr-TR" b="1" dirty="0">
              <a:solidFill>
                <a:schemeClr val="tx2">
                  <a:lumMod val="60000"/>
                  <a:lumOff val="40000"/>
                </a:schemeClr>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i="1" dirty="0" smtClean="0">
                <a:latin typeface="Times New Roman" pitchFamily="18" charset="0"/>
                <a:cs typeface="Times New Roman" pitchFamily="18" charset="0"/>
              </a:rPr>
              <a:t>Herkes onurlu mu?</a:t>
            </a:r>
            <a:endParaRPr lang="tr-TR" dirty="0"/>
          </a:p>
        </p:txBody>
      </p:sp>
      <p:pic>
        <p:nvPicPr>
          <p:cNvPr id="4" name="3 İçerik Yer Tutucusu" descr="indir.jfif"/>
          <p:cNvPicPr>
            <a:picLocks noGrp="1" noChangeAspect="1"/>
          </p:cNvPicPr>
          <p:nvPr>
            <p:ph idx="1"/>
          </p:nvPr>
        </p:nvPicPr>
        <p:blipFill>
          <a:blip r:embed="rId2" cstate="print"/>
          <a:stretch>
            <a:fillRect/>
          </a:stretch>
        </p:blipFill>
        <p:spPr>
          <a:xfrm>
            <a:off x="683568" y="1340768"/>
            <a:ext cx="3600400" cy="5184576"/>
          </a:xfrm>
        </p:spPr>
      </p:pic>
      <p:pic>
        <p:nvPicPr>
          <p:cNvPr id="5" name="4 Resim" descr="s-f9139e1a6d3fc17959e8b887f9df7e79328d7cdd.jpg"/>
          <p:cNvPicPr>
            <a:picLocks noChangeAspect="1"/>
          </p:cNvPicPr>
          <p:nvPr/>
        </p:nvPicPr>
        <p:blipFill>
          <a:blip r:embed="rId3" cstate="print"/>
          <a:stretch>
            <a:fillRect/>
          </a:stretch>
        </p:blipFill>
        <p:spPr>
          <a:xfrm>
            <a:off x="4788024" y="1412776"/>
            <a:ext cx="3672408" cy="508518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İnsan Onuru</a:t>
            </a:r>
            <a:endParaRPr lang="tr-TR" dirty="0"/>
          </a:p>
        </p:txBody>
      </p:sp>
      <p:sp>
        <p:nvSpPr>
          <p:cNvPr id="3" name="2 İçerik Yer Tutucusu"/>
          <p:cNvSpPr>
            <a:spLocks noGrp="1"/>
          </p:cNvSpPr>
          <p:nvPr>
            <p:ph idx="1"/>
          </p:nvPr>
        </p:nvSpPr>
        <p:spPr>
          <a:xfrm>
            <a:off x="457200" y="1340768"/>
            <a:ext cx="8229600" cy="5040560"/>
          </a:xfrm>
        </p:spPr>
        <p:txBody>
          <a:bodyPr>
            <a:normAutofit/>
          </a:bodyPr>
          <a:lstStyle/>
          <a:p>
            <a:pPr algn="just"/>
            <a:r>
              <a:rPr lang="tr-TR" dirty="0" err="1" smtClean="0">
                <a:latin typeface="Times New Roman" pitchFamily="18" charset="0"/>
                <a:cs typeface="Times New Roman" pitchFamily="18" charset="0"/>
              </a:rPr>
              <a:t>Scrhoder’e</a:t>
            </a:r>
            <a:r>
              <a:rPr lang="tr-TR" dirty="0" smtClean="0">
                <a:latin typeface="Times New Roman" pitchFamily="18" charset="0"/>
                <a:cs typeface="Times New Roman" pitchFamily="18" charset="0"/>
              </a:rPr>
              <a:t> göre onur; dokunulmaz onur ve değişen onur. </a:t>
            </a:r>
          </a:p>
          <a:p>
            <a:pPr algn="just"/>
            <a:r>
              <a:rPr lang="tr-TR" dirty="0" smtClean="0">
                <a:latin typeface="Times New Roman" pitchFamily="18" charset="0"/>
                <a:cs typeface="Times New Roman" pitchFamily="18" charset="0"/>
              </a:rPr>
              <a:t>Dokunulmaz onur; insanın içsel bir özelliğidir ve insanların davranışlarına, inançlarına veya koşullarına bağlı değildir. Ayrıca insan hakları kavramı ile de yakından ilişkilidir. </a:t>
            </a:r>
          </a:p>
          <a:p>
            <a:pPr algn="just"/>
            <a:r>
              <a:rPr lang="tr-TR" dirty="0" smtClean="0">
                <a:latin typeface="Times New Roman" pitchFamily="18" charset="0"/>
                <a:cs typeface="Times New Roman" pitchFamily="18" charset="0"/>
              </a:rPr>
              <a:t>Değişen onur ise, insanda değişen derecelerde var olan ve insanların davranış ve inançlarından etkilenebilen bir kavramdır . </a:t>
            </a:r>
            <a:endParaRPr lang="tr-TR"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ea typeface="Tahoma" pitchFamily="34" charset="0"/>
                <a:cs typeface="Times New Roman" pitchFamily="18" charset="0"/>
              </a:rPr>
              <a:t>İnsan Haklarının Tarihsel Süreci</a:t>
            </a:r>
            <a:endParaRPr lang="tr-TR" b="1" dirty="0"/>
          </a:p>
        </p:txBody>
      </p:sp>
      <p:graphicFrame>
        <p:nvGraphicFramePr>
          <p:cNvPr id="4" name="3 İçerik Yer Tutucusu"/>
          <p:cNvGraphicFramePr>
            <a:graphicFrameLocks noGrp="1"/>
          </p:cNvGraphicFramePr>
          <p:nvPr>
            <p:ph idx="1"/>
          </p:nvPr>
        </p:nvGraphicFramePr>
        <p:xfrm>
          <a:off x="251520" y="1412776"/>
          <a:ext cx="864096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ea typeface="Tahoma" pitchFamily="34" charset="0"/>
                <a:cs typeface="Times New Roman" pitchFamily="18" charset="0"/>
              </a:rPr>
              <a:t>İnsan Haklarının Tarihsel Süreci - </a:t>
            </a:r>
            <a:r>
              <a:rPr lang="tr-TR" b="1" dirty="0" smtClean="0">
                <a:solidFill>
                  <a:srgbClr val="FF0000"/>
                </a:solidFill>
                <a:latin typeface="Times New Roman" pitchFamily="18" charset="0"/>
                <a:cs typeface="Times New Roman" pitchFamily="18" charset="0"/>
              </a:rPr>
              <a:t>İlk Çağ</a:t>
            </a:r>
            <a:endParaRPr lang="tr-TR" b="1" dirty="0">
              <a:solidFill>
                <a:srgbClr val="FF0000"/>
              </a:solidFill>
              <a:latin typeface="Times New Roman" pitchFamily="18" charset="0"/>
              <a:cs typeface="Times New Roman" pitchFamily="18" charset="0"/>
            </a:endParaRPr>
          </a:p>
        </p:txBody>
      </p:sp>
      <p:sp>
        <p:nvSpPr>
          <p:cNvPr id="3" name="2 İçerik Yer Tutucusu"/>
          <p:cNvSpPr>
            <a:spLocks noGrp="1"/>
          </p:cNvSpPr>
          <p:nvPr>
            <p:ph idx="1"/>
          </p:nvPr>
        </p:nvSpPr>
        <p:spPr>
          <a:xfrm>
            <a:off x="323528" y="1268760"/>
            <a:ext cx="8568952" cy="5256584"/>
          </a:xfrm>
        </p:spPr>
        <p:txBody>
          <a:bodyPr>
            <a:normAutofit fontScale="92500" lnSpcReduction="10000"/>
          </a:bodyPr>
          <a:lstStyle/>
          <a:p>
            <a:pPr algn="ctr">
              <a:lnSpc>
                <a:spcPct val="150000"/>
              </a:lnSpc>
              <a:buNone/>
            </a:pPr>
            <a:r>
              <a:rPr lang="tr-TR" dirty="0" smtClean="0">
                <a:latin typeface="Times New Roman" pitchFamily="18" charset="0"/>
                <a:cs typeface="Times New Roman" pitchFamily="18" charset="0"/>
              </a:rPr>
              <a:t>Sümerler</a:t>
            </a:r>
          </a:p>
          <a:p>
            <a:pPr algn="ctr">
              <a:lnSpc>
                <a:spcPct val="150000"/>
              </a:lnSpc>
              <a:buNone/>
            </a:pPr>
            <a:r>
              <a:rPr lang="tr-TR" dirty="0" smtClean="0">
                <a:latin typeface="Times New Roman" pitchFamily="18" charset="0"/>
                <a:cs typeface="Times New Roman" pitchFamily="18" charset="0"/>
              </a:rPr>
              <a:t>Antik Mısır</a:t>
            </a:r>
          </a:p>
          <a:p>
            <a:pPr algn="ctr">
              <a:lnSpc>
                <a:spcPct val="150000"/>
              </a:lnSpc>
              <a:buNone/>
            </a:pPr>
            <a:r>
              <a:rPr lang="tr-TR" dirty="0" smtClean="0">
                <a:latin typeface="Times New Roman" pitchFamily="18" charset="0"/>
                <a:cs typeface="Times New Roman" pitchFamily="18" charset="0"/>
              </a:rPr>
              <a:t>Antik Çin</a:t>
            </a:r>
          </a:p>
          <a:p>
            <a:pPr algn="ctr">
              <a:lnSpc>
                <a:spcPct val="150000"/>
              </a:lnSpc>
              <a:buNone/>
            </a:pPr>
            <a:r>
              <a:rPr lang="tr-TR" dirty="0" smtClean="0">
                <a:latin typeface="Times New Roman" pitchFamily="18" charset="0"/>
                <a:cs typeface="Times New Roman" pitchFamily="18" charset="0"/>
              </a:rPr>
              <a:t>Antik Hindistan</a:t>
            </a:r>
          </a:p>
          <a:p>
            <a:pPr algn="ctr">
              <a:lnSpc>
                <a:spcPct val="150000"/>
              </a:lnSpc>
              <a:buNone/>
            </a:pPr>
            <a:r>
              <a:rPr lang="tr-TR" dirty="0" smtClean="0">
                <a:latin typeface="Times New Roman" pitchFamily="18" charset="0"/>
                <a:cs typeface="Times New Roman" pitchFamily="18" charset="0"/>
              </a:rPr>
              <a:t>Hititler</a:t>
            </a:r>
          </a:p>
          <a:p>
            <a:pPr algn="ctr">
              <a:lnSpc>
                <a:spcPct val="150000"/>
              </a:lnSpc>
              <a:buNone/>
            </a:pPr>
            <a:r>
              <a:rPr lang="tr-TR" dirty="0" smtClean="0">
                <a:latin typeface="Times New Roman" pitchFamily="18" charset="0"/>
                <a:cs typeface="Times New Roman" pitchFamily="18" charset="0"/>
              </a:rPr>
              <a:t>Antik Yunan</a:t>
            </a:r>
          </a:p>
          <a:p>
            <a:pPr algn="ctr">
              <a:lnSpc>
                <a:spcPct val="150000"/>
              </a:lnSpc>
              <a:buNone/>
            </a:pPr>
            <a:r>
              <a:rPr lang="tr-TR" dirty="0" smtClean="0">
                <a:latin typeface="Times New Roman" pitchFamily="18" charset="0"/>
                <a:cs typeface="Times New Roman" pitchFamily="18" charset="0"/>
              </a:rPr>
              <a:t>Antik Çin  </a:t>
            </a:r>
            <a:endParaRPr lang="tr-TR"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ea typeface="Tahoma" pitchFamily="34" charset="0"/>
                <a:cs typeface="Times New Roman" pitchFamily="18" charset="0"/>
              </a:rPr>
              <a:t>İnsan Haklarının Tarihsel Süreci – </a:t>
            </a:r>
            <a:r>
              <a:rPr lang="tr-TR" b="1" dirty="0" smtClean="0">
                <a:solidFill>
                  <a:srgbClr val="FF0000"/>
                </a:solidFill>
                <a:latin typeface="Times New Roman" pitchFamily="18" charset="0"/>
                <a:cs typeface="Times New Roman" pitchFamily="18" charset="0"/>
              </a:rPr>
              <a:t>Orta Çağ (375-1453)</a:t>
            </a:r>
            <a:endParaRPr lang="tr-TR" b="1" dirty="0">
              <a:solidFill>
                <a:srgbClr val="FF0000"/>
              </a:solidFill>
              <a:latin typeface="Times New Roman" pitchFamily="18" charset="0"/>
              <a:cs typeface="Times New Roman" pitchFamily="18" charset="0"/>
            </a:endParaRPr>
          </a:p>
        </p:txBody>
      </p:sp>
      <p:sp>
        <p:nvSpPr>
          <p:cNvPr id="3" name="2 İçerik Yer Tutucusu"/>
          <p:cNvSpPr>
            <a:spLocks noGrp="1"/>
          </p:cNvSpPr>
          <p:nvPr>
            <p:ph idx="1"/>
          </p:nvPr>
        </p:nvSpPr>
        <p:spPr>
          <a:xfrm>
            <a:off x="323528" y="1484784"/>
            <a:ext cx="8568952" cy="5040560"/>
          </a:xfrm>
        </p:spPr>
        <p:txBody>
          <a:bodyPr>
            <a:normAutofit/>
          </a:bodyPr>
          <a:lstStyle/>
          <a:p>
            <a:pPr algn="just">
              <a:lnSpc>
                <a:spcPct val="200000"/>
              </a:lnSpc>
            </a:pPr>
            <a:r>
              <a:rPr lang="tr-TR" dirty="0" err="1" smtClean="0">
                <a:latin typeface="Times New Roman" pitchFamily="18" charset="0"/>
                <a:cs typeface="Times New Roman" pitchFamily="18" charset="0"/>
              </a:rPr>
              <a:t>Magna</a:t>
            </a:r>
            <a:r>
              <a:rPr lang="tr-TR" dirty="0" smtClean="0">
                <a:latin typeface="Times New Roman" pitchFamily="18" charset="0"/>
                <a:cs typeface="Times New Roman" pitchFamily="18" charset="0"/>
              </a:rPr>
              <a:t> Carta </a:t>
            </a:r>
            <a:r>
              <a:rPr lang="tr-TR" dirty="0" err="1" smtClean="0">
                <a:latin typeface="Times New Roman" pitchFamily="18" charset="0"/>
                <a:cs typeface="Times New Roman" pitchFamily="18" charset="0"/>
              </a:rPr>
              <a:t>Libertatum</a:t>
            </a:r>
            <a:r>
              <a:rPr lang="tr-TR" dirty="0" smtClean="0">
                <a:latin typeface="Times New Roman" pitchFamily="18" charset="0"/>
                <a:cs typeface="Times New Roman" pitchFamily="18" charset="0"/>
              </a:rPr>
              <a:t> (1215)</a:t>
            </a:r>
          </a:p>
          <a:p>
            <a:pPr algn="just">
              <a:lnSpc>
                <a:spcPct val="200000"/>
              </a:lnSpc>
            </a:pPr>
            <a:r>
              <a:rPr lang="tr-TR" dirty="0" smtClean="0">
                <a:latin typeface="Times New Roman" pitchFamily="18" charset="0"/>
                <a:cs typeface="Times New Roman" pitchFamily="18" charset="0"/>
              </a:rPr>
              <a:t>1450 = Johann Gutenberg modern matbaayı buldu. </a:t>
            </a:r>
            <a:endParaRPr lang="tr-TR"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ea typeface="Tahoma" pitchFamily="34" charset="0"/>
                <a:cs typeface="Times New Roman" pitchFamily="18" charset="0"/>
              </a:rPr>
              <a:t>İnsan Haklarının Tarihsel Süreci – </a:t>
            </a:r>
            <a:r>
              <a:rPr lang="tr-TR" b="1" dirty="0" smtClean="0">
                <a:solidFill>
                  <a:srgbClr val="FF0000"/>
                </a:solidFill>
                <a:latin typeface="Times New Roman" pitchFamily="18" charset="0"/>
                <a:cs typeface="Times New Roman" pitchFamily="18" charset="0"/>
              </a:rPr>
              <a:t>Yeni Çağ (1453-1789)</a:t>
            </a:r>
            <a:endParaRPr lang="tr-TR" b="1" dirty="0">
              <a:solidFill>
                <a:srgbClr val="FF0000"/>
              </a:solidFill>
              <a:latin typeface="Times New Roman" pitchFamily="18" charset="0"/>
              <a:cs typeface="Times New Roman" pitchFamily="18" charset="0"/>
            </a:endParaRPr>
          </a:p>
        </p:txBody>
      </p:sp>
      <p:sp>
        <p:nvSpPr>
          <p:cNvPr id="3" name="2 İçerik Yer Tutucusu"/>
          <p:cNvSpPr>
            <a:spLocks noGrp="1"/>
          </p:cNvSpPr>
          <p:nvPr>
            <p:ph idx="1"/>
          </p:nvPr>
        </p:nvSpPr>
        <p:spPr>
          <a:xfrm>
            <a:off x="323528" y="1628800"/>
            <a:ext cx="8568952" cy="4896544"/>
          </a:xfrm>
        </p:spPr>
        <p:txBody>
          <a:bodyPr>
            <a:normAutofit/>
          </a:bodyPr>
          <a:lstStyle/>
          <a:p>
            <a:pPr algn="just">
              <a:lnSpc>
                <a:spcPct val="200000"/>
              </a:lnSpc>
            </a:pPr>
            <a:r>
              <a:rPr lang="tr-TR" dirty="0" smtClean="0">
                <a:latin typeface="Times New Roman" pitchFamily="18" charset="0"/>
                <a:cs typeface="Times New Roman" pitchFamily="18" charset="0"/>
              </a:rPr>
              <a:t>Kanunnameler (1520-1566) : Osmanlı devletinde Kanuni Sultan Süleyman kanunlar hazırlayarak</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insan haklarını korumaya çalışmıştır.</a:t>
            </a:r>
          </a:p>
          <a:p>
            <a:pPr algn="just">
              <a:lnSpc>
                <a:spcPct val="200000"/>
              </a:lnSpc>
            </a:pPr>
            <a:r>
              <a:rPr lang="tr-TR" dirty="0" smtClean="0">
                <a:latin typeface="Times New Roman" pitchFamily="18" charset="0"/>
                <a:cs typeface="Times New Roman" pitchFamily="18" charset="0"/>
              </a:rPr>
              <a:t>Virginia Haklar Bildirisi (1776)</a:t>
            </a:r>
          </a:p>
          <a:p>
            <a:pPr algn="just">
              <a:lnSpc>
                <a:spcPct val="150000"/>
              </a:lnSpc>
            </a:pPr>
            <a:endParaRPr lang="tr-TR"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ea typeface="Tahoma" pitchFamily="34" charset="0"/>
                <a:cs typeface="Times New Roman" pitchFamily="18" charset="0"/>
              </a:rPr>
              <a:t>İnsan Haklarının Tarihsel Süreci – </a:t>
            </a:r>
            <a:r>
              <a:rPr lang="tr-TR" b="1" dirty="0" smtClean="0">
                <a:solidFill>
                  <a:srgbClr val="FF0000"/>
                </a:solidFill>
                <a:latin typeface="Times New Roman" pitchFamily="18" charset="0"/>
                <a:cs typeface="Times New Roman" pitchFamily="18" charset="0"/>
              </a:rPr>
              <a:t>Yakın Çağ (1789-…)</a:t>
            </a:r>
            <a:endParaRPr lang="tr-TR" b="1" dirty="0">
              <a:solidFill>
                <a:srgbClr val="FF0000"/>
              </a:solidFill>
              <a:latin typeface="Times New Roman" pitchFamily="18" charset="0"/>
              <a:cs typeface="Times New Roman" pitchFamily="18" charset="0"/>
            </a:endParaRPr>
          </a:p>
        </p:txBody>
      </p:sp>
      <p:sp>
        <p:nvSpPr>
          <p:cNvPr id="3" name="2 İçerik Yer Tutucusu"/>
          <p:cNvSpPr>
            <a:spLocks noGrp="1"/>
          </p:cNvSpPr>
          <p:nvPr>
            <p:ph idx="1"/>
          </p:nvPr>
        </p:nvSpPr>
        <p:spPr>
          <a:xfrm>
            <a:off x="323528" y="1556792"/>
            <a:ext cx="8568952" cy="4968552"/>
          </a:xfrm>
        </p:spPr>
        <p:txBody>
          <a:bodyPr>
            <a:normAutofit fontScale="92500"/>
          </a:bodyPr>
          <a:lstStyle/>
          <a:p>
            <a:pPr>
              <a:lnSpc>
                <a:spcPct val="200000"/>
              </a:lnSpc>
            </a:pPr>
            <a:r>
              <a:rPr lang="tr-TR" dirty="0" smtClean="0">
                <a:latin typeface="Times New Roman" pitchFamily="18" charset="0"/>
                <a:cs typeface="Times New Roman" pitchFamily="18" charset="0"/>
              </a:rPr>
              <a:t>Fransız İnsan ve Yurttaş Hakları Bildirisi (1789)</a:t>
            </a:r>
          </a:p>
          <a:p>
            <a:pPr>
              <a:lnSpc>
                <a:spcPct val="200000"/>
              </a:lnSpc>
            </a:pPr>
            <a:r>
              <a:rPr lang="tr-TR" dirty="0" smtClean="0">
                <a:latin typeface="Times New Roman" pitchFamily="18" charset="0"/>
                <a:cs typeface="Times New Roman" pitchFamily="18" charset="0"/>
              </a:rPr>
              <a:t>1. ve 2. Dünya Savaşları</a:t>
            </a:r>
          </a:p>
          <a:p>
            <a:pPr>
              <a:lnSpc>
                <a:spcPct val="200000"/>
              </a:lnSpc>
            </a:pPr>
            <a:r>
              <a:rPr lang="tr-TR" dirty="0" smtClean="0">
                <a:latin typeface="Times New Roman" pitchFamily="18" charset="0"/>
                <a:cs typeface="Times New Roman" pitchFamily="18" charset="0"/>
              </a:rPr>
              <a:t>Nürnberg Kodu (1947)</a:t>
            </a:r>
          </a:p>
          <a:p>
            <a:pPr>
              <a:lnSpc>
                <a:spcPct val="200000"/>
              </a:lnSpc>
            </a:pPr>
            <a:r>
              <a:rPr lang="tr-TR" dirty="0" smtClean="0">
                <a:latin typeface="Times New Roman" pitchFamily="18" charset="0"/>
                <a:cs typeface="Times New Roman" pitchFamily="18" charset="0"/>
              </a:rPr>
              <a:t>10 Aralık 1948 “İnsan Hakları Evrensel Bildirisi”</a:t>
            </a:r>
          </a:p>
          <a:p>
            <a:pPr>
              <a:lnSpc>
                <a:spcPct val="150000"/>
              </a:lnSpc>
              <a:buNone/>
            </a:pPr>
            <a:endParaRPr lang="tr-TR" dirty="0" smtClean="0">
              <a:latin typeface="Times New Roman" pitchFamily="18" charset="0"/>
              <a:cs typeface="Times New Roman" pitchFamily="18" charset="0"/>
            </a:endParaRPr>
          </a:p>
          <a:p>
            <a:pPr algn="ctr">
              <a:lnSpc>
                <a:spcPct val="150000"/>
              </a:lnSpc>
              <a:buNone/>
            </a:pPr>
            <a:endParaRPr lang="tr-TR"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354162"/>
          </a:xfrm>
        </p:spPr>
        <p:txBody>
          <a:bodyPr>
            <a:normAutofit/>
          </a:bodyPr>
          <a:lstStyle/>
          <a:p>
            <a:endParaRPr lang="tr-TR" b="1" dirty="0">
              <a:latin typeface="Times New Roman" pitchFamily="18" charset="0"/>
              <a:cs typeface="Times New Roman" pitchFamily="18" charset="0"/>
            </a:endParaRPr>
          </a:p>
        </p:txBody>
      </p:sp>
      <p:sp>
        <p:nvSpPr>
          <p:cNvPr id="4" name="3 İçerik Yer Tutucusu"/>
          <p:cNvSpPr>
            <a:spLocks noGrp="1"/>
          </p:cNvSpPr>
          <p:nvPr>
            <p:ph idx="1"/>
          </p:nvPr>
        </p:nvSpPr>
        <p:spPr/>
        <p:txBody>
          <a:bodyPr/>
          <a:lstStyle/>
          <a:p>
            <a:pPr algn="ctr">
              <a:buNone/>
            </a:pPr>
            <a:endParaRPr lang="tr-TR" sz="5000" b="1" dirty="0" smtClean="0">
              <a:latin typeface="Times New Roman" pitchFamily="18" charset="0"/>
              <a:cs typeface="Times New Roman" pitchFamily="18" charset="0"/>
            </a:endParaRPr>
          </a:p>
          <a:p>
            <a:pPr algn="ctr">
              <a:buNone/>
            </a:pPr>
            <a:r>
              <a:rPr lang="tr-TR" sz="5000" b="1" smtClean="0">
                <a:latin typeface="Times New Roman" pitchFamily="18" charset="0"/>
                <a:cs typeface="Times New Roman" pitchFamily="18" charset="0"/>
              </a:rPr>
              <a:t>10 </a:t>
            </a:r>
            <a:r>
              <a:rPr lang="tr-TR" sz="5000" b="1" dirty="0" smtClean="0">
                <a:latin typeface="Times New Roman" pitchFamily="18" charset="0"/>
                <a:cs typeface="Times New Roman" pitchFamily="18" charset="0"/>
              </a:rPr>
              <a:t>Aralık Dünya İnsan Hakları Günü</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Hak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268760"/>
            <a:ext cx="8229600" cy="5184576"/>
          </a:xfrm>
        </p:spPr>
        <p:txBody>
          <a:bodyPr>
            <a:normAutofit fontScale="85000" lnSpcReduction="10000"/>
          </a:bodyPr>
          <a:lstStyle/>
          <a:p>
            <a:pPr>
              <a:lnSpc>
                <a:spcPct val="170000"/>
              </a:lnSpc>
            </a:pPr>
            <a:r>
              <a:rPr lang="tr-TR" dirty="0" smtClean="0">
                <a:latin typeface="Times New Roman" pitchFamily="18" charset="0"/>
                <a:ea typeface="Tahoma" pitchFamily="34" charset="0"/>
                <a:cs typeface="Times New Roman" pitchFamily="18" charset="0"/>
              </a:rPr>
              <a:t>Adalet</a:t>
            </a:r>
          </a:p>
          <a:p>
            <a:pPr>
              <a:lnSpc>
                <a:spcPct val="170000"/>
              </a:lnSpc>
            </a:pPr>
            <a:r>
              <a:rPr lang="tr-TR" dirty="0" smtClean="0">
                <a:latin typeface="Times New Roman" pitchFamily="18" charset="0"/>
                <a:ea typeface="Tahoma" pitchFamily="34" charset="0"/>
                <a:cs typeface="Times New Roman" pitchFamily="18" charset="0"/>
              </a:rPr>
              <a:t>Adaletin, hukukun gerektirdiği veya birine ayırdığı şey, kazanç</a:t>
            </a:r>
          </a:p>
          <a:p>
            <a:pPr>
              <a:lnSpc>
                <a:spcPct val="170000"/>
              </a:lnSpc>
            </a:pPr>
            <a:r>
              <a:rPr lang="tr-TR" dirty="0" smtClean="0">
                <a:latin typeface="Times New Roman" pitchFamily="18" charset="0"/>
                <a:ea typeface="Tahoma" pitchFamily="34" charset="0"/>
                <a:cs typeface="Times New Roman" pitchFamily="18" charset="0"/>
              </a:rPr>
              <a:t>Dava veya iddiada gerçeğe uygunluk, doğruluk</a:t>
            </a:r>
          </a:p>
          <a:p>
            <a:pPr>
              <a:lnSpc>
                <a:spcPct val="170000"/>
              </a:lnSpc>
            </a:pPr>
            <a:r>
              <a:rPr lang="sv-SE" dirty="0" smtClean="0">
                <a:latin typeface="Times New Roman" pitchFamily="18" charset="0"/>
                <a:ea typeface="Tahoma" pitchFamily="34" charset="0"/>
                <a:cs typeface="Times New Roman" pitchFamily="18" charset="0"/>
              </a:rPr>
              <a:t>Verilmiş emekten doğan manevi yetki</a:t>
            </a:r>
            <a:endParaRPr lang="tr-TR" dirty="0" smtClean="0">
              <a:latin typeface="Times New Roman" pitchFamily="18" charset="0"/>
              <a:ea typeface="Tahoma" pitchFamily="34" charset="0"/>
              <a:cs typeface="Times New Roman" pitchFamily="18" charset="0"/>
            </a:endParaRPr>
          </a:p>
          <a:p>
            <a:pPr>
              <a:lnSpc>
                <a:spcPct val="170000"/>
              </a:lnSpc>
            </a:pPr>
            <a:r>
              <a:rPr lang="tr-TR" dirty="0" smtClean="0">
                <a:latin typeface="Times New Roman" pitchFamily="18" charset="0"/>
                <a:ea typeface="Tahoma" pitchFamily="34" charset="0"/>
                <a:cs typeface="Times New Roman" pitchFamily="18" charset="0"/>
              </a:rPr>
              <a:t>Emek karşılığı </a:t>
            </a:r>
            <a:r>
              <a:rPr lang="tr-TR" dirty="0" smtClean="0">
                <a:latin typeface="Times New Roman" pitchFamily="18" charset="0"/>
                <a:cs typeface="Times New Roman" pitchFamily="18" charset="0"/>
              </a:rPr>
              <a:t>ücret.</a:t>
            </a:r>
          </a:p>
          <a:p>
            <a:pPr>
              <a:lnSpc>
                <a:spcPct val="170000"/>
              </a:lnSpc>
            </a:pPr>
            <a:r>
              <a:rPr lang="tr-TR" dirty="0" smtClean="0">
                <a:latin typeface="Times New Roman" pitchFamily="18" charset="0"/>
                <a:cs typeface="Times New Roman" pitchFamily="18" charset="0"/>
              </a:rPr>
              <a:t>Doğru, gerçek:</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Okuma Ödevi</a:t>
            </a:r>
            <a:endParaRPr lang="tr-TR" b="1" dirty="0">
              <a:latin typeface="Times New Roman" pitchFamily="18" charset="0"/>
              <a:cs typeface="Times New Roman" pitchFamily="18" charset="0"/>
            </a:endParaRPr>
          </a:p>
        </p:txBody>
      </p:sp>
      <p:pic>
        <p:nvPicPr>
          <p:cNvPr id="2050" name="Picture 2"/>
          <p:cNvPicPr>
            <a:picLocks noGrp="1" noChangeAspect="1" noChangeArrowheads="1"/>
          </p:cNvPicPr>
          <p:nvPr>
            <p:ph idx="1"/>
          </p:nvPr>
        </p:nvPicPr>
        <p:blipFill>
          <a:blip r:embed="rId2" cstate="print"/>
          <a:srcRect/>
          <a:stretch>
            <a:fillRect/>
          </a:stretch>
        </p:blipFill>
        <p:spPr bwMode="auto">
          <a:xfrm>
            <a:off x="467544" y="1484784"/>
            <a:ext cx="7992888" cy="5184576"/>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4" name="3 İçerik Yer Tutucusu" descr="indir.png"/>
          <p:cNvPicPr>
            <a:picLocks noGrp="1" noChangeAspect="1"/>
          </p:cNvPicPr>
          <p:nvPr>
            <p:ph idx="1"/>
          </p:nvPr>
        </p:nvPicPr>
        <p:blipFill>
          <a:blip r:embed="rId2" cstate="print"/>
          <a:stretch>
            <a:fillRect/>
          </a:stretch>
        </p:blipFill>
        <p:spPr>
          <a:xfrm>
            <a:off x="323528" y="260648"/>
            <a:ext cx="8496944" cy="612068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1052736"/>
            <a:ext cx="8229600" cy="4525963"/>
          </a:xfrm>
        </p:spPr>
        <p:txBody>
          <a:bodyPr>
            <a:normAutofit/>
          </a:bodyPr>
          <a:lstStyle/>
          <a:p>
            <a:pPr>
              <a:buNone/>
            </a:pPr>
            <a:endParaRPr lang="tr-TR" sz="6000" b="1" dirty="0" smtClean="0">
              <a:latin typeface="Times New Roman" pitchFamily="18" charset="0"/>
              <a:cs typeface="Times New Roman" pitchFamily="18" charset="0"/>
            </a:endParaRPr>
          </a:p>
          <a:p>
            <a:pPr>
              <a:buNone/>
            </a:pPr>
            <a:endParaRPr lang="tr-TR" sz="6000" b="1" dirty="0" smtClean="0">
              <a:latin typeface="Times New Roman" pitchFamily="18" charset="0"/>
              <a:cs typeface="Times New Roman" pitchFamily="18" charset="0"/>
            </a:endParaRPr>
          </a:p>
          <a:p>
            <a:pPr algn="ctr">
              <a:buNone/>
            </a:pPr>
            <a:r>
              <a:rPr lang="tr-TR" sz="6000" b="1" dirty="0" smtClean="0">
                <a:latin typeface="Times New Roman" pitchFamily="18" charset="0"/>
                <a:cs typeface="Times New Roman" pitchFamily="18" charset="0"/>
              </a:rPr>
              <a:t>İnsan Hakları???</a:t>
            </a:r>
            <a:endParaRPr lang="tr-TR" sz="6000" b="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980728"/>
            <a:ext cx="8229600" cy="5145435"/>
          </a:xfrm>
        </p:spPr>
        <p:txBody>
          <a:bodyPr>
            <a:normAutofit/>
          </a:bodyPr>
          <a:lstStyle/>
          <a:p>
            <a:pPr algn="ctr">
              <a:buNone/>
            </a:pPr>
            <a:endParaRPr lang="tr-TR" sz="5000" b="1" dirty="0" smtClean="0">
              <a:latin typeface="Times New Roman" pitchFamily="18" charset="0"/>
              <a:cs typeface="Times New Roman" pitchFamily="18" charset="0"/>
            </a:endParaRPr>
          </a:p>
          <a:p>
            <a:pPr algn="ctr">
              <a:buNone/>
            </a:pPr>
            <a:r>
              <a:rPr lang="tr-TR" sz="5000" b="1" dirty="0" smtClean="0">
                <a:latin typeface="Times New Roman" pitchFamily="18" charset="0"/>
                <a:cs typeface="Times New Roman" pitchFamily="18" charset="0"/>
              </a:rPr>
              <a:t>İnsan Haklarının Kaynağı: </a:t>
            </a:r>
            <a:r>
              <a:rPr lang="tr-TR" sz="5000" b="1" dirty="0" smtClean="0">
                <a:solidFill>
                  <a:schemeClr val="tx2">
                    <a:lumMod val="60000"/>
                    <a:lumOff val="40000"/>
                  </a:schemeClr>
                </a:solidFill>
                <a:latin typeface="Times New Roman" pitchFamily="18" charset="0"/>
                <a:cs typeface="Times New Roman" pitchFamily="18" charset="0"/>
              </a:rPr>
              <a:t>İnsan Onuru</a:t>
            </a:r>
            <a:endParaRPr lang="tr-TR" sz="5000" b="1" dirty="0">
              <a:solidFill>
                <a:schemeClr val="tx2">
                  <a:lumMod val="60000"/>
                  <a:lumOff val="40000"/>
                </a:schemeClr>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İnsan Onuru</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lvl="0" algn="just">
              <a:lnSpc>
                <a:spcPct val="200000"/>
              </a:lnSpc>
            </a:pPr>
            <a:r>
              <a:rPr lang="tr-TR" i="1" dirty="0">
                <a:latin typeface="Times New Roman" pitchFamily="18" charset="0"/>
                <a:cs typeface="Times New Roman" pitchFamily="18" charset="0"/>
              </a:rPr>
              <a:t>İnsan onuru öznel bir deneyimdir ve onur insanda kendiliğinden gelişmekte ve kişisel değerler ve standartlar açısından algılanmaktadır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Guo</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Jacelon</a:t>
            </a:r>
            <a:r>
              <a:rPr lang="tr-TR" dirty="0">
                <a:latin typeface="Times New Roman" pitchFamily="18" charset="0"/>
                <a:cs typeface="Times New Roman" pitchFamily="18" charset="0"/>
              </a:rPr>
              <a:t>, 2014).</a:t>
            </a:r>
          </a:p>
          <a:p>
            <a:pPr algn="just"/>
            <a:endParaRPr lang="tr-TR"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İnsan Onuru</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lvl="0" algn="just">
              <a:lnSpc>
                <a:spcPct val="200000"/>
              </a:lnSpc>
            </a:pPr>
            <a:endParaRPr lang="tr-TR" i="1" dirty="0" smtClean="0">
              <a:latin typeface="Times New Roman" pitchFamily="18" charset="0"/>
              <a:cs typeface="Times New Roman" pitchFamily="18" charset="0"/>
            </a:endParaRPr>
          </a:p>
          <a:p>
            <a:pPr lvl="0" algn="just">
              <a:lnSpc>
                <a:spcPct val="200000"/>
              </a:lnSpc>
            </a:pPr>
            <a:r>
              <a:rPr lang="tr-TR" i="1" dirty="0" smtClean="0">
                <a:latin typeface="Times New Roman" pitchFamily="18" charset="0"/>
                <a:cs typeface="Times New Roman" pitchFamily="18" charset="0"/>
              </a:rPr>
              <a:t>İnsan </a:t>
            </a:r>
            <a:r>
              <a:rPr lang="tr-TR" i="1" dirty="0">
                <a:latin typeface="Times New Roman" pitchFamily="18" charset="0"/>
                <a:cs typeface="Times New Roman" pitchFamily="18" charset="0"/>
              </a:rPr>
              <a:t>onuru, insanların değerli ve saygıya layık olmaları demektir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Edlund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vd</a:t>
            </a:r>
            <a:r>
              <a:rPr lang="tr-TR" dirty="0">
                <a:latin typeface="Times New Roman" pitchFamily="18" charset="0"/>
                <a:cs typeface="Times New Roman" pitchFamily="18" charset="0"/>
              </a:rPr>
              <a:t>., 2013). </a:t>
            </a:r>
          </a:p>
          <a:p>
            <a:pPr algn="just">
              <a:lnSpc>
                <a:spcPct val="200000"/>
              </a:lnSpc>
              <a:buNone/>
            </a:pPr>
            <a:endParaRPr lang="tr-TR"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İnsan Onuru</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lvl="0" algn="just">
              <a:lnSpc>
                <a:spcPct val="200000"/>
              </a:lnSpc>
            </a:pPr>
            <a:endParaRPr lang="tr-TR" i="1" dirty="0" smtClean="0">
              <a:latin typeface="Times New Roman" pitchFamily="18" charset="0"/>
              <a:cs typeface="Times New Roman" pitchFamily="18" charset="0"/>
            </a:endParaRPr>
          </a:p>
          <a:p>
            <a:pPr lvl="0" algn="just">
              <a:lnSpc>
                <a:spcPct val="200000"/>
              </a:lnSpc>
            </a:pPr>
            <a:r>
              <a:rPr lang="tr-TR" i="1" dirty="0" smtClean="0">
                <a:latin typeface="Times New Roman" pitchFamily="18" charset="0"/>
                <a:cs typeface="Times New Roman" pitchFamily="18" charset="0"/>
              </a:rPr>
              <a:t>İnsan </a:t>
            </a:r>
            <a:r>
              <a:rPr lang="tr-TR" i="1" dirty="0">
                <a:latin typeface="Times New Roman" pitchFamily="18" charset="0"/>
                <a:cs typeface="Times New Roman" pitchFamily="18" charset="0"/>
              </a:rPr>
              <a:t>onuru, temel ahlaki bir fikirdir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Zylberman</a:t>
            </a:r>
            <a:r>
              <a:rPr lang="tr-TR" dirty="0">
                <a:latin typeface="Times New Roman" pitchFamily="18" charset="0"/>
                <a:cs typeface="Times New Roman" pitchFamily="18" charset="0"/>
              </a:rPr>
              <a:t>, 2016).</a:t>
            </a:r>
          </a:p>
          <a:p>
            <a:pPr algn="just">
              <a:lnSpc>
                <a:spcPct val="200000"/>
              </a:lnSpc>
            </a:pPr>
            <a:endParaRPr lang="tr-TR"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İnsan Onuru</a:t>
            </a:r>
            <a:endParaRPr lang="tr-TR" dirty="0"/>
          </a:p>
        </p:txBody>
      </p:sp>
      <p:sp>
        <p:nvSpPr>
          <p:cNvPr id="3" name="2 İçerik Yer Tutucusu"/>
          <p:cNvSpPr>
            <a:spLocks noGrp="1"/>
          </p:cNvSpPr>
          <p:nvPr>
            <p:ph idx="1"/>
          </p:nvPr>
        </p:nvSpPr>
        <p:spPr/>
        <p:txBody>
          <a:bodyPr/>
          <a:lstStyle/>
          <a:p>
            <a:pPr>
              <a:lnSpc>
                <a:spcPct val="150000"/>
              </a:lnSpc>
            </a:pPr>
            <a:r>
              <a:rPr lang="tr-TR" dirty="0" smtClean="0">
                <a:latin typeface="Times New Roman" pitchFamily="18" charset="0"/>
                <a:cs typeface="Times New Roman" pitchFamily="18" charset="0"/>
              </a:rPr>
              <a:t>‘ </a:t>
            </a:r>
            <a:r>
              <a:rPr lang="tr-TR" i="1" dirty="0">
                <a:latin typeface="Times New Roman" pitchFamily="18" charset="0"/>
                <a:cs typeface="Times New Roman" pitchFamily="18" charset="0"/>
              </a:rPr>
              <a:t>İnsanın kendine karşı duyduğu saygı, şeref, öz saygı, haysiyet, izzetinefis</a:t>
            </a:r>
            <a:r>
              <a:rPr lang="tr-TR" dirty="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nSpc>
                <a:spcPct val="150000"/>
              </a:lnSpc>
            </a:pP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Başkalarının gösterdiği saygının dayandığı kişisel değer, şeref, itibar</a:t>
            </a:r>
            <a:r>
              <a:rPr lang="tr-TR" i="1" dirty="0" smtClean="0">
                <a:latin typeface="Times New Roman" pitchFamily="18" charset="0"/>
                <a:cs typeface="Times New Roman" pitchFamily="18" charset="0"/>
              </a:rPr>
              <a:t>’</a:t>
            </a:r>
          </a:p>
          <a:p>
            <a:pPr algn="r">
              <a:lnSpc>
                <a:spcPct val="150000"/>
              </a:lnSpc>
              <a:buNone/>
            </a:pPr>
            <a:r>
              <a:rPr lang="tr-TR" i="1" dirty="0" smtClean="0">
                <a:latin typeface="Times New Roman" pitchFamily="18" charset="0"/>
                <a:cs typeface="Times New Roman" pitchFamily="18" charset="0"/>
              </a:rPr>
              <a:t>TDK Güncel Türkçe Sözlük</a:t>
            </a:r>
            <a:endParaRPr lang="tr-TR"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İnsan Onuru</a:t>
            </a:r>
            <a:endParaRPr lang="tr-TR" dirty="0"/>
          </a:p>
        </p:txBody>
      </p:sp>
      <p:sp>
        <p:nvSpPr>
          <p:cNvPr id="3" name="2 İçerik Yer Tutucusu"/>
          <p:cNvSpPr>
            <a:spLocks noGrp="1"/>
          </p:cNvSpPr>
          <p:nvPr>
            <p:ph idx="1"/>
          </p:nvPr>
        </p:nvSpPr>
        <p:spPr>
          <a:xfrm>
            <a:off x="457200" y="1484784"/>
            <a:ext cx="8229600" cy="4896544"/>
          </a:xfrm>
        </p:spPr>
        <p:txBody>
          <a:bodyPr>
            <a:normAutofit fontScale="92500" lnSpcReduction="10000"/>
          </a:bodyPr>
          <a:lstStyle/>
          <a:p>
            <a:pPr algn="just"/>
            <a:r>
              <a:rPr lang="tr-TR" b="1" dirty="0" smtClean="0">
                <a:solidFill>
                  <a:schemeClr val="tx2">
                    <a:lumMod val="60000"/>
                    <a:lumOff val="40000"/>
                  </a:schemeClr>
                </a:solidFill>
                <a:latin typeface="Times New Roman" pitchFamily="18" charset="0"/>
                <a:cs typeface="Times New Roman" pitchFamily="18" charset="0"/>
              </a:rPr>
              <a:t>Musevilik Açısından </a:t>
            </a:r>
          </a:p>
          <a:p>
            <a:pPr algn="just"/>
            <a:r>
              <a:rPr lang="tr-TR" dirty="0" err="1" smtClean="0">
                <a:latin typeface="Times New Roman" pitchFamily="18" charset="0"/>
                <a:cs typeface="Times New Roman" pitchFamily="18" charset="0"/>
              </a:rPr>
              <a:t>Kavod</a:t>
            </a:r>
            <a:r>
              <a:rPr lang="tr-TR" dirty="0" smtClean="0">
                <a:latin typeface="Times New Roman" pitchFamily="18" charset="0"/>
                <a:cs typeface="Times New Roman" pitchFamily="18" charset="0"/>
              </a:rPr>
              <a:t>: onur</a:t>
            </a:r>
            <a:r>
              <a:rPr lang="tr-TR" dirty="0">
                <a:latin typeface="Times New Roman" pitchFamily="18" charset="0"/>
                <a:cs typeface="Times New Roman" pitchFamily="18" charset="0"/>
              </a:rPr>
              <a:t>, şeref, şan ve </a:t>
            </a:r>
            <a:r>
              <a:rPr lang="tr-TR" dirty="0" smtClean="0">
                <a:latin typeface="Times New Roman" pitchFamily="18" charset="0"/>
                <a:cs typeface="Times New Roman" pitchFamily="18" charset="0"/>
              </a:rPr>
              <a:t>saygı. </a:t>
            </a:r>
          </a:p>
          <a:p>
            <a:pPr algn="just"/>
            <a:r>
              <a:rPr lang="tr-TR" dirty="0" smtClean="0">
                <a:latin typeface="Times New Roman" pitchFamily="18" charset="0"/>
                <a:cs typeface="Times New Roman" pitchFamily="18" charset="0"/>
              </a:rPr>
              <a:t>Tanrı’nın </a:t>
            </a:r>
            <a:r>
              <a:rPr lang="tr-TR" dirty="0">
                <a:latin typeface="Times New Roman" pitchFamily="18" charset="0"/>
                <a:cs typeface="Times New Roman" pitchFamily="18" charset="0"/>
              </a:rPr>
              <a:t>insanların her birine kutsal bir değer yerleştirdiği, insan onurunun hem insanların kendi içinde hem de diğerleri açısından korunması gerektiği ve insan onurunu zedelemenin direk Tanrı’ya saldırmayla aynı anlama geldiği ifade edilmektedir.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Tanrı’nın</a:t>
            </a:r>
            <a:r>
              <a:rPr lang="tr-TR" dirty="0">
                <a:latin typeface="Times New Roman" pitchFamily="18" charset="0"/>
                <a:cs typeface="Times New Roman" pitchFamily="18" charset="0"/>
              </a:rPr>
              <a:t>, tüm insanları yarattığı ve bu nedenle de, insanların doğuştan gelen değerle eşit olarak donatıldığı yer </a:t>
            </a:r>
            <a:r>
              <a:rPr lang="tr-TR" dirty="0" smtClean="0">
                <a:latin typeface="Times New Roman" pitchFamily="18" charset="0"/>
                <a:cs typeface="Times New Roman" pitchFamily="18" charset="0"/>
              </a:rPr>
              <a:t>almaktadır</a:t>
            </a:r>
            <a:endParaRPr lang="tr-TR" dirty="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493</Words>
  <Application>Microsoft Office PowerPoint</Application>
  <PresentationFormat>Ekran Gösterisi (4:3)</PresentationFormat>
  <Paragraphs>74</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Ofis Teması</vt:lpstr>
      <vt:lpstr>İnsan Hakları ve Tarihsel Gelişim Süreci</vt:lpstr>
      <vt:lpstr>Hak </vt:lpstr>
      <vt:lpstr>Slayt 3</vt:lpstr>
      <vt:lpstr>Slayt 4</vt:lpstr>
      <vt:lpstr>İnsan Onuru</vt:lpstr>
      <vt:lpstr>İnsan Onuru</vt:lpstr>
      <vt:lpstr>İnsan Onuru</vt:lpstr>
      <vt:lpstr>İnsan Onuru</vt:lpstr>
      <vt:lpstr>İnsan Onuru</vt:lpstr>
      <vt:lpstr>İnsan Onuru</vt:lpstr>
      <vt:lpstr>İnsan Onuru</vt:lpstr>
      <vt:lpstr>Herkes onurlu mu?</vt:lpstr>
      <vt:lpstr>İnsan Onuru</vt:lpstr>
      <vt:lpstr>İnsan Haklarının Tarihsel Süreci</vt:lpstr>
      <vt:lpstr>İnsan Haklarının Tarihsel Süreci - İlk Çağ</vt:lpstr>
      <vt:lpstr>İnsan Haklarının Tarihsel Süreci – Orta Çağ (375-1453)</vt:lpstr>
      <vt:lpstr>İnsan Haklarının Tarihsel Süreci – Yeni Çağ (1453-1789)</vt:lpstr>
      <vt:lpstr>İnsan Haklarının Tarihsel Süreci – Yakın Çağ (1789-…)</vt:lpstr>
      <vt:lpstr>Slayt 19</vt:lpstr>
      <vt:lpstr>Okuma Ödevi</vt:lpstr>
      <vt:lpstr>Slayt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ve Hasta Hakları</dc:title>
  <dc:creator>Kemal Toprak KILIÇ</dc:creator>
  <cp:lastModifiedBy>Kemal Toprak KILIÇ</cp:lastModifiedBy>
  <cp:revision>21</cp:revision>
  <dcterms:created xsi:type="dcterms:W3CDTF">2019-11-22T12:34:33Z</dcterms:created>
  <dcterms:modified xsi:type="dcterms:W3CDTF">2020-01-19T21:51:39Z</dcterms:modified>
</cp:coreProperties>
</file>