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87" r:id="rId2"/>
    <p:sldId id="288" r:id="rId3"/>
    <p:sldId id="256" r:id="rId4"/>
    <p:sldId id="258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71" r:id="rId16"/>
    <p:sldId id="290" r:id="rId17"/>
    <p:sldId id="291" r:id="rId18"/>
    <p:sldId id="273" r:id="rId19"/>
    <p:sldId id="29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6593"/>
    <a:srgbClr val="50B1FE"/>
    <a:srgbClr val="FF6600"/>
    <a:srgbClr val="59B3FD"/>
    <a:srgbClr val="90CCFE"/>
    <a:srgbClr val="00A4B8"/>
    <a:srgbClr val="7BF95F"/>
    <a:srgbClr val="7CFA60"/>
    <a:srgbClr val="000000"/>
    <a:srgbClr val="F9F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017CF9-3A76-463A-8F8A-4FEB3A70EC6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96F3C630-ECC4-455F-9E58-FFE3EA3B9447}">
      <dgm:prSet phldrT="[Metin]"/>
      <dgm:spPr>
        <a:solidFill>
          <a:srgbClr val="FF6600"/>
        </a:solidFill>
      </dgm:spPr>
      <dgm:t>
        <a:bodyPr/>
        <a:lstStyle/>
        <a:p>
          <a:r>
            <a:rPr lang="tr-TR" dirty="0"/>
            <a:t>Nitel Araştırma Desenleri</a:t>
          </a:r>
        </a:p>
      </dgm:t>
    </dgm:pt>
    <dgm:pt modelId="{95733144-135D-4106-9076-083412EA74C8}" type="parTrans" cxnId="{B43B6F07-235F-4FAD-AF03-FEB7088A351D}">
      <dgm:prSet/>
      <dgm:spPr/>
      <dgm:t>
        <a:bodyPr/>
        <a:lstStyle/>
        <a:p>
          <a:endParaRPr lang="tr-TR"/>
        </a:p>
      </dgm:t>
    </dgm:pt>
    <dgm:pt modelId="{10B83944-1786-469E-8731-3811605110A6}" type="sibTrans" cxnId="{B43B6F07-235F-4FAD-AF03-FEB7088A351D}">
      <dgm:prSet/>
      <dgm:spPr/>
      <dgm:t>
        <a:bodyPr/>
        <a:lstStyle/>
        <a:p>
          <a:endParaRPr lang="tr-TR"/>
        </a:p>
      </dgm:t>
    </dgm:pt>
    <dgm:pt modelId="{6475412B-8C96-4B71-81FD-1D1CAE971739}">
      <dgm:prSet phldrT="[Metin]"/>
      <dgm:spPr>
        <a:solidFill>
          <a:srgbClr val="50B1FE"/>
        </a:solidFill>
      </dgm:spPr>
      <dgm:t>
        <a:bodyPr/>
        <a:lstStyle/>
        <a:p>
          <a:pPr algn="ctr"/>
          <a:r>
            <a:rPr lang="tr-TR" dirty="0"/>
            <a:t>Kültür Analizi</a:t>
          </a:r>
        </a:p>
      </dgm:t>
    </dgm:pt>
    <dgm:pt modelId="{B66AE2BD-B360-4696-B0FC-6B284713C8A9}" type="parTrans" cxnId="{8953285F-5535-41EF-A0A9-EFFCE5C586AA}">
      <dgm:prSet/>
      <dgm:spPr/>
      <dgm:t>
        <a:bodyPr/>
        <a:lstStyle/>
        <a:p>
          <a:endParaRPr lang="tr-TR"/>
        </a:p>
      </dgm:t>
    </dgm:pt>
    <dgm:pt modelId="{0653215D-F3F2-4ED6-ACF9-FF4FF5E2AFBB}" type="sibTrans" cxnId="{8953285F-5535-41EF-A0A9-EFFCE5C586AA}">
      <dgm:prSet/>
      <dgm:spPr/>
      <dgm:t>
        <a:bodyPr/>
        <a:lstStyle/>
        <a:p>
          <a:endParaRPr lang="tr-TR"/>
        </a:p>
      </dgm:t>
    </dgm:pt>
    <dgm:pt modelId="{D6D581B2-1951-4F64-984C-B80FEA0E01CE}">
      <dgm:prSet phldrT="[Metin]"/>
      <dgm:spPr>
        <a:solidFill>
          <a:srgbClr val="50B1FE"/>
        </a:solidFill>
      </dgm:spPr>
      <dgm:t>
        <a:bodyPr/>
        <a:lstStyle/>
        <a:p>
          <a:r>
            <a:rPr lang="tr-TR" dirty="0" err="1"/>
            <a:t>Olgubilim</a:t>
          </a:r>
          <a:endParaRPr lang="tr-TR" dirty="0"/>
        </a:p>
      </dgm:t>
    </dgm:pt>
    <dgm:pt modelId="{97EC23B1-62B1-49C4-96A9-A4AE35065A69}" type="parTrans" cxnId="{CE4228D0-5863-4224-8105-31032CA8476B}">
      <dgm:prSet/>
      <dgm:spPr/>
      <dgm:t>
        <a:bodyPr/>
        <a:lstStyle/>
        <a:p>
          <a:endParaRPr lang="tr-TR"/>
        </a:p>
      </dgm:t>
    </dgm:pt>
    <dgm:pt modelId="{A3D6D8A3-47A4-4C23-896D-CF481B6876F8}" type="sibTrans" cxnId="{CE4228D0-5863-4224-8105-31032CA8476B}">
      <dgm:prSet/>
      <dgm:spPr/>
      <dgm:t>
        <a:bodyPr/>
        <a:lstStyle/>
        <a:p>
          <a:endParaRPr lang="tr-TR"/>
        </a:p>
      </dgm:t>
    </dgm:pt>
    <dgm:pt modelId="{E2AE8E51-5005-40A8-B9A4-BECD71CA00FA}">
      <dgm:prSet phldrT="[Metin]"/>
      <dgm:spPr>
        <a:solidFill>
          <a:srgbClr val="F96593"/>
        </a:solidFill>
      </dgm:spPr>
      <dgm:t>
        <a:bodyPr/>
        <a:lstStyle/>
        <a:p>
          <a:r>
            <a:rPr lang="tr-TR" dirty="0"/>
            <a:t>Kuram Oluşturma</a:t>
          </a:r>
        </a:p>
      </dgm:t>
    </dgm:pt>
    <dgm:pt modelId="{CB33C558-D212-43BA-8BAE-24C3E75DE9E7}" type="parTrans" cxnId="{7883E2EE-8FEF-4F53-BC05-B7F66EBE5C93}">
      <dgm:prSet/>
      <dgm:spPr/>
      <dgm:t>
        <a:bodyPr/>
        <a:lstStyle/>
        <a:p>
          <a:endParaRPr lang="tr-TR"/>
        </a:p>
      </dgm:t>
    </dgm:pt>
    <dgm:pt modelId="{78FE344F-8F31-4959-94A3-EEB71C8FD07D}" type="sibTrans" cxnId="{7883E2EE-8FEF-4F53-BC05-B7F66EBE5C93}">
      <dgm:prSet/>
      <dgm:spPr/>
      <dgm:t>
        <a:bodyPr/>
        <a:lstStyle/>
        <a:p>
          <a:endParaRPr lang="tr-TR"/>
        </a:p>
      </dgm:t>
    </dgm:pt>
    <dgm:pt modelId="{2C3F0EB9-210F-4F5E-8012-C330E221CBA2}">
      <dgm:prSet/>
      <dgm:spPr>
        <a:solidFill>
          <a:srgbClr val="50B1FE"/>
        </a:solidFill>
      </dgm:spPr>
      <dgm:t>
        <a:bodyPr/>
        <a:lstStyle/>
        <a:p>
          <a:r>
            <a:rPr lang="tr-TR" dirty="0"/>
            <a:t>Durum Çalışması</a:t>
          </a:r>
        </a:p>
      </dgm:t>
    </dgm:pt>
    <dgm:pt modelId="{E3DF96EE-536F-4A36-8E96-DA77BFBFDB18}" type="parTrans" cxnId="{D4DA1F89-528D-4E45-BFCA-BE5CCBA2A694}">
      <dgm:prSet/>
      <dgm:spPr/>
      <dgm:t>
        <a:bodyPr/>
        <a:lstStyle/>
        <a:p>
          <a:endParaRPr lang="tr-TR"/>
        </a:p>
      </dgm:t>
    </dgm:pt>
    <dgm:pt modelId="{938FC9B5-C871-4D49-BCE5-157A7B61A774}" type="sibTrans" cxnId="{D4DA1F89-528D-4E45-BFCA-BE5CCBA2A694}">
      <dgm:prSet/>
      <dgm:spPr/>
      <dgm:t>
        <a:bodyPr/>
        <a:lstStyle/>
        <a:p>
          <a:endParaRPr lang="tr-TR"/>
        </a:p>
      </dgm:t>
    </dgm:pt>
    <dgm:pt modelId="{63851C2B-8C3C-4A44-AEFC-1806370FACA5}">
      <dgm:prSet/>
      <dgm:spPr>
        <a:solidFill>
          <a:srgbClr val="50B1FE"/>
        </a:solidFill>
      </dgm:spPr>
      <dgm:t>
        <a:bodyPr/>
        <a:lstStyle/>
        <a:p>
          <a:r>
            <a:rPr lang="tr-TR" dirty="0"/>
            <a:t>Eylem Araştırması</a:t>
          </a:r>
        </a:p>
      </dgm:t>
    </dgm:pt>
    <dgm:pt modelId="{CA29AB6A-4124-4BD9-BC7F-9D91D6868AC6}" type="parTrans" cxnId="{4F9B87B8-F71C-4836-979B-134280CC2D4E}">
      <dgm:prSet/>
      <dgm:spPr/>
      <dgm:t>
        <a:bodyPr/>
        <a:lstStyle/>
        <a:p>
          <a:endParaRPr lang="tr-TR"/>
        </a:p>
      </dgm:t>
    </dgm:pt>
    <dgm:pt modelId="{33E41620-4CCC-4AFD-932A-86E7138250D6}" type="sibTrans" cxnId="{4F9B87B8-F71C-4836-979B-134280CC2D4E}">
      <dgm:prSet/>
      <dgm:spPr/>
      <dgm:t>
        <a:bodyPr/>
        <a:lstStyle/>
        <a:p>
          <a:endParaRPr lang="tr-TR"/>
        </a:p>
      </dgm:t>
    </dgm:pt>
    <dgm:pt modelId="{37A88202-AD26-42D2-9288-3BF0414015D2}" type="pres">
      <dgm:prSet presAssocID="{CE017CF9-3A76-463A-8F8A-4FEB3A70EC6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0F49CC2-943F-44D0-81EE-AC5A6EAC9037}" type="pres">
      <dgm:prSet presAssocID="{96F3C630-ECC4-455F-9E58-FFE3EA3B9447}" presName="root1" presStyleCnt="0"/>
      <dgm:spPr/>
    </dgm:pt>
    <dgm:pt modelId="{F1B0ECE0-1953-4FF0-94FF-8039A41B2210}" type="pres">
      <dgm:prSet presAssocID="{96F3C630-ECC4-455F-9E58-FFE3EA3B9447}" presName="LevelOneTextNode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65C4D1E6-8AB7-4604-87B9-3917901907C1}" type="pres">
      <dgm:prSet presAssocID="{96F3C630-ECC4-455F-9E58-FFE3EA3B9447}" presName="level2hierChild" presStyleCnt="0"/>
      <dgm:spPr/>
    </dgm:pt>
    <dgm:pt modelId="{A4A21784-6B43-4A84-9AA5-9B8DE2455B8D}" type="pres">
      <dgm:prSet presAssocID="{B66AE2BD-B360-4696-B0FC-6B284713C8A9}" presName="conn2-1" presStyleLbl="parChTrans1D2" presStyleIdx="0" presStyleCnt="5"/>
      <dgm:spPr/>
    </dgm:pt>
    <dgm:pt modelId="{E3CD151A-387D-4A9C-988B-6FDD0A9C6276}" type="pres">
      <dgm:prSet presAssocID="{B66AE2BD-B360-4696-B0FC-6B284713C8A9}" presName="connTx" presStyleLbl="parChTrans1D2" presStyleIdx="0" presStyleCnt="5"/>
      <dgm:spPr/>
    </dgm:pt>
    <dgm:pt modelId="{82D16202-A992-47C4-A667-0C65DF85777B}" type="pres">
      <dgm:prSet presAssocID="{6475412B-8C96-4B71-81FD-1D1CAE971739}" presName="root2" presStyleCnt="0"/>
      <dgm:spPr/>
    </dgm:pt>
    <dgm:pt modelId="{869C5D64-D144-4341-9B03-8D8357BF7F4B}" type="pres">
      <dgm:prSet presAssocID="{6475412B-8C96-4B71-81FD-1D1CAE971739}" presName="LevelTwoTextNode" presStyleLbl="node2" presStyleIdx="0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095D1187-CDAD-4D5D-8924-017F76069FE0}" type="pres">
      <dgm:prSet presAssocID="{6475412B-8C96-4B71-81FD-1D1CAE971739}" presName="level3hierChild" presStyleCnt="0"/>
      <dgm:spPr/>
    </dgm:pt>
    <dgm:pt modelId="{E763F46C-5D83-4F8D-87DC-8129C6C767FE}" type="pres">
      <dgm:prSet presAssocID="{97EC23B1-62B1-49C4-96A9-A4AE35065A69}" presName="conn2-1" presStyleLbl="parChTrans1D2" presStyleIdx="1" presStyleCnt="5"/>
      <dgm:spPr/>
    </dgm:pt>
    <dgm:pt modelId="{89F45625-412B-4EB8-88C7-DDB06D72AB0D}" type="pres">
      <dgm:prSet presAssocID="{97EC23B1-62B1-49C4-96A9-A4AE35065A69}" presName="connTx" presStyleLbl="parChTrans1D2" presStyleIdx="1" presStyleCnt="5"/>
      <dgm:spPr/>
    </dgm:pt>
    <dgm:pt modelId="{6B520A12-F657-4E07-A79A-76E7A731A9F8}" type="pres">
      <dgm:prSet presAssocID="{D6D581B2-1951-4F64-984C-B80FEA0E01CE}" presName="root2" presStyleCnt="0"/>
      <dgm:spPr/>
    </dgm:pt>
    <dgm:pt modelId="{BEB14532-9D52-4C12-A932-FCDEF43E2CBA}" type="pres">
      <dgm:prSet presAssocID="{D6D581B2-1951-4F64-984C-B80FEA0E01CE}" presName="LevelTwoTextNode" presStyleLbl="node2" presStyleIdx="1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88E13D42-8362-4FE9-BDEF-E91E202B7819}" type="pres">
      <dgm:prSet presAssocID="{D6D581B2-1951-4F64-984C-B80FEA0E01CE}" presName="level3hierChild" presStyleCnt="0"/>
      <dgm:spPr/>
    </dgm:pt>
    <dgm:pt modelId="{EC7B1B64-7268-4530-8C78-16B3300DBD56}" type="pres">
      <dgm:prSet presAssocID="{CB33C558-D212-43BA-8BAE-24C3E75DE9E7}" presName="conn2-1" presStyleLbl="parChTrans1D2" presStyleIdx="2" presStyleCnt="5"/>
      <dgm:spPr/>
    </dgm:pt>
    <dgm:pt modelId="{D52E318D-35EC-47DE-AF3A-ADFF4956F8DA}" type="pres">
      <dgm:prSet presAssocID="{CB33C558-D212-43BA-8BAE-24C3E75DE9E7}" presName="connTx" presStyleLbl="parChTrans1D2" presStyleIdx="2" presStyleCnt="5"/>
      <dgm:spPr/>
    </dgm:pt>
    <dgm:pt modelId="{1DAD7447-B091-4C8F-A5CB-F1056DEDFABB}" type="pres">
      <dgm:prSet presAssocID="{E2AE8E51-5005-40A8-B9A4-BECD71CA00FA}" presName="root2" presStyleCnt="0"/>
      <dgm:spPr/>
    </dgm:pt>
    <dgm:pt modelId="{2BA588E1-8055-4036-8EC3-79BA1C4050AC}" type="pres">
      <dgm:prSet presAssocID="{E2AE8E51-5005-40A8-B9A4-BECD71CA00FA}" presName="LevelTwoTextNode" presStyleLbl="node2" presStyleIdx="2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5FAF8528-76BC-4CEA-B795-9D0AB6D9304B}" type="pres">
      <dgm:prSet presAssocID="{E2AE8E51-5005-40A8-B9A4-BECD71CA00FA}" presName="level3hierChild" presStyleCnt="0"/>
      <dgm:spPr/>
    </dgm:pt>
    <dgm:pt modelId="{44D969D7-AA4E-4B41-A2D8-2B8CAC84EC24}" type="pres">
      <dgm:prSet presAssocID="{E3DF96EE-536F-4A36-8E96-DA77BFBFDB18}" presName="conn2-1" presStyleLbl="parChTrans1D2" presStyleIdx="3" presStyleCnt="5"/>
      <dgm:spPr/>
    </dgm:pt>
    <dgm:pt modelId="{D779D5C3-5735-41CD-BD9D-4D290811056A}" type="pres">
      <dgm:prSet presAssocID="{E3DF96EE-536F-4A36-8E96-DA77BFBFDB18}" presName="connTx" presStyleLbl="parChTrans1D2" presStyleIdx="3" presStyleCnt="5"/>
      <dgm:spPr/>
    </dgm:pt>
    <dgm:pt modelId="{2296528A-2960-4521-B713-7DE036A32F2D}" type="pres">
      <dgm:prSet presAssocID="{2C3F0EB9-210F-4F5E-8012-C330E221CBA2}" presName="root2" presStyleCnt="0"/>
      <dgm:spPr/>
    </dgm:pt>
    <dgm:pt modelId="{E1F07770-02E7-4933-8FCF-CAC8DF3D1C70}" type="pres">
      <dgm:prSet presAssocID="{2C3F0EB9-210F-4F5E-8012-C330E221CBA2}" presName="LevelTwoTextNode" presStyleLbl="node2" presStyleIdx="3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0F0D99E8-23DC-4558-B752-927AA4BB8F2D}" type="pres">
      <dgm:prSet presAssocID="{2C3F0EB9-210F-4F5E-8012-C330E221CBA2}" presName="level3hierChild" presStyleCnt="0"/>
      <dgm:spPr/>
    </dgm:pt>
    <dgm:pt modelId="{F3C99C3F-9A41-488D-B30E-F4EE62839033}" type="pres">
      <dgm:prSet presAssocID="{CA29AB6A-4124-4BD9-BC7F-9D91D6868AC6}" presName="conn2-1" presStyleLbl="parChTrans1D2" presStyleIdx="4" presStyleCnt="5"/>
      <dgm:spPr/>
    </dgm:pt>
    <dgm:pt modelId="{E796427F-74A7-48C0-8A38-B37DA7D7E602}" type="pres">
      <dgm:prSet presAssocID="{CA29AB6A-4124-4BD9-BC7F-9D91D6868AC6}" presName="connTx" presStyleLbl="parChTrans1D2" presStyleIdx="4" presStyleCnt="5"/>
      <dgm:spPr/>
    </dgm:pt>
    <dgm:pt modelId="{81E9C68C-D145-4A6D-A346-8E51458AF94A}" type="pres">
      <dgm:prSet presAssocID="{63851C2B-8C3C-4A44-AEFC-1806370FACA5}" presName="root2" presStyleCnt="0"/>
      <dgm:spPr/>
    </dgm:pt>
    <dgm:pt modelId="{5152A8C4-132E-4306-B7D8-BDDCCD4A3A2A}" type="pres">
      <dgm:prSet presAssocID="{63851C2B-8C3C-4A44-AEFC-1806370FACA5}" presName="LevelTwoTextNode" presStyleLbl="node2" presStyleIdx="4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D820EB42-D89D-4DEA-AC4A-51FFD3100E15}" type="pres">
      <dgm:prSet presAssocID="{63851C2B-8C3C-4A44-AEFC-1806370FACA5}" presName="level3hierChild" presStyleCnt="0"/>
      <dgm:spPr/>
    </dgm:pt>
  </dgm:ptLst>
  <dgm:cxnLst>
    <dgm:cxn modelId="{B43B6F07-235F-4FAD-AF03-FEB7088A351D}" srcId="{CE017CF9-3A76-463A-8F8A-4FEB3A70EC69}" destId="{96F3C630-ECC4-455F-9E58-FFE3EA3B9447}" srcOrd="0" destOrd="0" parTransId="{95733144-135D-4106-9076-083412EA74C8}" sibTransId="{10B83944-1786-469E-8731-3811605110A6}"/>
    <dgm:cxn modelId="{5DF14B29-A866-4319-902E-C1FF109E25E4}" type="presOf" srcId="{CB33C558-D212-43BA-8BAE-24C3E75DE9E7}" destId="{EC7B1B64-7268-4530-8C78-16B3300DBD56}" srcOrd="0" destOrd="0" presId="urn:microsoft.com/office/officeart/2008/layout/HorizontalMultiLevelHierarchy"/>
    <dgm:cxn modelId="{E6EF9C39-046C-40BE-808E-2A2617200380}" type="presOf" srcId="{E3DF96EE-536F-4A36-8E96-DA77BFBFDB18}" destId="{44D969D7-AA4E-4B41-A2D8-2B8CAC84EC24}" srcOrd="0" destOrd="0" presId="urn:microsoft.com/office/officeart/2008/layout/HorizontalMultiLevelHierarchy"/>
    <dgm:cxn modelId="{AB30C34B-31B8-483B-BD4F-54A4A855D6AF}" type="presOf" srcId="{B66AE2BD-B360-4696-B0FC-6B284713C8A9}" destId="{A4A21784-6B43-4A84-9AA5-9B8DE2455B8D}" srcOrd="0" destOrd="0" presId="urn:microsoft.com/office/officeart/2008/layout/HorizontalMultiLevelHierarchy"/>
    <dgm:cxn modelId="{50C83B54-570D-4591-809A-0D298052ECDD}" type="presOf" srcId="{97EC23B1-62B1-49C4-96A9-A4AE35065A69}" destId="{E763F46C-5D83-4F8D-87DC-8129C6C767FE}" srcOrd="0" destOrd="0" presId="urn:microsoft.com/office/officeart/2008/layout/HorizontalMultiLevelHierarchy"/>
    <dgm:cxn modelId="{8953285F-5535-41EF-A0A9-EFFCE5C586AA}" srcId="{96F3C630-ECC4-455F-9E58-FFE3EA3B9447}" destId="{6475412B-8C96-4B71-81FD-1D1CAE971739}" srcOrd="0" destOrd="0" parTransId="{B66AE2BD-B360-4696-B0FC-6B284713C8A9}" sibTransId="{0653215D-F3F2-4ED6-ACF9-FF4FF5E2AFBB}"/>
    <dgm:cxn modelId="{BF6EC76F-2D26-4731-8F47-26D28F07B7AD}" type="presOf" srcId="{96F3C630-ECC4-455F-9E58-FFE3EA3B9447}" destId="{F1B0ECE0-1953-4FF0-94FF-8039A41B2210}" srcOrd="0" destOrd="0" presId="urn:microsoft.com/office/officeart/2008/layout/HorizontalMultiLevelHierarchy"/>
    <dgm:cxn modelId="{D4DA1F89-528D-4E45-BFCA-BE5CCBA2A694}" srcId="{96F3C630-ECC4-455F-9E58-FFE3EA3B9447}" destId="{2C3F0EB9-210F-4F5E-8012-C330E221CBA2}" srcOrd="3" destOrd="0" parTransId="{E3DF96EE-536F-4A36-8E96-DA77BFBFDB18}" sibTransId="{938FC9B5-C871-4D49-BCE5-157A7B61A774}"/>
    <dgm:cxn modelId="{48566D8D-550B-49C9-A3F4-BADEF129AF2E}" type="presOf" srcId="{CE017CF9-3A76-463A-8F8A-4FEB3A70EC69}" destId="{37A88202-AD26-42D2-9288-3BF0414015D2}" srcOrd="0" destOrd="0" presId="urn:microsoft.com/office/officeart/2008/layout/HorizontalMultiLevelHierarchy"/>
    <dgm:cxn modelId="{02D0C48D-7049-4966-8FC7-558BD50B6379}" type="presOf" srcId="{CA29AB6A-4124-4BD9-BC7F-9D91D6868AC6}" destId="{F3C99C3F-9A41-488D-B30E-F4EE62839033}" srcOrd="0" destOrd="0" presId="urn:microsoft.com/office/officeart/2008/layout/HorizontalMultiLevelHierarchy"/>
    <dgm:cxn modelId="{B544A593-5411-4D25-8A8A-11E22D51577D}" type="presOf" srcId="{E2AE8E51-5005-40A8-B9A4-BECD71CA00FA}" destId="{2BA588E1-8055-4036-8EC3-79BA1C4050AC}" srcOrd="0" destOrd="0" presId="urn:microsoft.com/office/officeart/2008/layout/HorizontalMultiLevelHierarchy"/>
    <dgm:cxn modelId="{739D3DA4-A4A5-4A88-B05A-034B9F15D97C}" type="presOf" srcId="{B66AE2BD-B360-4696-B0FC-6B284713C8A9}" destId="{E3CD151A-387D-4A9C-988B-6FDD0A9C6276}" srcOrd="1" destOrd="0" presId="urn:microsoft.com/office/officeart/2008/layout/HorizontalMultiLevelHierarchy"/>
    <dgm:cxn modelId="{863B4DAE-20F7-49CB-943C-276A2AF3D558}" type="presOf" srcId="{6475412B-8C96-4B71-81FD-1D1CAE971739}" destId="{869C5D64-D144-4341-9B03-8D8357BF7F4B}" srcOrd="0" destOrd="0" presId="urn:microsoft.com/office/officeart/2008/layout/HorizontalMultiLevelHierarchy"/>
    <dgm:cxn modelId="{24FA0DB3-A6D0-4917-A8F4-415358CD1479}" type="presOf" srcId="{CA29AB6A-4124-4BD9-BC7F-9D91D6868AC6}" destId="{E796427F-74A7-48C0-8A38-B37DA7D7E602}" srcOrd="1" destOrd="0" presId="urn:microsoft.com/office/officeart/2008/layout/HorizontalMultiLevelHierarchy"/>
    <dgm:cxn modelId="{172FF5B4-C334-499C-B501-A4EB0D7EC8F2}" type="presOf" srcId="{63851C2B-8C3C-4A44-AEFC-1806370FACA5}" destId="{5152A8C4-132E-4306-B7D8-BDDCCD4A3A2A}" srcOrd="0" destOrd="0" presId="urn:microsoft.com/office/officeart/2008/layout/HorizontalMultiLevelHierarchy"/>
    <dgm:cxn modelId="{4F9B87B8-F71C-4836-979B-134280CC2D4E}" srcId="{96F3C630-ECC4-455F-9E58-FFE3EA3B9447}" destId="{63851C2B-8C3C-4A44-AEFC-1806370FACA5}" srcOrd="4" destOrd="0" parTransId="{CA29AB6A-4124-4BD9-BC7F-9D91D6868AC6}" sibTransId="{33E41620-4CCC-4AFD-932A-86E7138250D6}"/>
    <dgm:cxn modelId="{B573F0CC-6BA4-4796-B401-F7B67C11E55E}" type="presOf" srcId="{D6D581B2-1951-4F64-984C-B80FEA0E01CE}" destId="{BEB14532-9D52-4C12-A932-FCDEF43E2CBA}" srcOrd="0" destOrd="0" presId="urn:microsoft.com/office/officeart/2008/layout/HorizontalMultiLevelHierarchy"/>
    <dgm:cxn modelId="{CE4228D0-5863-4224-8105-31032CA8476B}" srcId="{96F3C630-ECC4-455F-9E58-FFE3EA3B9447}" destId="{D6D581B2-1951-4F64-984C-B80FEA0E01CE}" srcOrd="1" destOrd="0" parTransId="{97EC23B1-62B1-49C4-96A9-A4AE35065A69}" sibTransId="{A3D6D8A3-47A4-4C23-896D-CF481B6876F8}"/>
    <dgm:cxn modelId="{8C9B60D7-BD4A-4442-B34C-80AF5676DCE0}" type="presOf" srcId="{2C3F0EB9-210F-4F5E-8012-C330E221CBA2}" destId="{E1F07770-02E7-4933-8FCF-CAC8DF3D1C70}" srcOrd="0" destOrd="0" presId="urn:microsoft.com/office/officeart/2008/layout/HorizontalMultiLevelHierarchy"/>
    <dgm:cxn modelId="{726D8AE6-ED87-4EBB-919E-B34B8A19A401}" type="presOf" srcId="{E3DF96EE-536F-4A36-8E96-DA77BFBFDB18}" destId="{D779D5C3-5735-41CD-BD9D-4D290811056A}" srcOrd="1" destOrd="0" presId="urn:microsoft.com/office/officeart/2008/layout/HorizontalMultiLevelHierarchy"/>
    <dgm:cxn modelId="{273CB0E7-0EFF-47E2-A043-5991DAD5947C}" type="presOf" srcId="{97EC23B1-62B1-49C4-96A9-A4AE35065A69}" destId="{89F45625-412B-4EB8-88C7-DDB06D72AB0D}" srcOrd="1" destOrd="0" presId="urn:microsoft.com/office/officeart/2008/layout/HorizontalMultiLevelHierarchy"/>
    <dgm:cxn modelId="{AC6602EE-21F2-446A-975F-1CE764F4CF17}" type="presOf" srcId="{CB33C558-D212-43BA-8BAE-24C3E75DE9E7}" destId="{D52E318D-35EC-47DE-AF3A-ADFF4956F8DA}" srcOrd="1" destOrd="0" presId="urn:microsoft.com/office/officeart/2008/layout/HorizontalMultiLevelHierarchy"/>
    <dgm:cxn modelId="{7883E2EE-8FEF-4F53-BC05-B7F66EBE5C93}" srcId="{96F3C630-ECC4-455F-9E58-FFE3EA3B9447}" destId="{E2AE8E51-5005-40A8-B9A4-BECD71CA00FA}" srcOrd="2" destOrd="0" parTransId="{CB33C558-D212-43BA-8BAE-24C3E75DE9E7}" sibTransId="{78FE344F-8F31-4959-94A3-EEB71C8FD07D}"/>
    <dgm:cxn modelId="{114D7957-1746-49FD-AA77-98495B97C957}" type="presParOf" srcId="{37A88202-AD26-42D2-9288-3BF0414015D2}" destId="{10F49CC2-943F-44D0-81EE-AC5A6EAC9037}" srcOrd="0" destOrd="0" presId="urn:microsoft.com/office/officeart/2008/layout/HorizontalMultiLevelHierarchy"/>
    <dgm:cxn modelId="{2BC9A36E-C8E9-493A-8DA2-7E691000757C}" type="presParOf" srcId="{10F49CC2-943F-44D0-81EE-AC5A6EAC9037}" destId="{F1B0ECE0-1953-4FF0-94FF-8039A41B2210}" srcOrd="0" destOrd="0" presId="urn:microsoft.com/office/officeart/2008/layout/HorizontalMultiLevelHierarchy"/>
    <dgm:cxn modelId="{997D6B81-D9E2-474E-B61A-B068CF89147B}" type="presParOf" srcId="{10F49CC2-943F-44D0-81EE-AC5A6EAC9037}" destId="{65C4D1E6-8AB7-4604-87B9-3917901907C1}" srcOrd="1" destOrd="0" presId="urn:microsoft.com/office/officeart/2008/layout/HorizontalMultiLevelHierarchy"/>
    <dgm:cxn modelId="{3E39AB9C-F9A0-4137-A0A3-1BB46B47BF3C}" type="presParOf" srcId="{65C4D1E6-8AB7-4604-87B9-3917901907C1}" destId="{A4A21784-6B43-4A84-9AA5-9B8DE2455B8D}" srcOrd="0" destOrd="0" presId="urn:microsoft.com/office/officeart/2008/layout/HorizontalMultiLevelHierarchy"/>
    <dgm:cxn modelId="{E6CEA39E-7914-4117-91DC-6DD5C9E20A71}" type="presParOf" srcId="{A4A21784-6B43-4A84-9AA5-9B8DE2455B8D}" destId="{E3CD151A-387D-4A9C-988B-6FDD0A9C6276}" srcOrd="0" destOrd="0" presId="urn:microsoft.com/office/officeart/2008/layout/HorizontalMultiLevelHierarchy"/>
    <dgm:cxn modelId="{73AA38CD-0E5C-4659-8FB2-F1B146580A82}" type="presParOf" srcId="{65C4D1E6-8AB7-4604-87B9-3917901907C1}" destId="{82D16202-A992-47C4-A667-0C65DF85777B}" srcOrd="1" destOrd="0" presId="urn:microsoft.com/office/officeart/2008/layout/HorizontalMultiLevelHierarchy"/>
    <dgm:cxn modelId="{A8E2D7A8-738B-407C-81C7-D6A266DE14DB}" type="presParOf" srcId="{82D16202-A992-47C4-A667-0C65DF85777B}" destId="{869C5D64-D144-4341-9B03-8D8357BF7F4B}" srcOrd="0" destOrd="0" presId="urn:microsoft.com/office/officeart/2008/layout/HorizontalMultiLevelHierarchy"/>
    <dgm:cxn modelId="{7DF174FE-0499-4AC6-B61D-C5D6EA808910}" type="presParOf" srcId="{82D16202-A992-47C4-A667-0C65DF85777B}" destId="{095D1187-CDAD-4D5D-8924-017F76069FE0}" srcOrd="1" destOrd="0" presId="urn:microsoft.com/office/officeart/2008/layout/HorizontalMultiLevelHierarchy"/>
    <dgm:cxn modelId="{3055DF37-4874-4850-A39F-D2DD18612967}" type="presParOf" srcId="{65C4D1E6-8AB7-4604-87B9-3917901907C1}" destId="{E763F46C-5D83-4F8D-87DC-8129C6C767FE}" srcOrd="2" destOrd="0" presId="urn:microsoft.com/office/officeart/2008/layout/HorizontalMultiLevelHierarchy"/>
    <dgm:cxn modelId="{29E70845-1292-433C-B18A-EDD4BE2076F5}" type="presParOf" srcId="{E763F46C-5D83-4F8D-87DC-8129C6C767FE}" destId="{89F45625-412B-4EB8-88C7-DDB06D72AB0D}" srcOrd="0" destOrd="0" presId="urn:microsoft.com/office/officeart/2008/layout/HorizontalMultiLevelHierarchy"/>
    <dgm:cxn modelId="{8049A6AE-88D2-478D-AEAB-6E64A265D16A}" type="presParOf" srcId="{65C4D1E6-8AB7-4604-87B9-3917901907C1}" destId="{6B520A12-F657-4E07-A79A-76E7A731A9F8}" srcOrd="3" destOrd="0" presId="urn:microsoft.com/office/officeart/2008/layout/HorizontalMultiLevelHierarchy"/>
    <dgm:cxn modelId="{175C187D-8C54-4424-B12F-4F2CF4012D62}" type="presParOf" srcId="{6B520A12-F657-4E07-A79A-76E7A731A9F8}" destId="{BEB14532-9D52-4C12-A932-FCDEF43E2CBA}" srcOrd="0" destOrd="0" presId="urn:microsoft.com/office/officeart/2008/layout/HorizontalMultiLevelHierarchy"/>
    <dgm:cxn modelId="{FD052AE0-E24A-441C-AFA2-B50DD63DB92D}" type="presParOf" srcId="{6B520A12-F657-4E07-A79A-76E7A731A9F8}" destId="{88E13D42-8362-4FE9-BDEF-E91E202B7819}" srcOrd="1" destOrd="0" presId="urn:microsoft.com/office/officeart/2008/layout/HorizontalMultiLevelHierarchy"/>
    <dgm:cxn modelId="{DC006E88-5368-40CE-AAC0-7241C1345AB1}" type="presParOf" srcId="{65C4D1E6-8AB7-4604-87B9-3917901907C1}" destId="{EC7B1B64-7268-4530-8C78-16B3300DBD56}" srcOrd="4" destOrd="0" presId="urn:microsoft.com/office/officeart/2008/layout/HorizontalMultiLevelHierarchy"/>
    <dgm:cxn modelId="{6AF91626-0056-48F3-9BEE-74FEA4FAB3D7}" type="presParOf" srcId="{EC7B1B64-7268-4530-8C78-16B3300DBD56}" destId="{D52E318D-35EC-47DE-AF3A-ADFF4956F8DA}" srcOrd="0" destOrd="0" presId="urn:microsoft.com/office/officeart/2008/layout/HorizontalMultiLevelHierarchy"/>
    <dgm:cxn modelId="{A64C41D6-7558-4217-93DA-0E3F981D3399}" type="presParOf" srcId="{65C4D1E6-8AB7-4604-87B9-3917901907C1}" destId="{1DAD7447-B091-4C8F-A5CB-F1056DEDFABB}" srcOrd="5" destOrd="0" presId="urn:microsoft.com/office/officeart/2008/layout/HorizontalMultiLevelHierarchy"/>
    <dgm:cxn modelId="{B6781417-C308-41EE-BFD3-A82DF7E7C6B4}" type="presParOf" srcId="{1DAD7447-B091-4C8F-A5CB-F1056DEDFABB}" destId="{2BA588E1-8055-4036-8EC3-79BA1C4050AC}" srcOrd="0" destOrd="0" presId="urn:microsoft.com/office/officeart/2008/layout/HorizontalMultiLevelHierarchy"/>
    <dgm:cxn modelId="{51C14232-8B6D-4D92-97F2-B6DAC710642B}" type="presParOf" srcId="{1DAD7447-B091-4C8F-A5CB-F1056DEDFABB}" destId="{5FAF8528-76BC-4CEA-B795-9D0AB6D9304B}" srcOrd="1" destOrd="0" presId="urn:microsoft.com/office/officeart/2008/layout/HorizontalMultiLevelHierarchy"/>
    <dgm:cxn modelId="{BD068503-1569-49F3-9C77-9DE062C557D0}" type="presParOf" srcId="{65C4D1E6-8AB7-4604-87B9-3917901907C1}" destId="{44D969D7-AA4E-4B41-A2D8-2B8CAC84EC24}" srcOrd="6" destOrd="0" presId="urn:microsoft.com/office/officeart/2008/layout/HorizontalMultiLevelHierarchy"/>
    <dgm:cxn modelId="{99A59082-6182-4D5F-8B5D-D72698670284}" type="presParOf" srcId="{44D969D7-AA4E-4B41-A2D8-2B8CAC84EC24}" destId="{D779D5C3-5735-41CD-BD9D-4D290811056A}" srcOrd="0" destOrd="0" presId="urn:microsoft.com/office/officeart/2008/layout/HorizontalMultiLevelHierarchy"/>
    <dgm:cxn modelId="{BFFF2DD4-F667-4C3C-8D12-89197F1D8E3F}" type="presParOf" srcId="{65C4D1E6-8AB7-4604-87B9-3917901907C1}" destId="{2296528A-2960-4521-B713-7DE036A32F2D}" srcOrd="7" destOrd="0" presId="urn:microsoft.com/office/officeart/2008/layout/HorizontalMultiLevelHierarchy"/>
    <dgm:cxn modelId="{D1F45136-499E-4140-AA92-CBAA1F3F847F}" type="presParOf" srcId="{2296528A-2960-4521-B713-7DE036A32F2D}" destId="{E1F07770-02E7-4933-8FCF-CAC8DF3D1C70}" srcOrd="0" destOrd="0" presId="urn:microsoft.com/office/officeart/2008/layout/HorizontalMultiLevelHierarchy"/>
    <dgm:cxn modelId="{102DB43B-EB5A-44D7-8E0A-3A4779B8BE63}" type="presParOf" srcId="{2296528A-2960-4521-B713-7DE036A32F2D}" destId="{0F0D99E8-23DC-4558-B752-927AA4BB8F2D}" srcOrd="1" destOrd="0" presId="urn:microsoft.com/office/officeart/2008/layout/HorizontalMultiLevelHierarchy"/>
    <dgm:cxn modelId="{F570C3C5-D020-4AF1-88D6-E9267CA04C37}" type="presParOf" srcId="{65C4D1E6-8AB7-4604-87B9-3917901907C1}" destId="{F3C99C3F-9A41-488D-B30E-F4EE62839033}" srcOrd="8" destOrd="0" presId="urn:microsoft.com/office/officeart/2008/layout/HorizontalMultiLevelHierarchy"/>
    <dgm:cxn modelId="{D8722800-4E25-45FE-AF27-46BE30437C19}" type="presParOf" srcId="{F3C99C3F-9A41-488D-B30E-F4EE62839033}" destId="{E796427F-74A7-48C0-8A38-B37DA7D7E602}" srcOrd="0" destOrd="0" presId="urn:microsoft.com/office/officeart/2008/layout/HorizontalMultiLevelHierarchy"/>
    <dgm:cxn modelId="{4AFC51E9-0FB2-4208-8E63-3FF9AE73444A}" type="presParOf" srcId="{65C4D1E6-8AB7-4604-87B9-3917901907C1}" destId="{81E9C68C-D145-4A6D-A346-8E51458AF94A}" srcOrd="9" destOrd="0" presId="urn:microsoft.com/office/officeart/2008/layout/HorizontalMultiLevelHierarchy"/>
    <dgm:cxn modelId="{DB4C8B7C-C78F-481C-A34F-64657CB55C39}" type="presParOf" srcId="{81E9C68C-D145-4A6D-A346-8E51458AF94A}" destId="{5152A8C4-132E-4306-B7D8-BDDCCD4A3A2A}" srcOrd="0" destOrd="0" presId="urn:microsoft.com/office/officeart/2008/layout/HorizontalMultiLevelHierarchy"/>
    <dgm:cxn modelId="{A2A74901-81E4-4AE7-B1A4-6D3FDD01E66B}" type="presParOf" srcId="{81E9C68C-D145-4A6D-A346-8E51458AF94A}" destId="{D820EB42-D89D-4DEA-AC4A-51FFD3100E1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99C3F-9A41-488D-B30E-F4EE62839033}">
      <dsp:nvSpPr>
        <dsp:cNvPr id="0" name=""/>
        <dsp:cNvSpPr/>
      </dsp:nvSpPr>
      <dsp:spPr>
        <a:xfrm>
          <a:off x="2738595" y="2709333"/>
          <a:ext cx="592278" cy="2257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6139" y="0"/>
              </a:lnTo>
              <a:lnTo>
                <a:pt x="296139" y="2257160"/>
              </a:lnTo>
              <a:lnTo>
                <a:pt x="592278" y="225716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800" kern="1200"/>
        </a:p>
      </dsp:txBody>
      <dsp:txXfrm>
        <a:off x="2976395" y="3779574"/>
        <a:ext cx="116678" cy="116678"/>
      </dsp:txXfrm>
    </dsp:sp>
    <dsp:sp modelId="{44D969D7-AA4E-4B41-A2D8-2B8CAC84EC24}">
      <dsp:nvSpPr>
        <dsp:cNvPr id="0" name=""/>
        <dsp:cNvSpPr/>
      </dsp:nvSpPr>
      <dsp:spPr>
        <a:xfrm>
          <a:off x="2738595" y="2709333"/>
          <a:ext cx="592278" cy="1128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6139" y="0"/>
              </a:lnTo>
              <a:lnTo>
                <a:pt x="296139" y="1128580"/>
              </a:lnTo>
              <a:lnTo>
                <a:pt x="592278" y="11285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3002870" y="3241759"/>
        <a:ext cx="63727" cy="63727"/>
      </dsp:txXfrm>
    </dsp:sp>
    <dsp:sp modelId="{EC7B1B64-7268-4530-8C78-16B3300DBD56}">
      <dsp:nvSpPr>
        <dsp:cNvPr id="0" name=""/>
        <dsp:cNvSpPr/>
      </dsp:nvSpPr>
      <dsp:spPr>
        <a:xfrm>
          <a:off x="2738595" y="2663613"/>
          <a:ext cx="5922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2278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3019927" y="2694526"/>
        <a:ext cx="29613" cy="29613"/>
      </dsp:txXfrm>
    </dsp:sp>
    <dsp:sp modelId="{E763F46C-5D83-4F8D-87DC-8129C6C767FE}">
      <dsp:nvSpPr>
        <dsp:cNvPr id="0" name=""/>
        <dsp:cNvSpPr/>
      </dsp:nvSpPr>
      <dsp:spPr>
        <a:xfrm>
          <a:off x="2738595" y="1580753"/>
          <a:ext cx="592278" cy="1128580"/>
        </a:xfrm>
        <a:custGeom>
          <a:avLst/>
          <a:gdLst/>
          <a:ahLst/>
          <a:cxnLst/>
          <a:rect l="0" t="0" r="0" b="0"/>
          <a:pathLst>
            <a:path>
              <a:moveTo>
                <a:pt x="0" y="1128580"/>
              </a:moveTo>
              <a:lnTo>
                <a:pt x="296139" y="1128580"/>
              </a:lnTo>
              <a:lnTo>
                <a:pt x="296139" y="0"/>
              </a:lnTo>
              <a:lnTo>
                <a:pt x="592278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/>
        </a:p>
      </dsp:txBody>
      <dsp:txXfrm>
        <a:off x="3002870" y="2113179"/>
        <a:ext cx="63727" cy="63727"/>
      </dsp:txXfrm>
    </dsp:sp>
    <dsp:sp modelId="{A4A21784-6B43-4A84-9AA5-9B8DE2455B8D}">
      <dsp:nvSpPr>
        <dsp:cNvPr id="0" name=""/>
        <dsp:cNvSpPr/>
      </dsp:nvSpPr>
      <dsp:spPr>
        <a:xfrm>
          <a:off x="2738595" y="452172"/>
          <a:ext cx="592278" cy="2257160"/>
        </a:xfrm>
        <a:custGeom>
          <a:avLst/>
          <a:gdLst/>
          <a:ahLst/>
          <a:cxnLst/>
          <a:rect l="0" t="0" r="0" b="0"/>
          <a:pathLst>
            <a:path>
              <a:moveTo>
                <a:pt x="0" y="2257160"/>
              </a:moveTo>
              <a:lnTo>
                <a:pt x="296139" y="2257160"/>
              </a:lnTo>
              <a:lnTo>
                <a:pt x="296139" y="0"/>
              </a:lnTo>
              <a:lnTo>
                <a:pt x="592278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800" kern="1200"/>
        </a:p>
      </dsp:txBody>
      <dsp:txXfrm>
        <a:off x="2976395" y="1522413"/>
        <a:ext cx="116678" cy="116678"/>
      </dsp:txXfrm>
    </dsp:sp>
    <dsp:sp modelId="{F1B0ECE0-1953-4FF0-94FF-8039A41B2210}">
      <dsp:nvSpPr>
        <dsp:cNvPr id="0" name=""/>
        <dsp:cNvSpPr/>
      </dsp:nvSpPr>
      <dsp:spPr>
        <a:xfrm rot="16200000">
          <a:off x="-88795" y="2257901"/>
          <a:ext cx="4751916" cy="902864"/>
        </a:xfrm>
        <a:prstGeom prst="roundRect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500" kern="1200" dirty="0"/>
            <a:t>Nitel Araştırma Desenleri</a:t>
          </a:r>
        </a:p>
      </dsp:txBody>
      <dsp:txXfrm>
        <a:off x="-44721" y="2301975"/>
        <a:ext cx="4663768" cy="814716"/>
      </dsp:txXfrm>
    </dsp:sp>
    <dsp:sp modelId="{869C5D64-D144-4341-9B03-8D8357BF7F4B}">
      <dsp:nvSpPr>
        <dsp:cNvPr id="0" name=""/>
        <dsp:cNvSpPr/>
      </dsp:nvSpPr>
      <dsp:spPr>
        <a:xfrm>
          <a:off x="3330874" y="740"/>
          <a:ext cx="2961394" cy="902864"/>
        </a:xfrm>
        <a:prstGeom prst="roundRect">
          <a:avLst/>
        </a:prstGeom>
        <a:solidFill>
          <a:srgbClr val="50B1F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Kültür Analizi</a:t>
          </a:r>
        </a:p>
      </dsp:txBody>
      <dsp:txXfrm>
        <a:off x="3374948" y="44814"/>
        <a:ext cx="2873246" cy="814716"/>
      </dsp:txXfrm>
    </dsp:sp>
    <dsp:sp modelId="{BEB14532-9D52-4C12-A932-FCDEF43E2CBA}">
      <dsp:nvSpPr>
        <dsp:cNvPr id="0" name=""/>
        <dsp:cNvSpPr/>
      </dsp:nvSpPr>
      <dsp:spPr>
        <a:xfrm>
          <a:off x="3330874" y="1129321"/>
          <a:ext cx="2961394" cy="902864"/>
        </a:xfrm>
        <a:prstGeom prst="roundRect">
          <a:avLst/>
        </a:prstGeom>
        <a:solidFill>
          <a:srgbClr val="50B1F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 err="1"/>
            <a:t>Olgubilim</a:t>
          </a:r>
          <a:endParaRPr lang="tr-TR" sz="3000" kern="1200" dirty="0"/>
        </a:p>
      </dsp:txBody>
      <dsp:txXfrm>
        <a:off x="3374948" y="1173395"/>
        <a:ext cx="2873246" cy="814716"/>
      </dsp:txXfrm>
    </dsp:sp>
    <dsp:sp modelId="{2BA588E1-8055-4036-8EC3-79BA1C4050AC}">
      <dsp:nvSpPr>
        <dsp:cNvPr id="0" name=""/>
        <dsp:cNvSpPr/>
      </dsp:nvSpPr>
      <dsp:spPr>
        <a:xfrm>
          <a:off x="3330874" y="2257901"/>
          <a:ext cx="2961394" cy="902864"/>
        </a:xfrm>
        <a:prstGeom prst="roundRect">
          <a:avLst/>
        </a:prstGeom>
        <a:solidFill>
          <a:srgbClr val="F965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Kuram Oluşturma</a:t>
          </a:r>
        </a:p>
      </dsp:txBody>
      <dsp:txXfrm>
        <a:off x="3374948" y="2301975"/>
        <a:ext cx="2873246" cy="814716"/>
      </dsp:txXfrm>
    </dsp:sp>
    <dsp:sp modelId="{E1F07770-02E7-4933-8FCF-CAC8DF3D1C70}">
      <dsp:nvSpPr>
        <dsp:cNvPr id="0" name=""/>
        <dsp:cNvSpPr/>
      </dsp:nvSpPr>
      <dsp:spPr>
        <a:xfrm>
          <a:off x="3330874" y="3386481"/>
          <a:ext cx="2961394" cy="902864"/>
        </a:xfrm>
        <a:prstGeom prst="roundRect">
          <a:avLst/>
        </a:prstGeom>
        <a:solidFill>
          <a:srgbClr val="50B1F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Durum Çalışması</a:t>
          </a:r>
        </a:p>
      </dsp:txBody>
      <dsp:txXfrm>
        <a:off x="3374948" y="3430555"/>
        <a:ext cx="2873246" cy="814716"/>
      </dsp:txXfrm>
    </dsp:sp>
    <dsp:sp modelId="{5152A8C4-132E-4306-B7D8-BDDCCD4A3A2A}">
      <dsp:nvSpPr>
        <dsp:cNvPr id="0" name=""/>
        <dsp:cNvSpPr/>
      </dsp:nvSpPr>
      <dsp:spPr>
        <a:xfrm>
          <a:off x="3330874" y="4515061"/>
          <a:ext cx="2961394" cy="902864"/>
        </a:xfrm>
        <a:prstGeom prst="roundRect">
          <a:avLst/>
        </a:prstGeom>
        <a:solidFill>
          <a:srgbClr val="50B1F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Eylem Araştırması</a:t>
          </a:r>
        </a:p>
      </dsp:txBody>
      <dsp:txXfrm>
        <a:off x="3374948" y="4559135"/>
        <a:ext cx="2873246" cy="814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1048D97-60E5-C241-B293-3DCC9C036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DE9332-17DA-BC4B-8188-8F836D029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205D63-4BE4-B64E-9C6C-C3B6A2222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044981-B4C4-FB40-8152-2BD197EE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9355CF6-6C48-B94F-BD96-D53511D8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58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E903B3-07BC-E842-A732-52961F454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F9B7897-5359-8E4F-B1B1-D2AFC742B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C95B0C-33F8-5140-8926-B6C2B6F2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700FE4-0B30-9A45-8A9F-ACDACC6C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9C605F-E4C7-344E-840E-D0EB0948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2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5B54726-56BD-4B40-BE1B-340A50E7BB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20F41D2-7CA9-2F45-9896-30FD5CFF3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1898B1-1702-344F-B101-7D5F1EAD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1015DE-BA56-284A-BFAF-AAB547DCD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5C2FF6-13CD-D247-9B6D-580193B23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11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01EB30-325A-3A45-8188-21E9D0C2F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4C5D23-44C1-3542-ABF4-254E8E2AB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8CEF92-74D4-8249-B5A2-538E5073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454F90-AE2F-2443-9E4C-3F818418A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1E3B3C-B035-5B42-BFAD-59D8F007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90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A622B9-5D8F-A849-A99D-D812CBE2E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834C6B-B9B6-A14E-89EB-4A66A9266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9CE9D0-FC3A-9346-A48A-7C21C4BFF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872B4F-5468-8D4C-82A1-CAABEE5F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4A5C4E-596E-974C-B65E-D5D36D80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65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44D1AD-8DCE-E343-BE05-74225ADCA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A76403-B5E1-2549-B01D-5E73DE4BF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D1DCD7F-D6F5-2347-808B-3FAC18F1F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1626BE9-E090-6B43-87FD-A2847E8AB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A2AD753-9465-E443-BFEF-62443C77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6E01842-CB84-5346-AFE2-713C7A50E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73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5E3698-FF0E-524C-9325-EDAD7F287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215DAAF-90CB-A54A-988C-4E99441E1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8FB4F9F-3D07-6A40-8885-D893A96BD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260A01F-EF4B-2E45-B3A9-B5E8C1C76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89082AD-5372-304C-AA8C-59738B58D5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C3A6318-5268-7846-89E6-1DE76BFF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FF3CA61-48F4-E944-9BD4-6F65CDC9A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58D7FD-AD4B-D94A-9B04-8AF78E7C4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6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B917C3B-254F-5842-ACC8-38927351C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0617045-4AF0-0349-90E4-D53F9EC85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304CA53-BE21-3247-81D9-DCAECCF1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B2987EF-2848-244F-8DD6-592E2A625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17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2ECC9E1-E5AB-5041-929A-FEF4334B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CC7EDE1-73D5-F348-9126-14C809918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E0D2065-B73E-CA42-B785-91A56ED4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44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65DEC0-6FB1-FD41-9569-C73506866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5343F3-1CCA-6044-9456-A2122D9C6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2FF3CF7-0821-C74F-8F1B-28D9E99A4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690172-B403-6346-97DA-CBC953B2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93A6DF6-6535-5043-ACB8-D1AD741EE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6E57F09-10C7-B94A-879C-B51D9781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26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97F2DB-4B44-7C4E-BD88-4F0C266F5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2871264-23AC-F443-A88E-4B07A0A70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B3702D5-A2EA-0F48-B0A8-7DBC23E07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3CE8CF7-F1DE-794A-A080-DB51001AF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547FEA0-C9FD-F741-82D9-D6406FDB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5E4B408-45D0-3044-BAA8-D1C2318F1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87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C276F4-9C05-6E48-9719-9648CD52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9B831BB-1FDB-174B-B262-8437A751B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8FA359-FD32-0C40-9CDF-DB4B37AF5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675C0-34C5-4EB9-A0AB-C160CC012A1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05C171-27F4-484D-8735-35DDDD7E5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EC031D-71CF-DA41-A712-905DB0F4F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26401-C2EF-450B-A3F7-A4369E1B4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52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>
            <a:extLst>
              <a:ext uri="{FF2B5EF4-FFF2-40B4-BE49-F238E27FC236}">
                <a16:creationId xmlns:a16="http://schemas.microsoft.com/office/drawing/2014/main" id="{0A3F4B51-0158-4644-91F9-AF94A02A96B8}"/>
              </a:ext>
            </a:extLst>
          </p:cNvPr>
          <p:cNvSpPr/>
          <p:nvPr/>
        </p:nvSpPr>
        <p:spPr>
          <a:xfrm>
            <a:off x="2517550" y="2081934"/>
            <a:ext cx="7396742" cy="2694131"/>
          </a:xfrm>
          <a:prstGeom prst="ellipse">
            <a:avLst/>
          </a:prstGeom>
          <a:noFill/>
          <a:effectLst>
            <a:innerShdw blurRad="114300">
              <a:prstClr val="black"/>
            </a:innerShdw>
          </a:effectLst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tr-TR" sz="6000" b="1" dirty="0">
                <a:ln w="0"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KURAM </a:t>
            </a:r>
          </a:p>
          <a:p>
            <a:pPr algn="ctr"/>
            <a:r>
              <a:rPr lang="tr-TR" sz="6000" b="1" dirty="0">
                <a:ln w="0"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OLUŞTURMA</a:t>
            </a:r>
          </a:p>
        </p:txBody>
      </p:sp>
    </p:spTree>
    <p:extLst>
      <p:ext uri="{BB962C8B-B14F-4D97-AF65-F5344CB8AC3E}">
        <p14:creationId xmlns:p14="http://schemas.microsoft.com/office/powerpoint/2010/main" val="3081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D112EC7-E190-457C-8308-946CA25866C8}"/>
              </a:ext>
            </a:extLst>
          </p:cNvPr>
          <p:cNvSpPr/>
          <p:nvPr/>
        </p:nvSpPr>
        <p:spPr>
          <a:xfrm>
            <a:off x="2599231" y="4373380"/>
            <a:ext cx="6993537" cy="1876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Asıl olan alandan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elde edilen verilere bağlı kalarak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verilerden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hareketle yapılacak soyutlamalar yoluyla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 kavramlar ve bu kavramlar arasındaki ilişkilere dayalı teoriler üretebilmektir. 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F47806AD-F1AF-4341-86BA-8FE46E000FE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95173" y="203666"/>
            <a:ext cx="4201655" cy="3960000"/>
          </a:xfrm>
          <a:prstGeom prst="ellipse">
            <a:avLst/>
          </a:prstGeom>
          <a:ln w="63500" cap="rnd">
            <a:solidFill>
              <a:srgbClr val="7BF95F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37910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C448806-999C-48C7-97AA-8A19146B1E14}"/>
              </a:ext>
            </a:extLst>
          </p:cNvPr>
          <p:cNvSpPr/>
          <p:nvPr/>
        </p:nvSpPr>
        <p:spPr>
          <a:xfrm>
            <a:off x="1036401" y="1305342"/>
            <a:ext cx="437048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Herhangi bir araştırma konusuna ilişkin bir teoriyi test etmeyi değil de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 bir teori üretme hedefine ulaşmak üzere Temellendirilmiş Kuram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alandan elde edilen verilerin soyutlanmasına ilişkin oldukça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sistematik ve ayrıntılı olmakla beraber esnek bir araştırma süreci ortaya koyar. </a:t>
            </a:r>
            <a:endParaRPr lang="tr-T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B10E97A-533C-4DC0-A767-AF0AEB34950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8959" y="1170482"/>
            <a:ext cx="4966639" cy="4517036"/>
          </a:xfrm>
          <a:prstGeom prst="rect">
            <a:avLst/>
          </a:prstGeom>
          <a:ln w="38100" cap="sq">
            <a:solidFill>
              <a:srgbClr val="FF66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250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0BD9E73-928A-4852-ADCE-E47456DD2BE2}"/>
              </a:ext>
            </a:extLst>
          </p:cNvPr>
          <p:cNvSpPr/>
          <p:nvPr/>
        </p:nvSpPr>
        <p:spPr>
          <a:xfrm>
            <a:off x="3008026" y="2490890"/>
            <a:ext cx="651697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Temellendirilmiş kuram, </a:t>
            </a:r>
          </a:p>
          <a:p>
            <a:pPr algn="ctr">
              <a:lnSpc>
                <a:spcPct val="150000"/>
              </a:lnSpc>
            </a:pP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verilerin toplanması ve analizinde belirli bir prosedürü takip eder ancak bu prosedür belli sınırlar içinde oldukça esnek ve toleranslıdır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Strauss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69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brush png ile ilgili gÃ¶rsel sonucu">
            <a:extLst>
              <a:ext uri="{FF2B5EF4-FFF2-40B4-BE49-F238E27FC236}">
                <a16:creationId xmlns:a16="http://schemas.microsoft.com/office/drawing/2014/main" id="{D5224798-3DF4-4FEB-B99D-437C1F414F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347" t="23005" r="13804" b="32570"/>
          <a:stretch/>
        </p:blipFill>
        <p:spPr bwMode="auto">
          <a:xfrm>
            <a:off x="2227352" y="1347211"/>
            <a:ext cx="7737297" cy="4163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>
            <a:extLst>
              <a:ext uri="{FF2B5EF4-FFF2-40B4-BE49-F238E27FC236}">
                <a16:creationId xmlns:a16="http://schemas.microsoft.com/office/drawing/2014/main" id="{93345097-332F-47E3-A85D-B6C6729A0EE7}"/>
              </a:ext>
            </a:extLst>
          </p:cNvPr>
          <p:cNvSpPr/>
          <p:nvPr/>
        </p:nvSpPr>
        <p:spPr>
          <a:xfrm>
            <a:off x="859237" y="2547990"/>
            <a:ext cx="10473527" cy="1762021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tr-TR" sz="5500" b="1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Tekton Pro" panose="020F0603020208020904" pitchFamily="34" charset="-94"/>
              </a:rPr>
              <a:t>Kuram Oluşturma</a:t>
            </a:r>
          </a:p>
          <a:p>
            <a:pPr algn="ctr"/>
            <a:r>
              <a:rPr lang="tr-TR" sz="5500" b="1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Tekton Pro" panose="020F0603020208020904" pitchFamily="34" charset="-94"/>
              </a:rPr>
              <a:t>Süreci</a:t>
            </a:r>
          </a:p>
        </p:txBody>
      </p:sp>
    </p:spTree>
    <p:extLst>
      <p:ext uri="{BB962C8B-B14F-4D97-AF65-F5344CB8AC3E}">
        <p14:creationId xmlns:p14="http://schemas.microsoft.com/office/powerpoint/2010/main" val="159479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39020790-CC72-4B94-AA8A-524FC7DC0574}"/>
              </a:ext>
            </a:extLst>
          </p:cNvPr>
          <p:cNvSpPr/>
          <p:nvPr/>
        </p:nvSpPr>
        <p:spPr>
          <a:xfrm>
            <a:off x="742151" y="612844"/>
            <a:ext cx="646811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Araştırmacı ilk olarak konuyla ilgili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genel bir soru sorar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bu genel sorudan hareketle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 toplamaya başlar. </a:t>
            </a:r>
          </a:p>
          <a:p>
            <a:pPr algn="just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 veri seti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(tercihen ufak bir veri seti) toplandıktan sonra hemen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 analizine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başlanır.</a:t>
            </a:r>
          </a:p>
          <a:p>
            <a:pPr algn="just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 veri setinin analiz edilmesinden sonra bu analizde ortaya çıkan fikirlerin ışığında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ikinci veri setinin toplanması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gerçekleştirilir.</a:t>
            </a:r>
          </a:p>
          <a:p>
            <a:pPr algn="just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 seferinde bir sonraki veri seti, öncekilerden geliştirilen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kuramsal fikirlerin ışığında toplanır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54B3D0D-0671-44C6-8A3F-E61C1B021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8685" y="1479579"/>
            <a:ext cx="3933809" cy="3898842"/>
          </a:xfrm>
          <a:prstGeom prst="ellipse">
            <a:avLst/>
          </a:prstGeom>
          <a:ln w="63500" cap="rnd">
            <a:solidFill>
              <a:srgbClr val="00A4B8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56717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216BCEB-52FC-42AB-BEC8-DB7FE1118E26}"/>
              </a:ext>
            </a:extLst>
          </p:cNvPr>
          <p:cNvSpPr/>
          <p:nvPr/>
        </p:nvSpPr>
        <p:spPr>
          <a:xfrm>
            <a:off x="4931764" y="382012"/>
            <a:ext cx="647002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 oluşturma yaklaşımında görüşmeler ve gözlemler en çok kullanı­lan veri toplama yöntemleridir. Bunların yanında doküman analizi de gerekli görülebilir. </a:t>
            </a:r>
          </a:p>
          <a:p>
            <a:pPr algn="just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 Oluşturmanın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önemli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yanlarından biri de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 toplama ile ana­lizin birlikte yürütülmesidir. </a:t>
            </a:r>
          </a:p>
          <a:p>
            <a:pPr algn="just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Glaser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ve Strauss bu sürece “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Sürekli Karşılaştır­malı Analiz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adını vermişlerdir. </a:t>
            </a:r>
          </a:p>
          <a:p>
            <a:pPr algn="just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süreçte, veriler toplandıktan hemen sonra analiz edilir ve ortaya çıkan kavramlar, olgular ve süreçler daha sonraki veri toplama aşamalarına dahil edilir. 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2ED2FC78-67F2-4227-B13F-7518909E4AB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4736" y="937822"/>
            <a:ext cx="3894406" cy="4982356"/>
          </a:xfrm>
          <a:prstGeom prst="rect">
            <a:avLst/>
          </a:prstGeom>
          <a:ln w="38100" cap="sq">
            <a:solidFill>
              <a:srgbClr val="F96593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295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05C126BB-0218-49F2-BA1F-5CDB69452830}"/>
              </a:ext>
            </a:extLst>
          </p:cNvPr>
          <p:cNvSpPr/>
          <p:nvPr/>
        </p:nvSpPr>
        <p:spPr>
          <a:xfrm>
            <a:off x="1590831" y="869351"/>
            <a:ext cx="90103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Sürekli karşılaştırma metodu,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benzerlik ve farklılıklara karar vermek için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verinin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 bölümünün diğeriyle karşılaştırmasını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kapsar. </a:t>
            </a:r>
          </a:p>
          <a:p>
            <a:pPr algn="ctr"/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 benzer boyutlar üzerinde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gruplanır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Boyut geçici olarak isimlendirilir, sonra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kategori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haline gelir.</a:t>
            </a:r>
          </a:p>
          <a:p>
            <a:pPr algn="ctr"/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analizin bütün amacı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verinin bölümlerini analiz etmektir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bölümler birbiriyle kuram oluşturmayı inşa etmede ilişkili olarak düzenlenir.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4EFE19E8-41E8-4211-9398-0F7A729BDBD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8500" y="4031477"/>
            <a:ext cx="5715000" cy="2238375"/>
          </a:xfrm>
          <a:prstGeom prst="rect">
            <a:avLst/>
          </a:prstGeom>
          <a:ln w="38100" cap="sq">
            <a:solidFill>
              <a:srgbClr val="FF66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4151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6AEFF3C-C835-4C2F-86EA-4A074CC789CE}"/>
              </a:ext>
            </a:extLst>
          </p:cNvPr>
          <p:cNvSpPr/>
          <p:nvPr/>
        </p:nvSpPr>
        <p:spPr>
          <a:xfrm>
            <a:off x="1024327" y="1879752"/>
            <a:ext cx="454701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Araştırmacı elde ettiği verileri işleyerek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kodlamalar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yapar. Kodlama süreci, kavramsallaştırma ve kavramlar arasındaki ilişkilerin belirlenmesi yoğun bir bilgi akışı sağlayacaktır.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8AB0CE7-68BB-443F-A25E-3DE191102872}"/>
              </a:ext>
            </a:extLst>
          </p:cNvPr>
          <p:cNvSpPr/>
          <p:nvPr/>
        </p:nvSpPr>
        <p:spPr>
          <a:xfrm>
            <a:off x="5921115" y="3039256"/>
            <a:ext cx="52465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Araştırmacı bu yoğun bilgi akışını kontrol etmek ve araştırmasını sistematik bir şekilde yürütebilmek için analizlerini, düşüncelerini, yorumlarını, sorularını ve ilerideki veri toplamalarına yönelik talimatlarını bir takım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notlar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tutar. </a:t>
            </a:r>
          </a:p>
        </p:txBody>
      </p:sp>
      <p:grpSp>
        <p:nvGrpSpPr>
          <p:cNvPr id="10" name="Grup 9">
            <a:extLst>
              <a:ext uri="{FF2B5EF4-FFF2-40B4-BE49-F238E27FC236}">
                <a16:creationId xmlns:a16="http://schemas.microsoft.com/office/drawing/2014/main" id="{115611C7-6E03-4C93-9642-0D49FD026189}"/>
              </a:ext>
            </a:extLst>
          </p:cNvPr>
          <p:cNvGrpSpPr/>
          <p:nvPr/>
        </p:nvGrpSpPr>
        <p:grpSpPr>
          <a:xfrm>
            <a:off x="2277779" y="327255"/>
            <a:ext cx="7636443" cy="6203491"/>
            <a:chOff x="2277779" y="252305"/>
            <a:chExt cx="7636443" cy="6203491"/>
          </a:xfrm>
        </p:grpSpPr>
        <p:pic>
          <p:nvPicPr>
            <p:cNvPr id="5122" name="Picture 2" descr="coding vector ile ilgili gÃ¶rsel sonucu">
              <a:extLst>
                <a:ext uri="{FF2B5EF4-FFF2-40B4-BE49-F238E27FC236}">
                  <a16:creationId xmlns:a16="http://schemas.microsoft.com/office/drawing/2014/main" id="{E1CDAD3C-95CE-4242-B34C-5044840899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8800"/>
                      </a14:imgEffect>
                      <a14:imgEffect>
                        <a14:saturation sat="300000"/>
                      </a14:imgEffect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7779" y="3935796"/>
              <a:ext cx="2520000" cy="2520000"/>
            </a:xfrm>
            <a:prstGeom prst="ellipse">
              <a:avLst/>
            </a:prstGeom>
            <a:ln w="63500" cap="rnd">
              <a:solidFill>
                <a:srgbClr val="50B1FE"/>
              </a:solidFill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DAFF5F2A-EFF2-4680-A88B-3DD4768BAD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394222" y="252305"/>
              <a:ext cx="2520000" cy="2520000"/>
            </a:xfrm>
            <a:prstGeom prst="ellipse">
              <a:avLst/>
            </a:prstGeom>
            <a:ln w="63500" cap="rnd">
              <a:solidFill>
                <a:srgbClr val="FF6600"/>
              </a:solidFill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88893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6C8FD73F-91E2-4419-8AE0-771AA9E93C2B}"/>
              </a:ext>
            </a:extLst>
          </p:cNvPr>
          <p:cNvSpPr/>
          <p:nvPr/>
        </p:nvSpPr>
        <p:spPr>
          <a:xfrm>
            <a:off x="2964447" y="1767006"/>
            <a:ext cx="67191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döngü</a:t>
            </a:r>
          </a:p>
          <a:p>
            <a:pPr algn="ctr">
              <a:lnSpc>
                <a:spcPct val="150000"/>
              </a:lnSpc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kuramsal doyuma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ulaşılana kadar yani </a:t>
            </a:r>
          </a:p>
          <a:p>
            <a:pPr algn="ctr">
              <a:lnSpc>
                <a:spcPct val="150000"/>
              </a:lnSpc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 verinin yeni kuramsal öğeler </a:t>
            </a:r>
          </a:p>
          <a:p>
            <a:pPr algn="ctr">
              <a:lnSpc>
                <a:spcPct val="150000"/>
              </a:lnSpc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barındırmadığı noktaya kadar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devam eder. </a:t>
            </a:r>
          </a:p>
        </p:txBody>
      </p:sp>
    </p:spTree>
    <p:extLst>
      <p:ext uri="{BB962C8B-B14F-4D97-AF65-F5344CB8AC3E}">
        <p14:creationId xmlns:p14="http://schemas.microsoft.com/office/powerpoint/2010/main" val="42946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454534EF-3CD6-473C-87DC-0E9B2E4652E2}"/>
              </a:ext>
            </a:extLst>
          </p:cNvPr>
          <p:cNvSpPr/>
          <p:nvPr/>
        </p:nvSpPr>
        <p:spPr>
          <a:xfrm>
            <a:off x="2328472" y="1690063"/>
            <a:ext cx="75350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Araştırmacı</a:t>
            </a:r>
          </a:p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kavramlar temalar ve bunların ilişkilerine yönelik </a:t>
            </a:r>
            <a:r>
              <a:rPr lang="tr-TR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denenceler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(olay ve olgulara ilişkin geçici açıklamalar) geliştirir ve </a:t>
            </a:r>
          </a:p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</a:t>
            </a:r>
            <a:r>
              <a:rPr lang="tr-TR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denencelerin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açıklanmasına (teyit etme ya da reddetme) yardımcı olacak verilere ulaşmaya çalışır.</a:t>
            </a:r>
          </a:p>
          <a:p>
            <a:pPr algn="ctr"/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Sonuçta </a:t>
            </a:r>
          </a:p>
          <a:p>
            <a:pPr algn="ctr"/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ulaşılan kavramlar ve temalar araştırmanın odağına ilişkin anlamlı bir açıklama ortaya koyar.</a:t>
            </a:r>
          </a:p>
          <a:p>
            <a:pPr algn="ctr"/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açıklama veriler temelinde ortaya çıkan kuramdır. </a:t>
            </a:r>
          </a:p>
        </p:txBody>
      </p:sp>
    </p:spTree>
    <p:extLst>
      <p:ext uri="{BB962C8B-B14F-4D97-AF65-F5344CB8AC3E}">
        <p14:creationId xmlns:p14="http://schemas.microsoft.com/office/powerpoint/2010/main" val="72766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259625F6-94C1-4900-8489-88A4A5324EAF}"/>
              </a:ext>
            </a:extLst>
          </p:cNvPr>
          <p:cNvSpPr/>
          <p:nvPr/>
        </p:nvSpPr>
        <p:spPr>
          <a:xfrm>
            <a:off x="611936" y="1311754"/>
            <a:ext cx="5484064" cy="4234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Nitel araştırma desenlerinden bir diğeridir.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 Oluşturma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literatürde;</a:t>
            </a:r>
          </a:p>
          <a:p>
            <a:pPr marL="214313" indent="-214313">
              <a:lnSpc>
                <a:spcPct val="15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Gömülü Kuram,</a:t>
            </a:r>
          </a:p>
          <a:p>
            <a:pPr marL="214313" indent="-214313">
              <a:lnSpc>
                <a:spcPct val="15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Temellendirilmiş Kuram </a:t>
            </a:r>
          </a:p>
          <a:p>
            <a:pPr marL="214313" indent="-214313">
              <a:lnSpc>
                <a:spcPct val="15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 Teori </a:t>
            </a:r>
          </a:p>
          <a:p>
            <a:pPr>
              <a:lnSpc>
                <a:spcPct val="150000"/>
              </a:lnSpc>
              <a:spcAft>
                <a:spcPts val="450"/>
              </a:spcAft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450"/>
              </a:spcAft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gibi değişik şekillerde ifade edilmektedir.</a:t>
            </a:r>
          </a:p>
        </p:txBody>
      </p:sp>
      <p:graphicFrame>
        <p:nvGraphicFramePr>
          <p:cNvPr id="5" name="Diyagram 4">
            <a:extLst>
              <a:ext uri="{FF2B5EF4-FFF2-40B4-BE49-F238E27FC236}">
                <a16:creationId xmlns:a16="http://schemas.microsoft.com/office/drawing/2014/main" id="{5E7966D1-0C29-4269-BDED-267B26C82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1399299"/>
              </p:ext>
            </p:extLst>
          </p:nvPr>
        </p:nvGraphicFramePr>
        <p:xfrm>
          <a:off x="4064000" y="71966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795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9BA271F5-62A3-4139-98F7-91D4F209A099}"/>
              </a:ext>
            </a:extLst>
          </p:cNvPr>
          <p:cNvSpPr/>
          <p:nvPr/>
        </p:nvSpPr>
        <p:spPr>
          <a:xfrm>
            <a:off x="2080594" y="2459504"/>
            <a:ext cx="80308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 Oluşturma 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verilerin sistematik bir şekilde bir araya getirilerek ve analiz edilerek,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 olguların keşfedilmesi</a:t>
            </a:r>
          </a:p>
          <a:p>
            <a:pPr algn="ctr">
              <a:lnSpc>
                <a:spcPct val="150000"/>
              </a:lnSpc>
            </a:pP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yöntemidir.</a:t>
            </a:r>
          </a:p>
        </p:txBody>
      </p:sp>
    </p:spTree>
    <p:extLst>
      <p:ext uri="{BB962C8B-B14F-4D97-AF65-F5344CB8AC3E}">
        <p14:creationId xmlns:p14="http://schemas.microsoft.com/office/powerpoint/2010/main" val="153368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88D628E9-BF49-4CBF-986C-0A492783D179}"/>
              </a:ext>
            </a:extLst>
          </p:cNvPr>
          <p:cNvSpPr/>
          <p:nvPr/>
        </p:nvSpPr>
        <p:spPr>
          <a:xfrm>
            <a:off x="2248500" y="2667614"/>
            <a:ext cx="7695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 oluşturma,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hem bir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 stratejisi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hem de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 çözümleme yolu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dur. </a:t>
            </a:r>
          </a:p>
          <a:p>
            <a:pPr algn="ctr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Temellendirilmiş kuram (Kuram Oluşturma) kesinlikle bir kuram değildir. Kuram üretme amacı taşıyan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 araştırma yöntemidir.</a:t>
            </a:r>
          </a:p>
          <a:p>
            <a:pPr algn="ctr">
              <a:lnSpc>
                <a:spcPct val="150000"/>
              </a:lnSpc>
            </a:pP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Temellendirilmiş ifadesi, kuramın veriler temelinde geliştirileceği, dolayısı ile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verilerle temellendirileceği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anlamına gelir.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DA1BB615-5D59-4367-BE10-35B8E90BE8B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1139" y="271546"/>
            <a:ext cx="1869722" cy="224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74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86C6E818-9A65-453F-B89E-ED8D0F037EB7}"/>
              </a:ext>
            </a:extLst>
          </p:cNvPr>
          <p:cNvSpPr/>
          <p:nvPr/>
        </p:nvSpPr>
        <p:spPr>
          <a:xfrm>
            <a:off x="1891259" y="3003587"/>
            <a:ext cx="840948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 olarak 1967’de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Strauss ve </a:t>
            </a:r>
            <a:r>
              <a:rPr lang="tr-T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Glaser</a:t>
            </a:r>
            <a:r>
              <a:rPr lang="tr-TR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’ın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“The </a:t>
            </a:r>
            <a:r>
              <a:rPr lang="tr-T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Discovery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tr-T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Grounded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Theory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isimli çalışmalarında sosyolojik bir bakış açısıyla geliştirdikleri bu strateji, sosyal gerçekliğin mevcut teorilerle anlaşılması ve açıklanmasında güçlük çekilen alanlar için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 bakış açıları oluşturmak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üzere yapılacak çalışmalar için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kullanışlı, sistematik bir analiz tekniği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olma potansiyeli taşımaktadır. 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" name="Grup 4">
            <a:extLst>
              <a:ext uri="{FF2B5EF4-FFF2-40B4-BE49-F238E27FC236}">
                <a16:creationId xmlns:a16="http://schemas.microsoft.com/office/drawing/2014/main" id="{1684A283-7C48-4DC7-97D3-9C3F3DCB8EE1}"/>
              </a:ext>
            </a:extLst>
          </p:cNvPr>
          <p:cNvGrpSpPr/>
          <p:nvPr/>
        </p:nvGrpSpPr>
        <p:grpSpPr>
          <a:xfrm>
            <a:off x="3504687" y="283366"/>
            <a:ext cx="5182626" cy="2520000"/>
            <a:chOff x="4283661" y="283366"/>
            <a:chExt cx="5182626" cy="2520000"/>
          </a:xfrm>
          <a:solidFill>
            <a:schemeClr val="accent2"/>
          </a:solidFill>
        </p:grpSpPr>
        <p:pic>
          <p:nvPicPr>
            <p:cNvPr id="1026" name="Picture 2" descr="anselm strauss ile ilgili gÃ¶rsel sonucu">
              <a:extLst>
                <a:ext uri="{FF2B5EF4-FFF2-40B4-BE49-F238E27FC236}">
                  <a16:creationId xmlns:a16="http://schemas.microsoft.com/office/drawing/2014/main" id="{3BF39429-2C2B-4489-AB1F-043B9D83B92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4283661" y="283366"/>
              <a:ext cx="1769867" cy="2520000"/>
            </a:xfrm>
            <a:prstGeom prst="rect">
              <a:avLst/>
            </a:prstGeom>
            <a:grpFill/>
            <a:ln w="88900" cap="sq">
              <a:solidFill>
                <a:srgbClr val="FF6600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  <a:extLst/>
          </p:spPr>
        </p:pic>
        <p:pic>
          <p:nvPicPr>
            <p:cNvPr id="3" name="Resim 2">
              <a:extLst>
                <a:ext uri="{FF2B5EF4-FFF2-40B4-BE49-F238E27FC236}">
                  <a16:creationId xmlns:a16="http://schemas.microsoft.com/office/drawing/2014/main" id="{C251D9CB-1FB3-4216-A822-EB6CB8264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02287" y="283366"/>
              <a:ext cx="1764000" cy="2520000"/>
            </a:xfrm>
            <a:prstGeom prst="rect">
              <a:avLst/>
            </a:prstGeom>
            <a:grpFill/>
            <a:ln w="88900" cap="sq">
              <a:solidFill>
                <a:srgbClr val="FF6600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7" name="Grup 6">
            <a:extLst>
              <a:ext uri="{FF2B5EF4-FFF2-40B4-BE49-F238E27FC236}">
                <a16:creationId xmlns:a16="http://schemas.microsoft.com/office/drawing/2014/main" id="{3BAE3E74-885E-4CC0-96FE-940E72EC4795}"/>
              </a:ext>
            </a:extLst>
          </p:cNvPr>
          <p:cNvGrpSpPr/>
          <p:nvPr/>
        </p:nvGrpSpPr>
        <p:grpSpPr>
          <a:xfrm>
            <a:off x="1265917" y="1319134"/>
            <a:ext cx="9660167" cy="369332"/>
            <a:chOff x="1327623" y="1319134"/>
            <a:chExt cx="9660167" cy="369332"/>
          </a:xfrm>
        </p:grpSpPr>
        <p:sp>
          <p:nvSpPr>
            <p:cNvPr id="6" name="Metin kutusu 5">
              <a:extLst>
                <a:ext uri="{FF2B5EF4-FFF2-40B4-BE49-F238E27FC236}">
                  <a16:creationId xmlns:a16="http://schemas.microsoft.com/office/drawing/2014/main" id="{F8DB1B99-1395-4DA1-878C-92ECD02A12AB}"/>
                </a:ext>
              </a:extLst>
            </p:cNvPr>
            <p:cNvSpPr txBox="1"/>
            <p:nvPr/>
          </p:nvSpPr>
          <p:spPr>
            <a:xfrm>
              <a:off x="8934138" y="1319134"/>
              <a:ext cx="2053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Barney </a:t>
              </a:r>
              <a:r>
                <a:rPr lang="tr-TR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Glaser</a:t>
              </a:r>
              <a:endPara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Metin kutusu 7">
              <a:extLst>
                <a:ext uri="{FF2B5EF4-FFF2-40B4-BE49-F238E27FC236}">
                  <a16:creationId xmlns:a16="http://schemas.microsoft.com/office/drawing/2014/main" id="{B3393F04-5EA0-4208-9470-6CCF1651CCA9}"/>
                </a:ext>
              </a:extLst>
            </p:cNvPr>
            <p:cNvSpPr txBox="1"/>
            <p:nvPr/>
          </p:nvSpPr>
          <p:spPr>
            <a:xfrm>
              <a:off x="1327623" y="1319134"/>
              <a:ext cx="2053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Anselm</a:t>
              </a:r>
              <a:r>
                <a:rPr lang="tr-TR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Strauss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733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2968A20-9D41-46B3-94C2-F89677E879DE}"/>
              </a:ext>
            </a:extLst>
          </p:cNvPr>
          <p:cNvSpPr/>
          <p:nvPr/>
        </p:nvSpPr>
        <p:spPr>
          <a:xfrm>
            <a:off x="1743543" y="1643955"/>
            <a:ext cx="87049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 Oluşturma, iki kurucusunun temsil ettiği </a:t>
            </a:r>
          </a:p>
          <a:p>
            <a:pPr algn="ctr">
              <a:lnSpc>
                <a:spcPct val="150000"/>
              </a:lnSpc>
            </a:pP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iki farklı koldan 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gelişmiştir. 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8F23F928-71A9-4C86-926B-55116233781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4910" y="3429000"/>
            <a:ext cx="4302178" cy="2962967"/>
          </a:xfrm>
          <a:prstGeom prst="ellipse">
            <a:avLst/>
          </a:prstGeom>
          <a:ln w="63500" cap="rnd">
            <a:solidFill>
              <a:srgbClr val="59B3FD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35277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>
            <a:extLst>
              <a:ext uri="{FF2B5EF4-FFF2-40B4-BE49-F238E27FC236}">
                <a16:creationId xmlns:a16="http://schemas.microsoft.com/office/drawing/2014/main" id="{F873E794-B85B-4381-8910-54F7A8AF5B72}"/>
              </a:ext>
            </a:extLst>
          </p:cNvPr>
          <p:cNvGrpSpPr/>
          <p:nvPr/>
        </p:nvGrpSpPr>
        <p:grpSpPr>
          <a:xfrm>
            <a:off x="1209227" y="1521395"/>
            <a:ext cx="9773547" cy="4214103"/>
            <a:chOff x="614597" y="983024"/>
            <a:chExt cx="9773547" cy="4214103"/>
          </a:xfrm>
        </p:grpSpPr>
        <p:sp>
          <p:nvSpPr>
            <p:cNvPr id="2" name="Dikdörtgen 1">
              <a:extLst>
                <a:ext uri="{FF2B5EF4-FFF2-40B4-BE49-F238E27FC236}">
                  <a16:creationId xmlns:a16="http://schemas.microsoft.com/office/drawing/2014/main" id="{BC27433F-C0EB-4615-958C-F5567AEB86F6}"/>
                </a:ext>
              </a:extLst>
            </p:cNvPr>
            <p:cNvSpPr/>
            <p:nvPr/>
          </p:nvSpPr>
          <p:spPr>
            <a:xfrm>
              <a:off x="614597" y="983024"/>
              <a:ext cx="4367114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tr-TR" sz="2000" b="1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Glaser</a:t>
              </a:r>
              <a:r>
                <a:rPr lang="tr-TR" sz="200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araştırmacının </a:t>
              </a:r>
              <a:r>
                <a:rPr lang="tr-TR" sz="2000" b="1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zihnini boşaltarak </a:t>
              </a:r>
              <a:r>
                <a:rPr lang="tr-TR" sz="200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</a:t>
              </a:r>
              <a:r>
                <a:rPr lang="tr-TR" sz="2000" b="1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empty</a:t>
              </a:r>
              <a:r>
                <a:rPr lang="tr-TR" sz="2000" b="1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tr-TR" sz="2000" b="1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mind</a:t>
              </a:r>
              <a:r>
                <a:rPr lang="tr-TR" sz="200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) temellendirilmiş kuramın uygulanması gerektiğini düşünürken, </a:t>
              </a:r>
            </a:p>
          </p:txBody>
        </p:sp>
        <p:sp>
          <p:nvSpPr>
            <p:cNvPr id="3" name="Dikdörtgen 2">
              <a:extLst>
                <a:ext uri="{FF2B5EF4-FFF2-40B4-BE49-F238E27FC236}">
                  <a16:creationId xmlns:a16="http://schemas.microsoft.com/office/drawing/2014/main" id="{14979001-BA28-4ACD-B46B-5F5A915A2D8C}"/>
                </a:ext>
              </a:extLst>
            </p:cNvPr>
            <p:cNvSpPr/>
            <p:nvPr/>
          </p:nvSpPr>
          <p:spPr>
            <a:xfrm>
              <a:off x="5708144" y="2397578"/>
              <a:ext cx="4680000" cy="27995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tr-TR" sz="2000" b="1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Strauss</a:t>
              </a:r>
              <a:r>
                <a:rPr lang="tr-TR" sz="200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araştırmacının araştırma konusunu ele alırken </a:t>
              </a:r>
              <a:r>
                <a:rPr lang="tr-TR" sz="2000" b="1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boş olmasının mümkün olmadığını</a:t>
              </a:r>
              <a:r>
                <a:rPr lang="tr-TR" sz="200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hatta onun </a:t>
              </a:r>
              <a:r>
                <a:rPr lang="tr-TR" sz="2000" b="1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araştırma konusunda genel bir fikre sahip olması gerektiği </a:t>
              </a:r>
              <a:r>
                <a:rPr lang="tr-TR" sz="200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düşüncesindedir.</a:t>
              </a:r>
              <a:endPara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323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id="{F9652F47-F612-4E80-92BD-F9126BA076B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577" y="1544801"/>
            <a:ext cx="3768398" cy="3768398"/>
          </a:xfrm>
          <a:prstGeom prst="ellipse">
            <a:avLst/>
          </a:prstGeom>
          <a:ln w="63500" cap="rnd">
            <a:solidFill>
              <a:srgbClr val="FF6600"/>
            </a:solidFill>
          </a:ln>
          <a:effectLst/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8B1CBA45-DD30-401C-85CB-348E3714190D}"/>
              </a:ext>
            </a:extLst>
          </p:cNvPr>
          <p:cNvSpPr/>
          <p:nvPr/>
        </p:nvSpPr>
        <p:spPr>
          <a:xfrm>
            <a:off x="4863549" y="382012"/>
            <a:ext cx="668387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Glaser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teorinin sadece verilere dayalı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olarak oluştuğunu söylerken, </a:t>
            </a:r>
          </a:p>
          <a:p>
            <a:pPr algn="ctr">
              <a:lnSpc>
                <a:spcPct val="150000"/>
              </a:lnSpc>
            </a:pP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Strauss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teorinin oluşumunun araştırmacının bir inşası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olduğunu ve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araştırmacının yorumlarından bağımsız ortaya çıkmadığını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savunur.</a:t>
            </a:r>
          </a:p>
          <a:p>
            <a:pPr algn="ctr">
              <a:lnSpc>
                <a:spcPct val="150000"/>
              </a:lnSpc>
            </a:pP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Glaser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genel sorular kullanarak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teorinin oluşumunu yönlendirmemek gerektiğini düşünürken, </a:t>
            </a:r>
          </a:p>
          <a:p>
            <a:pPr algn="ctr">
              <a:lnSpc>
                <a:spcPct val="150000"/>
              </a:lnSpc>
            </a:pP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Straus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yeri geldiğinde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daha özelleştirilmiş sorularla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teorinin oluşumunun araştırmacı tarafından yönlendirilebileceği görüşündedir.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81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97FFC9FF-DF50-45CD-9C66-897B24D35AFE}"/>
              </a:ext>
            </a:extLst>
          </p:cNvPr>
          <p:cNvSpPr/>
          <p:nvPr/>
        </p:nvSpPr>
        <p:spPr>
          <a:xfrm>
            <a:off x="2088316" y="831286"/>
            <a:ext cx="801536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Kuram Oluşturma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araştırmacının zihnindeki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mevcut fikirlerin bir başlangıç noktası oluşturmak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araştırmacıya araştırma konusunu daha geniş bir anlama ve açıklama kapasitesi sağlamak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açısından önemli olduğunu savunur. 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18B9AE62-8DEA-47A9-9E82-C839661979B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57868" y="3626057"/>
            <a:ext cx="3076262" cy="2932140"/>
          </a:xfrm>
          <a:prstGeom prst="rect">
            <a:avLst/>
          </a:prstGeom>
          <a:ln w="38100" cap="sq">
            <a:solidFill>
              <a:srgbClr val="50B1FE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2595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</TotalTime>
  <Words>719</Words>
  <Application>Microsoft Macintosh PowerPoint</Application>
  <PresentationFormat>Geniş ekran</PresentationFormat>
  <Paragraphs>90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Tekton Pro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Microsoft Office User</cp:lastModifiedBy>
  <cp:revision>60</cp:revision>
  <dcterms:created xsi:type="dcterms:W3CDTF">2018-03-23T16:40:02Z</dcterms:created>
  <dcterms:modified xsi:type="dcterms:W3CDTF">2020-06-25T11:55:55Z</dcterms:modified>
</cp:coreProperties>
</file>