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4" r:id="rId4"/>
    <p:sldId id="268" r:id="rId5"/>
    <p:sldId id="265" r:id="rId6"/>
    <p:sldId id="266" r:id="rId7"/>
    <p:sldId id="267" r:id="rId8"/>
    <p:sldId id="269" r:id="rId9"/>
    <p:sldId id="270" r:id="rId10"/>
    <p:sldId id="274" r:id="rId11"/>
    <p:sldId id="275" r:id="rId12"/>
    <p:sldId id="276" r:id="rId13"/>
    <p:sldId id="271" r:id="rId14"/>
    <p:sldId id="27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C888E-BE15-4585-858D-9C67121403B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tr-T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CCAE-791A-4CB3-BC75-EF168D2F6E0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F8B091-24FF-41D8-8538-41E129E6A293}" type="datetimeFigureOut">
              <a:rPr lang="tr-TR" smtClean="0"/>
              <a:pPr/>
              <a:t>18.9.2019</a:t>
            </a:fld>
            <a:endParaRPr lang="tr-TR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67867C-ED2F-4995-B056-EBFABD5C3E6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anmeali.com/" TargetMode="External"/><Relationship Id="rId2" Type="http://schemas.openxmlformats.org/officeDocument/2006/relationships/hyperlink" Target="https://kuran.diyanet.gov.tr/musha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hasenat.net/" TargetMode="External"/><Relationship Id="rId4" Type="http://schemas.openxmlformats.org/officeDocument/2006/relationships/hyperlink" Target="https://www.kuranmeali.inf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lamansiklopedisi.org.tr/camiul-beyan-an-tevili-ayil-kura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islamansiklopedisi.org.tr/tefsirul-celaleyn" TargetMode="External"/><Relationship Id="rId3" Type="http://schemas.openxmlformats.org/officeDocument/2006/relationships/hyperlink" Target="https://islamansiklopedisi.org.tr/tevilatul-kuran" TargetMode="External"/><Relationship Id="rId7" Type="http://schemas.openxmlformats.org/officeDocument/2006/relationships/hyperlink" Target="https://islamansiklopedisi.org.tr/beyzavi" TargetMode="External"/><Relationship Id="rId2" Type="http://schemas.openxmlformats.org/officeDocument/2006/relationships/hyperlink" Target="https://islamansiklopedisi.org.tr/hevvari--mufessir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slamansiklopedisi.org.tr/envarut-tenzil-ve-esrarut-tevil" TargetMode="External"/><Relationship Id="rId5" Type="http://schemas.openxmlformats.org/officeDocument/2006/relationships/hyperlink" Target="https://islamansiklopedisi.org.tr/zemahseri" TargetMode="External"/><Relationship Id="rId4" Type="http://schemas.openxmlformats.org/officeDocument/2006/relationships/hyperlink" Target="https://islamansiklopedisi.org.tr/el-kessa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yucelh@ankara.edu.t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effectLst/>
              </a:rPr>
              <a:t>Tefsir IV</a:t>
            </a:r>
            <a:br>
              <a:rPr lang="tr-TR" sz="6400" b="1" dirty="0" smtClean="0">
                <a:effectLst/>
              </a:rPr>
            </a:br>
            <a:r>
              <a:rPr lang="tr-TR" sz="3200" b="1" dirty="0" smtClean="0">
                <a:effectLst/>
              </a:rPr>
              <a:t>(İlahiyat Fakültesi  4. Sınıf)</a:t>
            </a:r>
            <a:endParaRPr lang="en-US" sz="6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2500" b="1" dirty="0" smtClean="0"/>
              <a:t>Arş. Gör. </a:t>
            </a:r>
            <a:r>
              <a:rPr lang="tr-TR" sz="2500" b="1" dirty="0" smtClean="0">
                <a:effectLst/>
              </a:rPr>
              <a:t>Dr</a:t>
            </a:r>
            <a:r>
              <a:rPr lang="tr-TR" sz="2500" b="1" dirty="0">
                <a:effectLst/>
              </a:rPr>
              <a:t>. </a:t>
            </a:r>
            <a:r>
              <a:rPr lang="tr-TR" sz="2500" b="1" dirty="0" smtClean="0">
                <a:effectLst/>
              </a:rPr>
              <a:t>HASAN YÜCEL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sz="2000" b="1" dirty="0" smtClean="0"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:p14="http://schemas.microsoft.com/office/powerpoint/2010/main" xmlns="" val="623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1362456"/>
          </a:xfrm>
        </p:spPr>
        <p:txBody>
          <a:bodyPr/>
          <a:lstStyle/>
          <a:p>
            <a:pPr algn="ctr"/>
            <a:r>
              <a:rPr lang="tr-TR" dirty="0" smtClean="0"/>
              <a:t>Kaynaklar</a:t>
            </a:r>
            <a:br>
              <a:rPr lang="tr-TR" dirty="0" smtClean="0"/>
            </a:br>
            <a:r>
              <a:rPr lang="tr-TR" sz="2800" dirty="0" smtClean="0"/>
              <a:t>Meal Kaynakları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956584"/>
          </a:xfrm>
        </p:spPr>
        <p:txBody>
          <a:bodyPr>
            <a:normAutofit/>
          </a:bodyPr>
          <a:lstStyle/>
          <a:p>
            <a:r>
              <a:rPr lang="tr-TR" u="sng" dirty="0" smtClean="0">
                <a:hlinkClick r:id="rId2"/>
              </a:rPr>
              <a:t>https://kuran.diyanet.gov.tr/mushaf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u="sng" dirty="0" smtClean="0">
                <a:hlinkClick r:id="rId3"/>
              </a:rPr>
              <a:t>http://www.kuranmeali.com/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u="sng" dirty="0" smtClean="0">
                <a:hlinkClick r:id="rId4"/>
              </a:rPr>
              <a:t>https://www.kuranmeali.info/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Hasenat Programı </a:t>
            </a:r>
            <a:r>
              <a:rPr lang="tr-TR" u="sng" dirty="0" smtClean="0">
                <a:hlinkClick r:id="rId5"/>
              </a:rPr>
              <a:t>http://www.hasenat.net/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362456"/>
          </a:xfrm>
        </p:spPr>
        <p:txBody>
          <a:bodyPr/>
          <a:lstStyle/>
          <a:p>
            <a:pPr algn="ctr"/>
            <a:r>
              <a:rPr lang="tr-TR" dirty="0" smtClean="0"/>
              <a:t>Kaynaklar</a:t>
            </a:r>
            <a:br>
              <a:rPr lang="tr-TR" dirty="0" smtClean="0"/>
            </a:br>
            <a:r>
              <a:rPr lang="tr-TR" sz="2800" dirty="0" smtClean="0"/>
              <a:t>Meal Kaynakları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8964488" cy="515719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sz="2500" dirty="0" smtClean="0"/>
              <a:t>Elmalılı Hamdi Yazır</a:t>
            </a:r>
          </a:p>
          <a:p>
            <a:pPr lvl="0"/>
            <a:r>
              <a:rPr lang="tr-TR" sz="2500" i="1" dirty="0" smtClean="0"/>
              <a:t>Hak Dini Kur’ân Dili</a:t>
            </a:r>
            <a:r>
              <a:rPr lang="tr-TR" sz="2500" dirty="0" smtClean="0"/>
              <a:t>,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Hasan Basri Çantay </a:t>
            </a:r>
          </a:p>
          <a:p>
            <a:r>
              <a:rPr lang="tr-TR" sz="2500" i="1" dirty="0" smtClean="0"/>
              <a:t>Kur'an-ı Hakim ve Meal-i Kerim</a:t>
            </a:r>
            <a:r>
              <a:rPr lang="tr-TR" sz="2500" dirty="0" smtClean="0"/>
              <a:t>, 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Abdülkadir Şener, Cemal Sofuoğlu, Mustafa Yıldırım</a:t>
            </a:r>
          </a:p>
          <a:p>
            <a:r>
              <a:rPr lang="tr-TR" sz="2500" i="1" dirty="0" smtClean="0"/>
              <a:t>Yüce Kuran ve Açıklamalı – Yorumlu Meali</a:t>
            </a:r>
            <a:r>
              <a:rPr lang="tr-TR" sz="2500" dirty="0" smtClean="0"/>
              <a:t>, TDV Yayınları, İzmir 2016.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Prof. Dr. Suat Yıldırım</a:t>
            </a:r>
          </a:p>
          <a:p>
            <a:r>
              <a:rPr lang="tr-TR" sz="2500" i="1" dirty="0" smtClean="0"/>
              <a:t>Kur'an-ı Hakim'in Açıklamalı Meali</a:t>
            </a:r>
            <a:r>
              <a:rPr lang="tr-TR" sz="2500" dirty="0" smtClean="0"/>
              <a:t>, Işık Yayınları, 2004.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Muhammed Esed </a:t>
            </a:r>
          </a:p>
          <a:p>
            <a:r>
              <a:rPr lang="tr-TR" sz="2500" i="1" dirty="0" smtClean="0"/>
              <a:t>Kur'an Mesajı / Meal - Tefsir</a:t>
            </a:r>
            <a:r>
              <a:rPr lang="tr-TR" sz="2500" dirty="0" smtClean="0"/>
              <a:t>, İşaret Yayınları, 2002.</a:t>
            </a:r>
          </a:p>
          <a:p>
            <a:r>
              <a:rPr lang="tr-TR" sz="2500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362456"/>
          </a:xfrm>
        </p:spPr>
        <p:txBody>
          <a:bodyPr/>
          <a:lstStyle/>
          <a:p>
            <a:pPr algn="ctr"/>
            <a:r>
              <a:rPr lang="tr-TR" dirty="0" smtClean="0"/>
              <a:t>Kaynaklar</a:t>
            </a:r>
            <a:br>
              <a:rPr lang="tr-TR" dirty="0" smtClean="0"/>
            </a:br>
            <a:r>
              <a:rPr lang="tr-TR" sz="2800" dirty="0" smtClean="0"/>
              <a:t>Meal Kaynakları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8964488" cy="5157192"/>
          </a:xfrm>
        </p:spPr>
        <p:txBody>
          <a:bodyPr>
            <a:normAutofit fontScale="92500" lnSpcReduction="20000"/>
          </a:bodyPr>
          <a:lstStyle/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Salih Akdemir</a:t>
            </a:r>
          </a:p>
          <a:p>
            <a:pPr lvl="0"/>
            <a:r>
              <a:rPr lang="tr-TR" sz="2500" i="1" dirty="0" smtClean="0"/>
              <a:t>Son Çağrı Kur’ân, Ankara okulu yayınları, 2015.</a:t>
            </a:r>
          </a:p>
          <a:p>
            <a:pPr lvl="0"/>
            <a:endParaRPr lang="tr-TR" sz="2500" dirty="0" smtClean="0"/>
          </a:p>
          <a:p>
            <a:pPr lvl="0"/>
            <a:r>
              <a:rPr lang="tr-TR" sz="2500" dirty="0" smtClean="0"/>
              <a:t>Mustafa Öztürk</a:t>
            </a:r>
          </a:p>
          <a:p>
            <a:r>
              <a:rPr lang="tr-TR" sz="2500" i="1" dirty="0" smtClean="0"/>
              <a:t>Kur'an-ı Kerim Meali Anlam ve Yorum Merkezli Çeviri</a:t>
            </a:r>
            <a:r>
              <a:rPr lang="tr-TR" sz="2500" dirty="0" smtClean="0"/>
              <a:t>, Düşün Yayıncılık, İstanbul 2012.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Hasan Elik, Muhammed Coşkun</a:t>
            </a:r>
          </a:p>
          <a:p>
            <a:r>
              <a:rPr lang="tr-TR" sz="2500" i="1" dirty="0" smtClean="0"/>
              <a:t>Tevhid Mesajı - Özlü Kuran Tefsiri -</a:t>
            </a:r>
            <a:r>
              <a:rPr lang="tr-TR" sz="2500" dirty="0" smtClean="0"/>
              <a:t>, İFAV Yayınları, 2015.</a:t>
            </a:r>
          </a:p>
          <a:p>
            <a:r>
              <a:rPr lang="tr-TR" sz="2500" dirty="0" smtClean="0"/>
              <a:t> </a:t>
            </a:r>
          </a:p>
          <a:p>
            <a:pPr lvl="0"/>
            <a:r>
              <a:rPr lang="tr-TR" sz="2500" dirty="0" smtClean="0"/>
              <a:t>Mustafa İslamoğlu</a:t>
            </a:r>
          </a:p>
          <a:p>
            <a:r>
              <a:rPr lang="tr-TR" sz="2500" i="1" dirty="0" smtClean="0"/>
              <a:t>Hayat Kitabı Kur'an Gerekçeli Meal-Tefsir</a:t>
            </a:r>
            <a:r>
              <a:rPr lang="tr-TR" sz="2500" dirty="0" smtClean="0"/>
              <a:t>, Düşün Yayıncılık, 2014. 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1362456"/>
          </a:xfrm>
        </p:spPr>
        <p:txBody>
          <a:bodyPr/>
          <a:lstStyle/>
          <a:p>
            <a:pPr algn="ctr"/>
            <a:r>
              <a:rPr lang="tr-TR" dirty="0" smtClean="0"/>
              <a:t>Kaynaklar</a:t>
            </a:r>
            <a:br>
              <a:rPr lang="tr-TR" dirty="0" smtClean="0"/>
            </a:br>
            <a:r>
              <a:rPr lang="tr-TR" sz="2800" dirty="0" smtClean="0"/>
              <a:t>Tefsir Kaynakları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4320480"/>
          </a:xfrm>
        </p:spPr>
        <p:txBody>
          <a:bodyPr>
            <a:normAutofit/>
          </a:bodyPr>
          <a:lstStyle/>
          <a:p>
            <a:r>
              <a:rPr lang="tr-TR" dirty="0" smtClean="0"/>
              <a:t>Mukâtil Tefsiri, 	</a:t>
            </a:r>
            <a:r>
              <a:rPr lang="tr-TR" i="1" dirty="0" smtClean="0"/>
              <a:t>et-Tefsîru’l-kebîr. Tefsîru Muḳātil.</a:t>
            </a:r>
            <a:endParaRPr lang="tr-TR" dirty="0" smtClean="0"/>
          </a:p>
          <a:p>
            <a:r>
              <a:rPr lang="tr-TR" dirty="0" smtClean="0"/>
              <a:t>Taberî Tefsiri, 		</a:t>
            </a:r>
            <a:r>
              <a:rPr lang="tr-TR" i="1" u="sng" dirty="0" smtClean="0">
                <a:hlinkClick r:id="rId2"/>
              </a:rPr>
              <a:t>Câmiʿu’l-beyân ʿan teʾvîli âyi’l-Ḳurʾân</a:t>
            </a:r>
            <a:endParaRPr lang="tr-TR" dirty="0" smtClean="0"/>
          </a:p>
          <a:p>
            <a:r>
              <a:rPr lang="tr-TR" dirty="0" smtClean="0"/>
              <a:t>Sa’lebî Tefsiri, 		</a:t>
            </a:r>
            <a:r>
              <a:rPr lang="tr-TR" i="1" dirty="0" smtClean="0"/>
              <a:t>el-Keşf ve’l-beyân ʿan tefsîri’l-Ḳurʾân (et-			Tefsîru’l-kebîr, Tefsîru’s̱-S̱aʿlebî).</a:t>
            </a:r>
            <a:endParaRPr lang="tr-TR" dirty="0" smtClean="0"/>
          </a:p>
          <a:p>
            <a:r>
              <a:rPr lang="tr-TR" dirty="0" smtClean="0"/>
              <a:t>Râzî Tefsiri, 		</a:t>
            </a:r>
            <a:r>
              <a:rPr lang="tr-TR" i="1" dirty="0" smtClean="0"/>
              <a:t>Mefâtîḥu’l-ġayb</a:t>
            </a:r>
            <a:r>
              <a:rPr lang="tr-TR" b="1" i="1" dirty="0" smtClean="0"/>
              <a:t>.</a:t>
            </a:r>
            <a:endParaRPr lang="tr-TR" dirty="0" smtClean="0"/>
          </a:p>
          <a:p>
            <a:r>
              <a:rPr lang="tr-TR" dirty="0" smtClean="0"/>
              <a:t>İbn Âşûr Tefsiri, 	</a:t>
            </a:r>
            <a:r>
              <a:rPr lang="tr-TR" i="1" dirty="0" smtClean="0"/>
              <a:t>et-Taḥrîr ve’t-tenvîr.</a:t>
            </a:r>
            <a:endParaRPr lang="tr-TR" dirty="0" smtClean="0"/>
          </a:p>
          <a:p>
            <a:r>
              <a:rPr lang="tr-TR" dirty="0" smtClean="0"/>
              <a:t>Mevdûdî Tefsiri,</a:t>
            </a:r>
            <a:r>
              <a:rPr lang="tr-TR" i="1" dirty="0" smtClean="0"/>
              <a:t> 	Tefhîmu’l-Ḳurʾân</a:t>
            </a:r>
            <a:endParaRPr lang="tr-TR" dirty="0" smtClean="0"/>
          </a:p>
          <a:p>
            <a:r>
              <a:rPr lang="tr-TR" dirty="0" smtClean="0"/>
              <a:t>İzzet Derveze Tefsiri, 	</a:t>
            </a:r>
            <a:r>
              <a:rPr lang="tr-TR" i="1" dirty="0" smtClean="0"/>
              <a:t>et-Tefsîrü’l-ḥadîs̱</a:t>
            </a:r>
            <a:endParaRPr lang="tr-TR" dirty="0" smtClean="0"/>
          </a:p>
          <a:p>
            <a:r>
              <a:rPr lang="tr-TR" dirty="0" smtClean="0"/>
              <a:t>Süleyman Ateş, 	</a:t>
            </a:r>
            <a:r>
              <a:rPr lang="tr-TR" i="1" dirty="0" smtClean="0"/>
              <a:t>Yüce Kur'ân-In Çağdaş Tefsîrî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074424"/>
          </a:xfrm>
        </p:spPr>
        <p:txBody>
          <a:bodyPr/>
          <a:lstStyle/>
          <a:p>
            <a:pPr lvl="0" algn="ctr"/>
            <a:r>
              <a:rPr lang="tr-TR" sz="4000" dirty="0" smtClean="0"/>
              <a:t>Kaynaklar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Derste Okunacak Metin Yazarlarının ve Eserlerinin Tanıtımı</a:t>
            </a:r>
            <a:endParaRPr lang="tr-TR" sz="24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8784976" cy="51571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sz="2600" i="1" dirty="0" smtClean="0"/>
              <a:t>Tefsîru kitâbillâhi’l-ʿazîz</a:t>
            </a:r>
            <a:r>
              <a:rPr lang="tr-TR" sz="2600" dirty="0" smtClean="0"/>
              <a:t>, Hûd b. Muhakkem el-Hevvârî / el-Huvvārī (ö. 280/893 civarı)</a:t>
            </a:r>
          </a:p>
          <a:p>
            <a:r>
              <a:rPr lang="tr-TR" sz="2600" u="sng" dirty="0" smtClean="0">
                <a:hlinkClick r:id="rId2"/>
              </a:rPr>
              <a:t>https://islamansiklopedisi.org.tr/hevvari--mufessir</a:t>
            </a:r>
            <a:endParaRPr lang="tr-TR" sz="2600" dirty="0" smtClean="0"/>
          </a:p>
          <a:p>
            <a:r>
              <a:rPr lang="tr-TR" sz="2600" dirty="0" smtClean="0"/>
              <a:t> </a:t>
            </a:r>
          </a:p>
          <a:p>
            <a:pPr lvl="0"/>
            <a:r>
              <a:rPr lang="tr-TR" sz="2600" i="1" dirty="0" smtClean="0"/>
              <a:t>Teʾvīlatu’l</a:t>
            </a:r>
            <a:r>
              <a:rPr lang="tr-TR" sz="2600" i="1" cap="all" dirty="0" smtClean="0"/>
              <a:t>-</a:t>
            </a:r>
            <a:r>
              <a:rPr lang="tr-TR" sz="2600" i="1" dirty="0" smtClean="0"/>
              <a:t>Ḳurʾān, </a:t>
            </a:r>
            <a:r>
              <a:rPr lang="tr-TR" sz="2600" dirty="0" smtClean="0"/>
              <a:t>Ebû Mansûr el-Mâtürîdî’nin (ö. 333/944)</a:t>
            </a:r>
          </a:p>
          <a:p>
            <a:r>
              <a:rPr lang="tr-TR" sz="2600" u="sng" dirty="0" smtClean="0">
                <a:hlinkClick r:id="rId3"/>
              </a:rPr>
              <a:t>https://islamansiklopedisi.org.tr/tevilatul-kuran</a:t>
            </a:r>
            <a:endParaRPr lang="tr-TR" sz="2600" dirty="0" smtClean="0"/>
          </a:p>
          <a:p>
            <a:r>
              <a:rPr lang="tr-TR" sz="2600" dirty="0" smtClean="0"/>
              <a:t> </a:t>
            </a:r>
          </a:p>
          <a:p>
            <a:pPr lvl="0"/>
            <a:r>
              <a:rPr lang="tr-TR" sz="2600" i="1" dirty="0" smtClean="0"/>
              <a:t>el-Keşşâf ʿan ḥaḳāʾiḳı ġavâmiżi’t-tenzîl ve ʿuyûni’l-eḳāvîl fî vücûhi’t-teʾvîl</a:t>
            </a:r>
            <a:r>
              <a:rPr lang="tr-TR" sz="2600" dirty="0" smtClean="0"/>
              <a:t>, Ebü’l-Kāsım Mahmûd b. Ömer b. Muhammed el-Hârizmî ez-Zemaḫşerī (ö. 538/1144)</a:t>
            </a:r>
          </a:p>
          <a:p>
            <a:r>
              <a:rPr lang="tr-TR" sz="2600" u="sng" dirty="0" smtClean="0">
                <a:hlinkClick r:id="rId4"/>
              </a:rPr>
              <a:t>https://islamansiklopedisi.org.tr/el-kessaf</a:t>
            </a:r>
            <a:r>
              <a:rPr lang="tr-TR" sz="2600" dirty="0" smtClean="0"/>
              <a:t> </a:t>
            </a:r>
          </a:p>
          <a:p>
            <a:r>
              <a:rPr lang="tr-TR" sz="2600" u="sng" dirty="0" smtClean="0">
                <a:hlinkClick r:id="rId5"/>
              </a:rPr>
              <a:t>https://islamansiklopedisi.org.tr/zemahseri</a:t>
            </a:r>
            <a:r>
              <a:rPr lang="tr-TR" sz="2600" dirty="0" smtClean="0"/>
              <a:t> </a:t>
            </a:r>
          </a:p>
          <a:p>
            <a:r>
              <a:rPr lang="tr-TR" sz="2600" dirty="0" smtClean="0"/>
              <a:t> </a:t>
            </a:r>
          </a:p>
          <a:p>
            <a:pPr lvl="0"/>
            <a:r>
              <a:rPr lang="tr-TR" sz="2600" i="1" dirty="0" smtClean="0"/>
              <a:t>Envârü’t-tenzîl ve esrârü’t-te’vîl</a:t>
            </a:r>
            <a:r>
              <a:rPr lang="tr-TR" sz="2600" dirty="0" smtClean="0"/>
              <a:t>, Nâsırüddîn Ebû Saîd (Ebû Muhammed) Abdullāh b. Ömer b. Muhammed el-Beyḍāvī (ö. 685/1286)</a:t>
            </a:r>
          </a:p>
          <a:p>
            <a:r>
              <a:rPr lang="tr-TR" sz="2600" u="sng" dirty="0" smtClean="0">
                <a:hlinkClick r:id="rId6"/>
              </a:rPr>
              <a:t>https://islamansiklopedisi.org.tr/envarut-tenzil-ve-esrarut-tevil</a:t>
            </a:r>
            <a:r>
              <a:rPr lang="tr-TR" sz="2600" dirty="0" smtClean="0"/>
              <a:t> </a:t>
            </a:r>
          </a:p>
          <a:p>
            <a:r>
              <a:rPr lang="tr-TR" sz="2600" u="sng" dirty="0" smtClean="0">
                <a:hlinkClick r:id="rId7"/>
              </a:rPr>
              <a:t>https://islamansiklopedisi.org.tr/beyzavi</a:t>
            </a:r>
            <a:r>
              <a:rPr lang="tr-TR" sz="2600" dirty="0" smtClean="0"/>
              <a:t> </a:t>
            </a:r>
          </a:p>
          <a:p>
            <a:r>
              <a:rPr lang="tr-TR" sz="2600" dirty="0" smtClean="0"/>
              <a:t> </a:t>
            </a:r>
          </a:p>
          <a:p>
            <a:pPr lvl="0"/>
            <a:r>
              <a:rPr lang="tr-TR" sz="2600" i="1" dirty="0" smtClean="0"/>
              <a:t>Tefsīru’l-Celāleyn, </a:t>
            </a:r>
            <a:r>
              <a:rPr lang="tr-TR" sz="2600" dirty="0" smtClean="0"/>
              <a:t>Celâleddin el-Mahallî’nin (ö. 864/1459) yarım bırakıp Celâleddin es-Süyûtî’nin (ö. 911/1505) tamamladığı Kur’ân-ı Kerîm tefsiri.</a:t>
            </a:r>
          </a:p>
          <a:p>
            <a:r>
              <a:rPr lang="tr-TR" sz="2600" u="sng" dirty="0" smtClean="0">
                <a:hlinkClick r:id="rId8"/>
              </a:rPr>
              <a:t>https://islamansiklopedisi.org.tr/tefsirul-celaleyn</a:t>
            </a:r>
            <a:r>
              <a:rPr lang="tr-TR" sz="26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8700" cy="1152128"/>
          </a:xfrm>
        </p:spPr>
        <p:txBody>
          <a:bodyPr/>
          <a:lstStyle/>
          <a:p>
            <a:r>
              <a:rPr lang="tr-TR" sz="4600" b="1" dirty="0" smtClean="0"/>
              <a:t>İÇİNDEKİLER</a:t>
            </a:r>
            <a:br>
              <a:rPr lang="tr-TR" sz="4600" b="1" dirty="0" smtClean="0"/>
            </a:br>
            <a:endParaRPr lang="tr-TR" sz="3000" b="1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2204864"/>
            <a:ext cx="8616202" cy="482458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tr-TR" sz="3600" dirty="0" smtClean="0"/>
              <a:t>Amaç?</a:t>
            </a:r>
          </a:p>
          <a:p>
            <a:pPr algn="l">
              <a:buFont typeface="Wingdings" pitchFamily="2" charset="2"/>
              <a:buChar char="v"/>
            </a:pPr>
            <a:r>
              <a:rPr lang="tr-TR" sz="3600" dirty="0" smtClean="0"/>
              <a:t>Kazanımlar</a:t>
            </a:r>
            <a:endParaRPr lang="tr-TR" sz="3600" dirty="0"/>
          </a:p>
          <a:p>
            <a:pPr algn="l">
              <a:buFont typeface="Wingdings" pitchFamily="2" charset="2"/>
              <a:buChar char="v"/>
            </a:pPr>
            <a:r>
              <a:rPr lang="tr-TR" sz="3600" dirty="0" smtClean="0"/>
              <a:t>14 Haftalık Ders Planı</a:t>
            </a:r>
          </a:p>
          <a:p>
            <a:pPr algn="l">
              <a:buFont typeface="Wingdings" pitchFamily="2" charset="2"/>
              <a:buChar char="v"/>
            </a:pPr>
            <a:r>
              <a:rPr lang="tr-TR" sz="3600" dirty="0" smtClean="0"/>
              <a:t>Ders İşleniş Yöntemi</a:t>
            </a:r>
          </a:p>
          <a:p>
            <a:pPr algn="l">
              <a:buFont typeface="Wingdings" pitchFamily="2" charset="2"/>
              <a:buChar char="v"/>
            </a:pPr>
            <a:r>
              <a:rPr lang="tr-TR" sz="3600" dirty="0" smtClean="0"/>
              <a:t>Temel Bilgi ve İlkeler</a:t>
            </a:r>
          </a:p>
          <a:p>
            <a:pPr lvl="1">
              <a:buFont typeface="Wingdings" pitchFamily="2" charset="2"/>
              <a:buChar char="v"/>
            </a:pPr>
            <a:r>
              <a:rPr lang="tr-TR" sz="3200" dirty="0" smtClean="0"/>
              <a:t>Kur’an’ı </a:t>
            </a:r>
            <a:r>
              <a:rPr lang="tr-TR" sz="3200" dirty="0"/>
              <a:t>anlama ve yorumlamada </a:t>
            </a:r>
            <a:r>
              <a:rPr lang="tr-TR" sz="3200" dirty="0" smtClean="0"/>
              <a:t>ilkeler</a:t>
            </a:r>
          </a:p>
          <a:p>
            <a:pPr lvl="1">
              <a:buFont typeface="Wingdings" pitchFamily="2" charset="2"/>
              <a:buChar char="v"/>
            </a:pPr>
            <a:r>
              <a:rPr lang="tr-TR" sz="3200" dirty="0" smtClean="0"/>
              <a:t>Sure </a:t>
            </a:r>
            <a:r>
              <a:rPr lang="tr-TR" sz="3200" dirty="0"/>
              <a:t>/ Ayet çalışmasında aşamalar</a:t>
            </a:r>
            <a:r>
              <a:rPr lang="tr-TR" sz="1400" dirty="0"/>
              <a:t>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362456"/>
          </a:xfrm>
        </p:spPr>
        <p:txBody>
          <a:bodyPr/>
          <a:lstStyle/>
          <a:p>
            <a:r>
              <a:rPr lang="tr-TR" sz="6000" dirty="0" smtClean="0"/>
              <a:t>Amaç?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604448" cy="4941168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tr-TR" sz="2400" dirty="0" smtClean="0"/>
              <a:t>Kur’an’ı anlamaya dair edinilen teorik bilgilerin pratğe dönüştürülmesi.</a:t>
            </a:r>
          </a:p>
          <a:p>
            <a:pPr algn="just">
              <a:buFont typeface="Courier New" pitchFamily="49" charset="0"/>
              <a:buChar char="o"/>
            </a:pPr>
            <a:endParaRPr lang="tr-TR" sz="2400" dirty="0" smtClean="0"/>
          </a:p>
          <a:p>
            <a:pPr algn="just">
              <a:buFont typeface="Courier New" pitchFamily="49" charset="0"/>
              <a:buChar char="o"/>
            </a:pPr>
            <a:r>
              <a:rPr lang="tr-TR" sz="2400" dirty="0" smtClean="0"/>
              <a:t>Kur’an’ı anlama ve yorumlamada temel ilkeleri uygulayabilme</a:t>
            </a:r>
          </a:p>
          <a:p>
            <a:pPr algn="just">
              <a:buFont typeface="Courier New" pitchFamily="49" charset="0"/>
              <a:buChar char="o"/>
            </a:pPr>
            <a:endParaRPr lang="tr-TR" sz="2400" dirty="0" smtClean="0"/>
          </a:p>
          <a:p>
            <a:pPr algn="just">
              <a:buFont typeface="Courier New" pitchFamily="49" charset="0"/>
              <a:buChar char="o"/>
            </a:pPr>
            <a:r>
              <a:rPr lang="tr-TR" sz="2400" dirty="0" smtClean="0"/>
              <a:t>Tefsirlerden metin okuma, müfessirleri tanıma</a:t>
            </a:r>
          </a:p>
          <a:p>
            <a:pPr algn="just">
              <a:buFont typeface="Courier New" pitchFamily="49" charset="0"/>
              <a:buChar char="o"/>
            </a:pPr>
            <a:endParaRPr lang="tr-TR" sz="2400" dirty="0" smtClean="0"/>
          </a:p>
          <a:p>
            <a:pPr algn="just">
              <a:buFont typeface="Courier New" pitchFamily="49" charset="0"/>
              <a:buChar char="o"/>
            </a:pPr>
            <a:r>
              <a:rPr lang="tr-TR" sz="2400" dirty="0" smtClean="0"/>
              <a:t>Meal-Tefsir yapma kabiliyetini geliştirme</a:t>
            </a:r>
          </a:p>
          <a:p>
            <a:pPr algn="just">
              <a:buFont typeface="Courier New" pitchFamily="49" charset="0"/>
              <a:buChar char="o"/>
            </a:pPr>
            <a:endParaRPr lang="tr-TR" sz="2400" dirty="0" smtClean="0"/>
          </a:p>
          <a:p>
            <a:pPr algn="just">
              <a:buFont typeface="Courier New" pitchFamily="49" charset="0"/>
              <a:buChar char="o"/>
            </a:pPr>
            <a:r>
              <a:rPr lang="tr-TR" sz="2400" dirty="0" smtClean="0"/>
              <a:t>Örnek meal-tefsir yapma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Kazanımlar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90120" cy="2812568"/>
          </a:xfrm>
        </p:spPr>
        <p:txBody>
          <a:bodyPr/>
          <a:lstStyle/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1. Metin okuyabilme;</a:t>
            </a:r>
          </a:p>
          <a:p>
            <a:pPr algn="just"/>
            <a:r>
              <a:rPr lang="tr-TR" sz="2000" dirty="0" smtClean="0"/>
              <a:t>2. Okuduğu metni anlayabilme-tercüme edebilme;</a:t>
            </a:r>
          </a:p>
          <a:p>
            <a:pPr algn="just"/>
            <a:r>
              <a:rPr lang="tr-TR" sz="2000" dirty="0" smtClean="0"/>
              <a:t>3. okuduğu metin hakkında yorum yapabilme, değerlendirebilme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978384"/>
          </a:xfrm>
        </p:spPr>
        <p:txBody>
          <a:bodyPr/>
          <a:lstStyle/>
          <a:p>
            <a:r>
              <a:rPr lang="tr-TR" sz="6000" dirty="0" smtClean="0"/>
              <a:t>14 Haftalık Ders Planı</a:t>
            </a:r>
            <a:endParaRPr lang="tr-TR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23528" y="836712"/>
          <a:ext cx="8568952" cy="6021288"/>
        </p:xfrm>
        <a:graphic>
          <a:graphicData uri="http://schemas.openxmlformats.org/drawingml/2006/table">
            <a:tbl>
              <a:tblPr/>
              <a:tblGrid>
                <a:gridCol w="1159708"/>
                <a:gridCol w="7409244"/>
              </a:tblGrid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Hafta</a:t>
                      </a:r>
                      <a:endParaRPr lang="tr-TR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Derse Giriş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Hafta</a:t>
                      </a:r>
                      <a:endParaRPr lang="tr-TR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53/en-Necm Sûresi:1-25. Âyetler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42/eş-Şūrā Sûresi:10-19. Âyetler [Metin Okumalı: </a:t>
                      </a:r>
                      <a:r>
                        <a:rPr lang="tr-TR" sz="1800" i="1" dirty="0">
                          <a:latin typeface="Times New Roman"/>
                          <a:ea typeface="Calibri"/>
                          <a:cs typeface="Arial"/>
                        </a:rPr>
                        <a:t>Teʾvīlatu’l</a:t>
                      </a:r>
                      <a:r>
                        <a:rPr lang="tr-TR" sz="1800" i="1" cap="all" dirty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tr-TR" sz="1800" i="1" dirty="0">
                          <a:latin typeface="Times New Roman"/>
                          <a:ea typeface="Calibri"/>
                          <a:cs typeface="Arial"/>
                        </a:rPr>
                        <a:t>Ḳurʾān</a:t>
                      </a: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]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41/Fuṣṣilet Sûresi:9-12. Âyetler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>
                          <a:latin typeface="Times New Roman"/>
                          <a:ea typeface="Calibri"/>
                          <a:cs typeface="Arial"/>
                        </a:rPr>
                        <a:t>39/ez-Zumer Sûresi:42-52. Âyetler</a:t>
                      </a:r>
                      <a:endParaRPr lang="tr-T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36/Yā-Sīn Sûresi [Metin Okumalı: </a:t>
                      </a:r>
                      <a:r>
                        <a:rPr lang="tr-TR" sz="1800" i="1" dirty="0">
                          <a:latin typeface="Times New Roman"/>
                          <a:ea typeface="Calibri"/>
                          <a:cs typeface="Arial"/>
                        </a:rPr>
                        <a:t>Tefsīru’l-Celāleyn</a:t>
                      </a: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]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35/el-Fāṭır Sûresi:15-26. Âyetler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Hafta</a:t>
                      </a:r>
                      <a:endParaRPr lang="tr-TR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8/el-Enfāl Sûresi:1-19. Âyetler [Metin Okumalı: el-Huvvārī]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Ara Sınavlar Haftası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4/en-Nisāʾ Sûresi:7-14. Âyetler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5/el-Māʾide Sûresi:51-59. Âyetler [Metin Okumalı: ez-Zemaḫşerī]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>
                          <a:latin typeface="Times New Roman"/>
                          <a:ea typeface="Calibri"/>
                          <a:cs typeface="Arial"/>
                        </a:rPr>
                        <a:t>24/en-Nūr Sûresi:21-31. Âyetler</a:t>
                      </a:r>
                      <a:endParaRPr lang="tr-T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33/el-Aḥzāb Sûresi:40-48. Âyetler [Metin Okumalı: el-Beyḍāvī]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 Hafta</a:t>
                      </a:r>
                      <a:endParaRPr lang="tr-TR" sz="20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57375" algn="l"/>
                        </a:tabLst>
                      </a:pPr>
                      <a:r>
                        <a:rPr lang="tr-TR" sz="1800" dirty="0">
                          <a:latin typeface="Times New Roman"/>
                          <a:ea typeface="Calibri"/>
                          <a:cs typeface="Arial"/>
                        </a:rPr>
                        <a:t>9/et-Tevbe Sûresi:1-10. Âyetler</a:t>
                      </a:r>
                      <a:endParaRPr lang="tr-T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1362456"/>
          </a:xfrm>
        </p:spPr>
        <p:txBody>
          <a:bodyPr/>
          <a:lstStyle/>
          <a:p>
            <a:r>
              <a:rPr lang="tr-TR" sz="6000" dirty="0" smtClean="0"/>
              <a:t>Ders İşleniş Yöntemi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420888"/>
            <a:ext cx="7772400" cy="403244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Belirlenen ayetler </a:t>
            </a:r>
            <a:r>
              <a:rPr lang="tr-TR" sz="2400" dirty="0" smtClean="0"/>
              <a:t> </a:t>
            </a:r>
            <a:r>
              <a:rPr lang="tr-TR" sz="2400" dirty="0" smtClean="0"/>
              <a:t>tefsir </a:t>
            </a:r>
            <a:r>
              <a:rPr lang="tr-TR" sz="2400" dirty="0" smtClean="0"/>
              <a:t>edilecek ya da metinden okunacak</a:t>
            </a:r>
          </a:p>
          <a:p>
            <a:endParaRPr lang="tr-TR" sz="2400" dirty="0" smtClean="0"/>
          </a:p>
          <a:p>
            <a:r>
              <a:rPr lang="tr-TR" sz="2400" dirty="0" smtClean="0"/>
              <a:t>Okunan ayetler/tefsirler metinden </a:t>
            </a:r>
            <a:r>
              <a:rPr lang="tr-TR" sz="2400" dirty="0" smtClean="0"/>
              <a:t>takip edilecek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Her derste bir </a:t>
            </a:r>
            <a:r>
              <a:rPr lang="tr-TR" sz="2400" dirty="0" smtClean="0"/>
              <a:t>sure/ayet grubu: </a:t>
            </a:r>
            <a:r>
              <a:rPr lang="tr-TR" sz="2400" dirty="0" smtClean="0"/>
              <a:t>9 maddelik inceleme listesi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700808"/>
          </a:xfrm>
        </p:spPr>
        <p:txBody>
          <a:bodyPr/>
          <a:lstStyle/>
          <a:p>
            <a:pPr algn="ctr"/>
            <a:r>
              <a:rPr lang="tr-TR" sz="6000" dirty="0" smtClean="0"/>
              <a:t>Temel Bilgi ve İlkeler</a:t>
            </a:r>
            <a:br>
              <a:rPr lang="tr-TR" sz="6000" dirty="0" smtClean="0"/>
            </a:br>
            <a:r>
              <a:rPr lang="tr-TR" sz="2800" dirty="0" smtClean="0"/>
              <a:t>Kur’ân’ı Anlama ve Yorumlamada İlkeler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824536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smtClean="0"/>
              <a:t>Kur’an;</a:t>
            </a:r>
          </a:p>
          <a:p>
            <a:r>
              <a:rPr lang="tr-TR" sz="2400" dirty="0" smtClean="0"/>
              <a:t>	bir muhatap kitlesine inmiştir.</a:t>
            </a:r>
          </a:p>
          <a:p>
            <a:endParaRPr lang="tr-TR" sz="2400" dirty="0" smtClean="0"/>
          </a:p>
          <a:p>
            <a:r>
              <a:rPr lang="tr-TR" sz="2400" dirty="0" smtClean="0"/>
              <a:t>	boşluğa konuşmamıştır, her ayetin / pasajın ve 	surenin bir maksadı, bir hedefi vardır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	</a:t>
            </a:r>
          </a:p>
          <a:p>
            <a:r>
              <a:rPr lang="tr-TR" sz="2400" dirty="0" smtClean="0"/>
              <a:t>	her ayetin/pasajın muhatabın hayatında izdüşümü 	vardır.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	her ayet doğrudan konuştuklarına bir şey söyler, 	dolaylı muhataplara bir mesaj verir.</a:t>
            </a:r>
          </a:p>
          <a:p>
            <a:endParaRPr lang="tr-TR" sz="2400" dirty="0" smtClean="0"/>
          </a:p>
          <a:p>
            <a:r>
              <a:rPr lang="tr-TR" sz="2400" dirty="0" smtClean="0"/>
              <a:t>	</a:t>
            </a:r>
            <a:r>
              <a:rPr lang="tr-TR" sz="2400" dirty="0" smtClean="0"/>
              <a:t>he</a:t>
            </a:r>
            <a:r>
              <a:rPr lang="tr-TR" sz="2400" dirty="0" smtClean="0"/>
              <a:t>r ayet/pasaj </a:t>
            </a:r>
            <a:r>
              <a:rPr lang="tr-TR" sz="2400" dirty="0" smtClean="0"/>
              <a:t>için şu soru </a:t>
            </a:r>
            <a:r>
              <a:rPr lang="tr-TR" sz="2400" dirty="0" smtClean="0"/>
              <a:t>sorulur:</a:t>
            </a:r>
          </a:p>
          <a:p>
            <a:r>
              <a:rPr lang="tr-TR" sz="2400" dirty="0" smtClean="0"/>
              <a:t>	</a:t>
            </a:r>
            <a:r>
              <a:rPr lang="tr-TR" sz="2400" dirty="0" smtClean="0"/>
              <a:t>Bu </a:t>
            </a:r>
            <a:r>
              <a:rPr lang="tr-TR" sz="2400" dirty="0" smtClean="0"/>
              <a:t>ayet </a:t>
            </a:r>
            <a:r>
              <a:rPr lang="tr-TR" sz="2400" dirty="0" smtClean="0"/>
              <a:t>bana/bize/günümüze ne </a:t>
            </a:r>
            <a:r>
              <a:rPr lang="tr-TR" sz="2400" dirty="0" smtClean="0"/>
              <a:t>verir?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362456"/>
          </a:xfrm>
        </p:spPr>
        <p:txBody>
          <a:bodyPr/>
          <a:lstStyle/>
          <a:p>
            <a:pPr algn="ctr"/>
            <a:r>
              <a:rPr lang="tr-TR" sz="6000" dirty="0" smtClean="0"/>
              <a:t>Temel Bilgi ve İlkeler</a:t>
            </a:r>
            <a:r>
              <a:rPr lang="tr-TR" sz="9600" dirty="0" smtClean="0"/>
              <a:t/>
            </a:r>
            <a:br>
              <a:rPr lang="tr-TR" sz="9600" dirty="0" smtClean="0"/>
            </a:br>
            <a:r>
              <a:rPr lang="tr-TR" sz="2800" dirty="0" smtClean="0"/>
              <a:t>Sure/Ayet Analiz Adımları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92500"/>
          </a:bodyPr>
          <a:lstStyle/>
          <a:p>
            <a:r>
              <a:rPr lang="tr-TR" sz="2600" dirty="0" smtClean="0"/>
              <a:t>1.Adım		: Surenin Arapça metnini oku</a:t>
            </a:r>
          </a:p>
          <a:p>
            <a:r>
              <a:rPr lang="tr-TR" sz="2600" dirty="0" smtClean="0"/>
              <a:t>2.Adım	: Kelimelerin anlamlarını sözlük yardımıyla çıkar</a:t>
            </a:r>
          </a:p>
          <a:p>
            <a:r>
              <a:rPr lang="tr-TR" sz="2600" dirty="0" smtClean="0"/>
              <a:t>3.Adım	: Kendin meal yap</a:t>
            </a:r>
          </a:p>
          <a:p>
            <a:r>
              <a:rPr lang="tr-TR" sz="2600" dirty="0" smtClean="0"/>
              <a:t>4.Adım	: Bu arada surenin anlamını ve mahiyetini düşün</a:t>
            </a:r>
          </a:p>
          <a:p>
            <a:r>
              <a:rPr lang="tr-TR" sz="2600" dirty="0" smtClean="0"/>
              <a:t>5.Adım	: Bir mealden surenin mealini oku</a:t>
            </a:r>
          </a:p>
          <a:p>
            <a:r>
              <a:rPr lang="tr-TR" sz="2600" dirty="0" smtClean="0"/>
              <a:t>6.Adım	: Surede hangi konu/lar olduğunu tespit et</a:t>
            </a:r>
          </a:p>
          <a:p>
            <a:r>
              <a:rPr lang="tr-TR" sz="2600" dirty="0" smtClean="0"/>
              <a:t>7.Adım	: Surede merkezi kelime, kavram, ifadeleri tespite çalış</a:t>
            </a:r>
          </a:p>
          <a:p>
            <a:r>
              <a:rPr lang="tr-TR" sz="2600" dirty="0" smtClean="0"/>
              <a:t>8.Adım	: Bir tefsirden surenin tefsirini oku ve kavra</a:t>
            </a:r>
            <a:r>
              <a:rPr lang="tr-TR" sz="2600" dirty="0" smtClean="0"/>
              <a:t>:</a:t>
            </a:r>
            <a:endParaRPr lang="tr-TR" sz="2600" dirty="0" smtClean="0"/>
          </a:p>
          <a:p>
            <a:r>
              <a:rPr lang="tr-TR" sz="2600" dirty="0" smtClean="0"/>
              <a:t>9.Adım	: </a:t>
            </a:r>
            <a:r>
              <a:rPr lang="tr-TR" sz="2600" dirty="0" smtClean="0"/>
              <a:t>Tefekkür et (Düşün </a:t>
            </a:r>
            <a:r>
              <a:rPr lang="tr-TR" sz="2600" dirty="0" smtClean="0"/>
              <a:t>ve </a:t>
            </a:r>
            <a:r>
              <a:rPr lang="tr-TR" sz="2600" dirty="0" smtClean="0"/>
              <a:t>sor):</a:t>
            </a:r>
            <a:endParaRPr lang="tr-TR" sz="2600" dirty="0" smtClean="0"/>
          </a:p>
          <a:p>
            <a:pPr marL="411480" lvl="1" indent="0"/>
            <a:r>
              <a:rPr lang="tr-TR" sz="2200" dirty="0" smtClean="0"/>
              <a:t>		a. Bu sure/ayet bugün inseydi bana/bize ne ve nasıl derdi? </a:t>
            </a:r>
          </a:p>
          <a:p>
            <a:pPr marL="411480" lvl="1" indent="0"/>
            <a:r>
              <a:rPr lang="tr-TR" sz="2200" dirty="0" smtClean="0"/>
              <a:t>		b. Bu sure/ayet, bana/bize ne diyor?</a:t>
            </a:r>
            <a:endParaRPr lang="tr-T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1362456"/>
          </a:xfrm>
        </p:spPr>
        <p:txBody>
          <a:bodyPr/>
          <a:lstStyle/>
          <a:p>
            <a:r>
              <a:rPr lang="tr-TR" dirty="0" smtClean="0"/>
              <a:t>Ödeviniz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küçük surenin ya da bir Kur’ân pasajının mealini yapınız.</a:t>
            </a:r>
          </a:p>
          <a:p>
            <a:endParaRPr lang="tr-TR" dirty="0" smtClean="0"/>
          </a:p>
          <a:p>
            <a:r>
              <a:rPr lang="tr-TR" dirty="0" smtClean="0"/>
              <a:t>23.9.2019 Pazartesi saat 23:59’a kadar </a:t>
            </a:r>
            <a:r>
              <a:rPr lang="tr-TR" dirty="0" smtClean="0">
                <a:hlinkClick r:id="rId2"/>
              </a:rPr>
              <a:t>yucelh@ankara.edu.tr</a:t>
            </a:r>
            <a:r>
              <a:rPr lang="tr-TR" dirty="0" smtClean="0"/>
              <a:t> adresine gönderiniz.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329</Words>
  <Application>Microsoft Office PowerPoint</Application>
  <PresentationFormat>عرض على الشاشة (3:4)‏</PresentationFormat>
  <Paragraphs>156</Paragraphs>
  <Slides>14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 Tefsir IV (İlahiyat Fakültesi  4. Sınıf)</vt:lpstr>
      <vt:lpstr>İÇİNDEKİLER </vt:lpstr>
      <vt:lpstr>Amaç?</vt:lpstr>
      <vt:lpstr>Kazanımlar</vt:lpstr>
      <vt:lpstr>14 Haftalık Ders Planı</vt:lpstr>
      <vt:lpstr>Ders İşleniş Yöntemi</vt:lpstr>
      <vt:lpstr>Temel Bilgi ve İlkeler Kur’ân’ı Anlama ve Yorumlamada İlkeler</vt:lpstr>
      <vt:lpstr>Temel Bilgi ve İlkeler Sure/Ayet Analiz Adımları</vt:lpstr>
      <vt:lpstr>Ödeviniz</vt:lpstr>
      <vt:lpstr>Kaynaklar Meal Kaynakları</vt:lpstr>
      <vt:lpstr>Kaynaklar Meal Kaynakları</vt:lpstr>
      <vt:lpstr>Kaynaklar Meal Kaynakları</vt:lpstr>
      <vt:lpstr>Kaynaklar Tefsir Kaynakları</vt:lpstr>
      <vt:lpstr>Kaynaklar Derste Okunacak Metin Yazarlarının ve Eserlerinin Tanıtımı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Tefsir IV (İlahiyat Fakültesi  4. Sınıf)</dc:title>
  <dc:creator>Hasan Yücel</dc:creator>
  <cp:lastModifiedBy>Hasan Yücel</cp:lastModifiedBy>
  <cp:revision>4</cp:revision>
  <dcterms:created xsi:type="dcterms:W3CDTF">2019-09-17T07:46:17Z</dcterms:created>
  <dcterms:modified xsi:type="dcterms:W3CDTF">2019-09-18T07:18:03Z</dcterms:modified>
</cp:coreProperties>
</file>