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58" r:id="rId3"/>
    <p:sldId id="264" r:id="rId4"/>
    <p:sldId id="268" r:id="rId5"/>
    <p:sldId id="265" r:id="rId6"/>
    <p:sldId id="266" r:id="rId7"/>
    <p:sldId id="267" r:id="rId8"/>
    <p:sldId id="269" r:id="rId9"/>
    <p:sldId id="270" r:id="rId10"/>
    <p:sldId id="274" r:id="rId11"/>
    <p:sldId id="275" r:id="rId12"/>
    <p:sldId id="276" r:id="rId13"/>
    <p:sldId id="271" r:id="rId14"/>
    <p:sldId id="272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FC888E-BE15-4585-858D-9C67121403B3}" type="datetimeFigureOut">
              <a:rPr lang="tr-TR" smtClean="0"/>
              <a:pPr/>
              <a:t>18.9.2019</a:t>
            </a:fld>
            <a:endParaRPr lang="tr-TR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tr-TR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5ACCAE-791A-4CB3-BC75-EF168D2F6E0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01BA9A-A2C0-4088-922B-6602FC850014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8566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B091-24FF-41D8-8538-41E129E6A293}" type="datetimeFigureOut">
              <a:rPr lang="tr-TR" smtClean="0"/>
              <a:pPr/>
              <a:t>18.9.2019</a:t>
            </a:fld>
            <a:endParaRPr lang="tr-TR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867C-ED2F-4995-B056-EBFABD5C3E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B091-24FF-41D8-8538-41E129E6A293}" type="datetimeFigureOut">
              <a:rPr lang="tr-TR" smtClean="0"/>
              <a:pPr/>
              <a:t>18.9.2019</a:t>
            </a:fld>
            <a:endParaRPr lang="tr-TR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867C-ED2F-4995-B056-EBFABD5C3E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B091-24FF-41D8-8538-41E129E6A293}" type="datetimeFigureOut">
              <a:rPr lang="tr-TR" smtClean="0"/>
              <a:pPr/>
              <a:t>18.9.2019</a:t>
            </a:fld>
            <a:endParaRPr lang="tr-TR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867C-ED2F-4995-B056-EBFABD5C3E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B091-24FF-41D8-8538-41E129E6A293}" type="datetimeFigureOut">
              <a:rPr lang="tr-TR" smtClean="0"/>
              <a:pPr/>
              <a:t>18.9.2019</a:t>
            </a:fld>
            <a:endParaRPr lang="tr-TR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867C-ED2F-4995-B056-EBFABD5C3E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B091-24FF-41D8-8538-41E129E6A293}" type="datetimeFigureOut">
              <a:rPr lang="tr-TR" smtClean="0"/>
              <a:pPr/>
              <a:t>18.9.2019</a:t>
            </a:fld>
            <a:endParaRPr lang="tr-TR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867C-ED2F-4995-B056-EBFABD5C3E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B091-24FF-41D8-8538-41E129E6A293}" type="datetimeFigureOut">
              <a:rPr lang="tr-TR" smtClean="0"/>
              <a:pPr/>
              <a:t>18.9.2019</a:t>
            </a:fld>
            <a:endParaRPr lang="tr-TR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867C-ED2F-4995-B056-EBFABD5C3E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B091-24FF-41D8-8538-41E129E6A293}" type="datetimeFigureOut">
              <a:rPr lang="tr-TR" smtClean="0"/>
              <a:pPr/>
              <a:t>18.9.2019</a:t>
            </a:fld>
            <a:endParaRPr lang="tr-TR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867C-ED2F-4995-B056-EBFABD5C3E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B091-24FF-41D8-8538-41E129E6A293}" type="datetimeFigureOut">
              <a:rPr lang="tr-TR" smtClean="0"/>
              <a:pPr/>
              <a:t>18.9.2019</a:t>
            </a:fld>
            <a:endParaRPr lang="tr-TR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867C-ED2F-4995-B056-EBFABD5C3E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B091-24FF-41D8-8538-41E129E6A293}" type="datetimeFigureOut">
              <a:rPr lang="tr-TR" smtClean="0"/>
              <a:pPr/>
              <a:t>18.9.2019</a:t>
            </a:fld>
            <a:endParaRPr lang="tr-TR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867C-ED2F-4995-B056-EBFABD5C3E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B091-24FF-41D8-8538-41E129E6A293}" type="datetimeFigureOut">
              <a:rPr lang="tr-TR" smtClean="0"/>
              <a:pPr/>
              <a:t>18.9.2019</a:t>
            </a:fld>
            <a:endParaRPr lang="tr-TR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7867C-ED2F-4995-B056-EBFABD5C3E6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8B091-24FF-41D8-8538-41E129E6A293}" type="datetimeFigureOut">
              <a:rPr lang="tr-TR" smtClean="0"/>
              <a:pPr/>
              <a:t>18.9.2019</a:t>
            </a:fld>
            <a:endParaRPr lang="tr-TR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167867C-ED2F-4995-B056-EBFABD5C3E6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F8B091-24FF-41D8-8538-41E129E6A293}" type="datetimeFigureOut">
              <a:rPr lang="tr-TR" smtClean="0"/>
              <a:pPr/>
              <a:t>18.9.2019</a:t>
            </a:fld>
            <a:endParaRPr lang="tr-TR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167867C-ED2F-4995-B056-EBFABD5C3E66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uranmeali.com/" TargetMode="External"/><Relationship Id="rId2" Type="http://schemas.openxmlformats.org/officeDocument/2006/relationships/hyperlink" Target="https://kuran.diyanet.gov.tr/mushaf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www.hasenat.net/" TargetMode="External"/><Relationship Id="rId4" Type="http://schemas.openxmlformats.org/officeDocument/2006/relationships/hyperlink" Target="https://www.kuranmeali.info/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islamansiklopedisi.org.tr/camiul-beyan-an-tevili-ayil-kuran" TargetMode="Externa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islamansiklopedisi.org.tr/tefsirul-celaleyn" TargetMode="External"/><Relationship Id="rId3" Type="http://schemas.openxmlformats.org/officeDocument/2006/relationships/hyperlink" Target="https://islamansiklopedisi.org.tr/tevilatul-kuran" TargetMode="External"/><Relationship Id="rId7" Type="http://schemas.openxmlformats.org/officeDocument/2006/relationships/hyperlink" Target="https://islamansiklopedisi.org.tr/beyzavi" TargetMode="External"/><Relationship Id="rId2" Type="http://schemas.openxmlformats.org/officeDocument/2006/relationships/hyperlink" Target="https://islamansiklopedisi.org.tr/hevvari--mufessir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islamansiklopedisi.org.tr/envarut-tenzil-ve-esrarut-tevil" TargetMode="External"/><Relationship Id="rId5" Type="http://schemas.openxmlformats.org/officeDocument/2006/relationships/hyperlink" Target="https://islamansiklopedisi.org.tr/zemahseri" TargetMode="External"/><Relationship Id="rId4" Type="http://schemas.openxmlformats.org/officeDocument/2006/relationships/hyperlink" Target="https://islamansiklopedisi.org.tr/el-kessa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yucelh@ankara.edu.tr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80728"/>
            <a:ext cx="9042400" cy="2807575"/>
          </a:xfrm>
        </p:spPr>
        <p:txBody>
          <a:bodyPr anchor="t">
            <a:normAutofit/>
          </a:bodyPr>
          <a:lstStyle/>
          <a:p>
            <a:pPr>
              <a:spcAft>
                <a:spcPts val="1200"/>
              </a:spcAft>
            </a:pPr>
            <a:r>
              <a:rPr lang="tr-TR" sz="2200" b="1" dirty="0" smtClean="0">
                <a:effectLst/>
              </a:rPr>
              <a:t/>
            </a:r>
            <a:br>
              <a:rPr lang="tr-TR" sz="2200" b="1" dirty="0" smtClean="0">
                <a:effectLst/>
              </a:rPr>
            </a:br>
            <a:r>
              <a:rPr lang="tr-TR" sz="6400" b="1" dirty="0" smtClean="0">
                <a:effectLst/>
              </a:rPr>
              <a:t>Tefsir IV</a:t>
            </a:r>
            <a:br>
              <a:rPr lang="tr-TR" sz="6400" b="1" dirty="0" smtClean="0">
                <a:effectLst/>
              </a:rPr>
            </a:br>
            <a:r>
              <a:rPr lang="tr-TR" sz="3200" b="1" dirty="0" smtClean="0">
                <a:effectLst/>
              </a:rPr>
              <a:t>(İlahiyat Fakültesi  4. Sınıf)</a:t>
            </a:r>
            <a:endParaRPr lang="en-US" sz="6400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67862"/>
            <a:ext cx="8724900" cy="2671038"/>
          </a:xfrm>
        </p:spPr>
        <p:txBody>
          <a:bodyPr>
            <a:normAutofit/>
          </a:bodyPr>
          <a:lstStyle/>
          <a:p>
            <a:endParaRPr lang="tr-TR" sz="4200" dirty="0" smtClean="0">
              <a:effectLst/>
            </a:endParaRPr>
          </a:p>
          <a:p>
            <a:r>
              <a:rPr lang="tr-TR" sz="2500" b="1" dirty="0" smtClean="0"/>
              <a:t>Arş. Gör. </a:t>
            </a:r>
            <a:r>
              <a:rPr lang="tr-TR" sz="2500" b="1" dirty="0" smtClean="0">
                <a:effectLst/>
              </a:rPr>
              <a:t>Dr</a:t>
            </a:r>
            <a:r>
              <a:rPr lang="tr-TR" sz="2500" b="1" dirty="0">
                <a:effectLst/>
              </a:rPr>
              <a:t>. </a:t>
            </a:r>
            <a:r>
              <a:rPr lang="tr-TR" sz="2500" b="1" dirty="0" smtClean="0">
                <a:effectLst/>
              </a:rPr>
              <a:t>HASAN YÜCEL</a:t>
            </a:r>
          </a:p>
          <a:p>
            <a:endParaRPr lang="tr-TR" sz="1500" b="1" dirty="0" smtClean="0">
              <a:effectLst/>
            </a:endParaRPr>
          </a:p>
          <a:p>
            <a:r>
              <a:rPr lang="tr-TR" sz="2000" b="1" dirty="0" smtClean="0">
                <a:effectLst/>
              </a:rPr>
              <a:t>2019-2020 Güz Dönemi</a:t>
            </a:r>
          </a:p>
        </p:txBody>
      </p:sp>
    </p:spTree>
    <p:extLst>
      <p:ext uri="{BB962C8B-B14F-4D97-AF65-F5344CB8AC3E}">
        <p14:creationId xmlns:p14="http://schemas.microsoft.com/office/powerpoint/2010/main" xmlns="" val="62340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7772400" cy="1362456"/>
          </a:xfrm>
        </p:spPr>
        <p:txBody>
          <a:bodyPr/>
          <a:lstStyle/>
          <a:p>
            <a:pPr algn="ctr"/>
            <a:r>
              <a:rPr lang="tr-TR" dirty="0" smtClean="0"/>
              <a:t>Kaynaklar</a:t>
            </a:r>
            <a:br>
              <a:rPr lang="tr-TR" dirty="0" smtClean="0"/>
            </a:br>
            <a:r>
              <a:rPr lang="tr-TR" sz="2800" dirty="0" smtClean="0"/>
              <a:t>Meal Kaynakları</a:t>
            </a:r>
            <a:endParaRPr lang="tr-TR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2956584"/>
          </a:xfrm>
        </p:spPr>
        <p:txBody>
          <a:bodyPr>
            <a:normAutofit/>
          </a:bodyPr>
          <a:lstStyle/>
          <a:p>
            <a:r>
              <a:rPr lang="tr-TR" u="sng" dirty="0" smtClean="0">
                <a:hlinkClick r:id="rId2"/>
              </a:rPr>
              <a:t>https://kuran.diyanet.gov.tr/mushaf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u="sng" dirty="0" smtClean="0">
                <a:hlinkClick r:id="rId3"/>
              </a:rPr>
              <a:t>http://www.kuranmeali.com/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u="sng" dirty="0" smtClean="0">
                <a:hlinkClick r:id="rId4"/>
              </a:rPr>
              <a:t>https://www.kuranmeali.info/</a:t>
            </a:r>
            <a:r>
              <a:rPr lang="tr-TR" dirty="0" smtClean="0"/>
              <a:t> </a:t>
            </a:r>
          </a:p>
          <a:p>
            <a:endParaRPr lang="tr-TR" dirty="0" smtClean="0"/>
          </a:p>
          <a:p>
            <a:r>
              <a:rPr lang="tr-TR" dirty="0" smtClean="0"/>
              <a:t>Hasenat Programı </a:t>
            </a:r>
            <a:r>
              <a:rPr lang="tr-TR" u="sng" dirty="0" smtClean="0">
                <a:hlinkClick r:id="rId5"/>
              </a:rPr>
              <a:t>http://www.hasenat.net/</a:t>
            </a:r>
            <a:r>
              <a:rPr lang="tr-TR" dirty="0" smtClean="0"/>
              <a:t>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772400" cy="1362456"/>
          </a:xfrm>
        </p:spPr>
        <p:txBody>
          <a:bodyPr/>
          <a:lstStyle/>
          <a:p>
            <a:pPr algn="ctr"/>
            <a:r>
              <a:rPr lang="tr-TR" dirty="0" smtClean="0"/>
              <a:t>Kaynaklar</a:t>
            </a:r>
            <a:br>
              <a:rPr lang="tr-TR" dirty="0" smtClean="0"/>
            </a:br>
            <a:r>
              <a:rPr lang="tr-TR" sz="2800" dirty="0" smtClean="0"/>
              <a:t>Meal Kaynakları</a:t>
            </a:r>
            <a:endParaRPr lang="tr-TR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79512" y="1700808"/>
            <a:ext cx="8964488" cy="5157192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tr-TR" sz="2500" dirty="0" smtClean="0"/>
              <a:t>Elmalılı Hamdi Yazır</a:t>
            </a:r>
          </a:p>
          <a:p>
            <a:pPr lvl="0"/>
            <a:r>
              <a:rPr lang="tr-TR" sz="2500" i="1" dirty="0" smtClean="0"/>
              <a:t>Hak Dini Kur’ân Dili</a:t>
            </a:r>
            <a:r>
              <a:rPr lang="tr-TR" sz="2500" dirty="0" smtClean="0"/>
              <a:t>,</a:t>
            </a:r>
          </a:p>
          <a:p>
            <a:r>
              <a:rPr lang="tr-TR" sz="2500" dirty="0" smtClean="0"/>
              <a:t> </a:t>
            </a:r>
          </a:p>
          <a:p>
            <a:pPr lvl="0"/>
            <a:r>
              <a:rPr lang="tr-TR" sz="2500" dirty="0" smtClean="0"/>
              <a:t>Hasan Basri Çantay </a:t>
            </a:r>
          </a:p>
          <a:p>
            <a:r>
              <a:rPr lang="tr-TR" sz="2500" i="1" dirty="0" smtClean="0"/>
              <a:t>Kur'an-ı Hakim ve Meal-i Kerim</a:t>
            </a:r>
            <a:r>
              <a:rPr lang="tr-TR" sz="2500" dirty="0" smtClean="0"/>
              <a:t>, </a:t>
            </a:r>
          </a:p>
          <a:p>
            <a:r>
              <a:rPr lang="tr-TR" sz="2500" dirty="0" smtClean="0"/>
              <a:t> </a:t>
            </a:r>
          </a:p>
          <a:p>
            <a:pPr lvl="0"/>
            <a:r>
              <a:rPr lang="tr-TR" sz="2500" dirty="0" smtClean="0"/>
              <a:t>Abdülkadir Şener, Cemal Sofuoğlu, Mustafa Yıldırım</a:t>
            </a:r>
          </a:p>
          <a:p>
            <a:r>
              <a:rPr lang="tr-TR" sz="2500" i="1" dirty="0" smtClean="0"/>
              <a:t>Yüce Kuran ve Açıklamalı – Yorumlu Meali</a:t>
            </a:r>
            <a:r>
              <a:rPr lang="tr-TR" sz="2500" dirty="0" smtClean="0"/>
              <a:t>, TDV Yayınları, İzmir 2016.</a:t>
            </a:r>
          </a:p>
          <a:p>
            <a:r>
              <a:rPr lang="tr-TR" sz="2500" dirty="0" smtClean="0"/>
              <a:t> </a:t>
            </a:r>
          </a:p>
          <a:p>
            <a:pPr lvl="0"/>
            <a:r>
              <a:rPr lang="tr-TR" sz="2500" dirty="0" smtClean="0"/>
              <a:t>Prof. Dr. Suat Yıldırım</a:t>
            </a:r>
          </a:p>
          <a:p>
            <a:r>
              <a:rPr lang="tr-TR" sz="2500" i="1" dirty="0" smtClean="0"/>
              <a:t>Kur'an-ı Hakim'in Açıklamalı Meali</a:t>
            </a:r>
            <a:r>
              <a:rPr lang="tr-TR" sz="2500" dirty="0" smtClean="0"/>
              <a:t>, Işık Yayınları, 2004.</a:t>
            </a:r>
          </a:p>
          <a:p>
            <a:r>
              <a:rPr lang="tr-TR" sz="2500" dirty="0" smtClean="0"/>
              <a:t> </a:t>
            </a:r>
          </a:p>
          <a:p>
            <a:pPr lvl="0"/>
            <a:r>
              <a:rPr lang="tr-TR" sz="2500" dirty="0" smtClean="0"/>
              <a:t>Muhammed Esed </a:t>
            </a:r>
          </a:p>
          <a:p>
            <a:r>
              <a:rPr lang="tr-TR" sz="2500" i="1" dirty="0" smtClean="0"/>
              <a:t>Kur'an Mesajı / Meal - Tefsir</a:t>
            </a:r>
            <a:r>
              <a:rPr lang="tr-TR" sz="2500" dirty="0" smtClean="0"/>
              <a:t>, İşaret Yayınları, 2002.</a:t>
            </a:r>
          </a:p>
          <a:p>
            <a:r>
              <a:rPr lang="tr-TR" sz="2500" dirty="0" smtClean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772400" cy="1362456"/>
          </a:xfrm>
        </p:spPr>
        <p:txBody>
          <a:bodyPr/>
          <a:lstStyle/>
          <a:p>
            <a:pPr algn="ctr"/>
            <a:r>
              <a:rPr lang="tr-TR" dirty="0" smtClean="0"/>
              <a:t>Kaynaklar</a:t>
            </a:r>
            <a:br>
              <a:rPr lang="tr-TR" dirty="0" smtClean="0"/>
            </a:br>
            <a:r>
              <a:rPr lang="tr-TR" sz="2800" dirty="0" smtClean="0"/>
              <a:t>Meal Kaynakları</a:t>
            </a:r>
            <a:endParaRPr lang="tr-TR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79512" y="1700808"/>
            <a:ext cx="8964488" cy="5157192"/>
          </a:xfrm>
        </p:spPr>
        <p:txBody>
          <a:bodyPr>
            <a:normAutofit fontScale="92500" lnSpcReduction="20000"/>
          </a:bodyPr>
          <a:lstStyle/>
          <a:p>
            <a:r>
              <a:rPr lang="tr-TR" sz="2500" dirty="0" smtClean="0"/>
              <a:t> </a:t>
            </a:r>
          </a:p>
          <a:p>
            <a:pPr lvl="0"/>
            <a:r>
              <a:rPr lang="tr-TR" sz="2500" dirty="0" smtClean="0"/>
              <a:t>Salih Akdemir</a:t>
            </a:r>
          </a:p>
          <a:p>
            <a:pPr lvl="0"/>
            <a:r>
              <a:rPr lang="tr-TR" sz="2500" i="1" dirty="0" smtClean="0"/>
              <a:t>Son Çağrı Kur’ân, Ankara okulu yayınları, 2015.</a:t>
            </a:r>
          </a:p>
          <a:p>
            <a:pPr lvl="0"/>
            <a:endParaRPr lang="tr-TR" sz="2500" dirty="0" smtClean="0"/>
          </a:p>
          <a:p>
            <a:pPr lvl="0"/>
            <a:r>
              <a:rPr lang="tr-TR" sz="2500" dirty="0" smtClean="0"/>
              <a:t>Mustafa Öztürk</a:t>
            </a:r>
          </a:p>
          <a:p>
            <a:r>
              <a:rPr lang="tr-TR" sz="2500" i="1" dirty="0" smtClean="0"/>
              <a:t>Kur'an-ı Kerim Meali Anlam ve Yorum Merkezli Çeviri</a:t>
            </a:r>
            <a:r>
              <a:rPr lang="tr-TR" sz="2500" dirty="0" smtClean="0"/>
              <a:t>, Düşün Yayıncılık, İstanbul 2012.</a:t>
            </a:r>
          </a:p>
          <a:p>
            <a:r>
              <a:rPr lang="tr-TR" sz="2500" dirty="0" smtClean="0"/>
              <a:t> </a:t>
            </a:r>
          </a:p>
          <a:p>
            <a:pPr lvl="0"/>
            <a:r>
              <a:rPr lang="tr-TR" sz="2500" dirty="0" smtClean="0"/>
              <a:t>Hasan Elik, Muhammed Coşkun</a:t>
            </a:r>
          </a:p>
          <a:p>
            <a:r>
              <a:rPr lang="tr-TR" sz="2500" i="1" dirty="0" smtClean="0"/>
              <a:t>Tevhid Mesajı - Özlü Kuran Tefsiri -</a:t>
            </a:r>
            <a:r>
              <a:rPr lang="tr-TR" sz="2500" dirty="0" smtClean="0"/>
              <a:t>, İFAV Yayınları, 2015.</a:t>
            </a:r>
          </a:p>
          <a:p>
            <a:r>
              <a:rPr lang="tr-TR" sz="2500" dirty="0" smtClean="0"/>
              <a:t> </a:t>
            </a:r>
          </a:p>
          <a:p>
            <a:pPr lvl="0"/>
            <a:r>
              <a:rPr lang="tr-TR" sz="2500" dirty="0" smtClean="0"/>
              <a:t>Mustafa İslamoğlu</a:t>
            </a:r>
          </a:p>
          <a:p>
            <a:r>
              <a:rPr lang="tr-TR" sz="2500" i="1" dirty="0" smtClean="0"/>
              <a:t>Hayat Kitabı Kur'an Gerekçeli Meal-Tefsir</a:t>
            </a:r>
            <a:r>
              <a:rPr lang="tr-TR" sz="2500" dirty="0" smtClean="0"/>
              <a:t>, Düşün Yayıncılık, 2014. </a:t>
            </a:r>
            <a:endParaRPr lang="tr-TR" dirty="0" smtClean="0"/>
          </a:p>
          <a:p>
            <a:r>
              <a:rPr lang="tr-TR" dirty="0" smtClean="0"/>
              <a:t> 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772400" cy="1362456"/>
          </a:xfrm>
        </p:spPr>
        <p:txBody>
          <a:bodyPr/>
          <a:lstStyle/>
          <a:p>
            <a:pPr algn="ctr"/>
            <a:r>
              <a:rPr lang="tr-TR" dirty="0" smtClean="0"/>
              <a:t>Kaynaklar</a:t>
            </a:r>
            <a:br>
              <a:rPr lang="tr-TR" dirty="0" smtClean="0"/>
            </a:br>
            <a:r>
              <a:rPr lang="tr-TR" sz="2800" dirty="0" smtClean="0"/>
              <a:t>Tefsir Kaynakları</a:t>
            </a:r>
            <a:endParaRPr lang="tr-TR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204864"/>
            <a:ext cx="7772400" cy="4320480"/>
          </a:xfrm>
        </p:spPr>
        <p:txBody>
          <a:bodyPr>
            <a:normAutofit/>
          </a:bodyPr>
          <a:lstStyle/>
          <a:p>
            <a:r>
              <a:rPr lang="tr-TR" dirty="0" smtClean="0"/>
              <a:t>Mukâtil Tefsiri, 	</a:t>
            </a:r>
            <a:r>
              <a:rPr lang="tr-TR" i="1" dirty="0" smtClean="0"/>
              <a:t>et-Tefsîru’l-kebîr. Tefsîru Muḳātil.</a:t>
            </a:r>
            <a:endParaRPr lang="tr-TR" dirty="0" smtClean="0"/>
          </a:p>
          <a:p>
            <a:r>
              <a:rPr lang="tr-TR" dirty="0" smtClean="0"/>
              <a:t>Taberî Tefsiri, 		</a:t>
            </a:r>
            <a:r>
              <a:rPr lang="tr-TR" i="1" u="sng" dirty="0" smtClean="0">
                <a:hlinkClick r:id="rId2"/>
              </a:rPr>
              <a:t>Câmiʿu’l-beyân ʿan teʾvîli âyi’l-Ḳurʾân</a:t>
            </a:r>
            <a:endParaRPr lang="tr-TR" dirty="0" smtClean="0"/>
          </a:p>
          <a:p>
            <a:r>
              <a:rPr lang="tr-TR" dirty="0" smtClean="0"/>
              <a:t>Sa’lebî Tefsiri, 		</a:t>
            </a:r>
            <a:r>
              <a:rPr lang="tr-TR" i="1" dirty="0" smtClean="0"/>
              <a:t>el-Keşf ve’l-beyân ʿan tefsîri’l-Ḳurʾân (et-			Tefsîru’l-kebîr, Tefsîru’s̱-S̱aʿlebî).</a:t>
            </a:r>
            <a:endParaRPr lang="tr-TR" dirty="0" smtClean="0"/>
          </a:p>
          <a:p>
            <a:r>
              <a:rPr lang="tr-TR" dirty="0" smtClean="0"/>
              <a:t>Râzî Tefsiri, 		</a:t>
            </a:r>
            <a:r>
              <a:rPr lang="tr-TR" i="1" dirty="0" smtClean="0"/>
              <a:t>Mefâtîḥu’l-ġayb</a:t>
            </a:r>
            <a:r>
              <a:rPr lang="tr-TR" b="1" i="1" dirty="0" smtClean="0"/>
              <a:t>.</a:t>
            </a:r>
            <a:endParaRPr lang="tr-TR" dirty="0" smtClean="0"/>
          </a:p>
          <a:p>
            <a:r>
              <a:rPr lang="tr-TR" dirty="0" smtClean="0"/>
              <a:t>İbn Âşûr Tefsiri, 	</a:t>
            </a:r>
            <a:r>
              <a:rPr lang="tr-TR" i="1" dirty="0" smtClean="0"/>
              <a:t>et-Taḥrîr ve’t-tenvîr.</a:t>
            </a:r>
            <a:endParaRPr lang="tr-TR" dirty="0" smtClean="0"/>
          </a:p>
          <a:p>
            <a:r>
              <a:rPr lang="tr-TR" dirty="0" smtClean="0"/>
              <a:t>Mevdûdî Tefsiri,</a:t>
            </a:r>
            <a:r>
              <a:rPr lang="tr-TR" i="1" dirty="0" smtClean="0"/>
              <a:t> 	Tefhîmu’l-Ḳurʾân</a:t>
            </a:r>
            <a:endParaRPr lang="tr-TR" dirty="0" smtClean="0"/>
          </a:p>
          <a:p>
            <a:r>
              <a:rPr lang="tr-TR" dirty="0" smtClean="0"/>
              <a:t>İzzet Derveze Tefsiri, 	</a:t>
            </a:r>
            <a:r>
              <a:rPr lang="tr-TR" i="1" dirty="0" smtClean="0"/>
              <a:t>et-Tefsîrü’l-ḥadîs̱</a:t>
            </a:r>
            <a:endParaRPr lang="tr-TR" dirty="0" smtClean="0"/>
          </a:p>
          <a:p>
            <a:r>
              <a:rPr lang="tr-TR" dirty="0" smtClean="0"/>
              <a:t>Süleyman Ateş, 	</a:t>
            </a:r>
            <a:r>
              <a:rPr lang="tr-TR" i="1" dirty="0" smtClean="0"/>
              <a:t>Yüce Kur'ân-In Çağdaş Tefsîrî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772400" cy="1074424"/>
          </a:xfrm>
        </p:spPr>
        <p:txBody>
          <a:bodyPr/>
          <a:lstStyle/>
          <a:p>
            <a:pPr lvl="0" algn="ctr"/>
            <a:r>
              <a:rPr lang="tr-TR" sz="4000" dirty="0" smtClean="0"/>
              <a:t>Kaynaklar</a:t>
            </a: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dirty="0" smtClean="0"/>
              <a:t>Derste Okunacak Metin Yazarlarının ve Eserlerinin Tanıtımı</a:t>
            </a:r>
            <a:endParaRPr lang="tr-TR" sz="2400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79512" y="1700808"/>
            <a:ext cx="8784976" cy="5157192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tr-TR" sz="2600" i="1" dirty="0" smtClean="0"/>
              <a:t>Tefsîru kitâbillâhi’l-ʿazîz</a:t>
            </a:r>
            <a:r>
              <a:rPr lang="tr-TR" sz="2600" dirty="0" smtClean="0"/>
              <a:t>, Hûd b. Muhakkem el-Hevvârî / el-Huvvārī (ö. 280/893 civarı)</a:t>
            </a:r>
          </a:p>
          <a:p>
            <a:r>
              <a:rPr lang="tr-TR" sz="2600" u="sng" dirty="0" smtClean="0">
                <a:hlinkClick r:id="rId2"/>
              </a:rPr>
              <a:t>https://islamansiklopedisi.org.tr/hevvari--mufessir</a:t>
            </a:r>
            <a:endParaRPr lang="tr-TR" sz="2600" dirty="0" smtClean="0"/>
          </a:p>
          <a:p>
            <a:r>
              <a:rPr lang="tr-TR" sz="2600" dirty="0" smtClean="0"/>
              <a:t> </a:t>
            </a:r>
          </a:p>
          <a:p>
            <a:pPr lvl="0"/>
            <a:r>
              <a:rPr lang="tr-TR" sz="2600" i="1" dirty="0" smtClean="0"/>
              <a:t>Teʾvīlatu’l</a:t>
            </a:r>
            <a:r>
              <a:rPr lang="tr-TR" sz="2600" i="1" cap="all" dirty="0" smtClean="0"/>
              <a:t>-</a:t>
            </a:r>
            <a:r>
              <a:rPr lang="tr-TR" sz="2600" i="1" dirty="0" smtClean="0"/>
              <a:t>Ḳurʾān, </a:t>
            </a:r>
            <a:r>
              <a:rPr lang="tr-TR" sz="2600" dirty="0" smtClean="0"/>
              <a:t>Ebû Mansûr el-Mâtürîdî’nin (ö. 333/944)</a:t>
            </a:r>
          </a:p>
          <a:p>
            <a:r>
              <a:rPr lang="tr-TR" sz="2600" u="sng" dirty="0" smtClean="0">
                <a:hlinkClick r:id="rId3"/>
              </a:rPr>
              <a:t>https://islamansiklopedisi.org.tr/tevilatul-kuran</a:t>
            </a:r>
            <a:endParaRPr lang="tr-TR" sz="2600" dirty="0" smtClean="0"/>
          </a:p>
          <a:p>
            <a:r>
              <a:rPr lang="tr-TR" sz="2600" dirty="0" smtClean="0"/>
              <a:t> </a:t>
            </a:r>
          </a:p>
          <a:p>
            <a:pPr lvl="0"/>
            <a:r>
              <a:rPr lang="tr-TR" sz="2600" i="1" dirty="0" smtClean="0"/>
              <a:t>el-Keşşâf ʿan ḥaḳāʾiḳı ġavâmiżi’t-tenzîl ve ʿuyûni’l-eḳāvîl fî vücûhi’t-teʾvîl</a:t>
            </a:r>
            <a:r>
              <a:rPr lang="tr-TR" sz="2600" dirty="0" smtClean="0"/>
              <a:t>, Ebü’l-Kāsım Mahmûd b. Ömer b. Muhammed el-Hârizmî ez-Zemaḫşerī (ö. 538/1144)</a:t>
            </a:r>
          </a:p>
          <a:p>
            <a:r>
              <a:rPr lang="tr-TR" sz="2600" u="sng" dirty="0" smtClean="0">
                <a:hlinkClick r:id="rId4"/>
              </a:rPr>
              <a:t>https://islamansiklopedisi.org.tr/el-kessaf</a:t>
            </a:r>
            <a:r>
              <a:rPr lang="tr-TR" sz="2600" dirty="0" smtClean="0"/>
              <a:t> </a:t>
            </a:r>
          </a:p>
          <a:p>
            <a:r>
              <a:rPr lang="tr-TR" sz="2600" u="sng" dirty="0" smtClean="0">
                <a:hlinkClick r:id="rId5"/>
              </a:rPr>
              <a:t>https://islamansiklopedisi.org.tr/zemahseri</a:t>
            </a:r>
            <a:r>
              <a:rPr lang="tr-TR" sz="2600" dirty="0" smtClean="0"/>
              <a:t> </a:t>
            </a:r>
          </a:p>
          <a:p>
            <a:r>
              <a:rPr lang="tr-TR" sz="2600" dirty="0" smtClean="0"/>
              <a:t> </a:t>
            </a:r>
          </a:p>
          <a:p>
            <a:pPr lvl="0"/>
            <a:r>
              <a:rPr lang="tr-TR" sz="2600" i="1" dirty="0" smtClean="0"/>
              <a:t>Envârü’t-tenzîl ve esrârü’t-te’vîl</a:t>
            </a:r>
            <a:r>
              <a:rPr lang="tr-TR" sz="2600" dirty="0" smtClean="0"/>
              <a:t>, Nâsırüddîn Ebû Saîd (Ebû Muhammed) Abdullāh b. Ömer b. Muhammed el-Beyḍāvī (ö. 685/1286)</a:t>
            </a:r>
          </a:p>
          <a:p>
            <a:r>
              <a:rPr lang="tr-TR" sz="2600" u="sng" dirty="0" smtClean="0">
                <a:hlinkClick r:id="rId6"/>
              </a:rPr>
              <a:t>https://islamansiklopedisi.org.tr/envarut-tenzil-ve-esrarut-tevil</a:t>
            </a:r>
            <a:r>
              <a:rPr lang="tr-TR" sz="2600" dirty="0" smtClean="0"/>
              <a:t> </a:t>
            </a:r>
          </a:p>
          <a:p>
            <a:r>
              <a:rPr lang="tr-TR" sz="2600" u="sng" dirty="0" smtClean="0">
                <a:hlinkClick r:id="rId7"/>
              </a:rPr>
              <a:t>https://islamansiklopedisi.org.tr/beyzavi</a:t>
            </a:r>
            <a:r>
              <a:rPr lang="tr-TR" sz="2600" dirty="0" smtClean="0"/>
              <a:t> </a:t>
            </a:r>
          </a:p>
          <a:p>
            <a:r>
              <a:rPr lang="tr-TR" sz="2600" dirty="0" smtClean="0"/>
              <a:t> </a:t>
            </a:r>
          </a:p>
          <a:p>
            <a:pPr lvl="0"/>
            <a:r>
              <a:rPr lang="tr-TR" sz="2600" i="1" dirty="0" smtClean="0"/>
              <a:t>Tefsīru’l-Celāleyn, </a:t>
            </a:r>
            <a:r>
              <a:rPr lang="tr-TR" sz="2600" dirty="0" smtClean="0"/>
              <a:t>Celâleddin el-Mahallî’nin (ö. 864/1459) yarım bırakıp Celâleddin es-Süyûtî’nin (ö. 911/1505) tamamladığı Kur’ân-ı Kerîm tefsiri.</a:t>
            </a:r>
          </a:p>
          <a:p>
            <a:r>
              <a:rPr lang="tr-TR" sz="2600" u="sng" dirty="0" smtClean="0">
                <a:hlinkClick r:id="rId8"/>
              </a:rPr>
              <a:t>https://islamansiklopedisi.org.tr/tefsirul-celaleyn</a:t>
            </a:r>
            <a:r>
              <a:rPr lang="tr-TR" sz="2600" dirty="0" smtClean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648700" cy="1152128"/>
          </a:xfrm>
        </p:spPr>
        <p:txBody>
          <a:bodyPr/>
          <a:lstStyle/>
          <a:p>
            <a:r>
              <a:rPr lang="tr-TR" sz="4600" b="1" dirty="0" smtClean="0"/>
              <a:t>İÇİNDEKİLER</a:t>
            </a:r>
            <a:br>
              <a:rPr lang="tr-TR" sz="4600" b="1" dirty="0" smtClean="0"/>
            </a:br>
            <a:endParaRPr lang="tr-TR" sz="3000" b="1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61098" y="2204864"/>
            <a:ext cx="8616202" cy="4824586"/>
          </a:xfrm>
        </p:spPr>
        <p:txBody>
          <a:bodyPr>
            <a:noAutofit/>
          </a:bodyPr>
          <a:lstStyle/>
          <a:p>
            <a:pPr algn="l">
              <a:buFont typeface="Wingdings" pitchFamily="2" charset="2"/>
              <a:buChar char="v"/>
            </a:pPr>
            <a:r>
              <a:rPr lang="tr-TR" sz="3600" dirty="0" smtClean="0"/>
              <a:t>Amaç?</a:t>
            </a:r>
          </a:p>
          <a:p>
            <a:pPr algn="l">
              <a:buFont typeface="Wingdings" pitchFamily="2" charset="2"/>
              <a:buChar char="v"/>
            </a:pPr>
            <a:r>
              <a:rPr lang="tr-TR" sz="3600" dirty="0" smtClean="0"/>
              <a:t>Kazanımlar</a:t>
            </a:r>
            <a:endParaRPr lang="tr-TR" sz="3600" dirty="0"/>
          </a:p>
          <a:p>
            <a:pPr algn="l">
              <a:buFont typeface="Wingdings" pitchFamily="2" charset="2"/>
              <a:buChar char="v"/>
            </a:pPr>
            <a:r>
              <a:rPr lang="tr-TR" sz="3600" dirty="0" smtClean="0"/>
              <a:t>14 Haftalık Ders Planı</a:t>
            </a:r>
          </a:p>
          <a:p>
            <a:pPr algn="l">
              <a:buFont typeface="Wingdings" pitchFamily="2" charset="2"/>
              <a:buChar char="v"/>
            </a:pPr>
            <a:r>
              <a:rPr lang="tr-TR" sz="3600" dirty="0" smtClean="0"/>
              <a:t>Ders İşleniş Yöntemi</a:t>
            </a:r>
          </a:p>
          <a:p>
            <a:pPr algn="l">
              <a:buFont typeface="Wingdings" pitchFamily="2" charset="2"/>
              <a:buChar char="v"/>
            </a:pPr>
            <a:r>
              <a:rPr lang="tr-TR" sz="3600" dirty="0" smtClean="0"/>
              <a:t>Temel Bilgi ve İlkeler</a:t>
            </a:r>
          </a:p>
          <a:p>
            <a:pPr lvl="1">
              <a:buFont typeface="Wingdings" pitchFamily="2" charset="2"/>
              <a:buChar char="v"/>
            </a:pPr>
            <a:r>
              <a:rPr lang="tr-TR" sz="3200" dirty="0" smtClean="0"/>
              <a:t>Kur’an’ı </a:t>
            </a:r>
            <a:r>
              <a:rPr lang="tr-TR" sz="3200" dirty="0"/>
              <a:t>anlama ve yorumlamada </a:t>
            </a:r>
            <a:r>
              <a:rPr lang="tr-TR" sz="3200" dirty="0" smtClean="0"/>
              <a:t>ilkeler</a:t>
            </a:r>
          </a:p>
          <a:p>
            <a:pPr lvl="1">
              <a:buFont typeface="Wingdings" pitchFamily="2" charset="2"/>
              <a:buChar char="v"/>
            </a:pPr>
            <a:r>
              <a:rPr lang="tr-TR" sz="3200" dirty="0" smtClean="0"/>
              <a:t>Sure </a:t>
            </a:r>
            <a:r>
              <a:rPr lang="tr-TR" sz="3200" dirty="0"/>
              <a:t>/ Ayet çalışmasında aşamalar</a:t>
            </a:r>
            <a:r>
              <a:rPr lang="tr-TR" sz="1400" dirty="0"/>
              <a:t> 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281124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772400" cy="1362456"/>
          </a:xfrm>
        </p:spPr>
        <p:txBody>
          <a:bodyPr/>
          <a:lstStyle/>
          <a:p>
            <a:r>
              <a:rPr lang="tr-TR" sz="6000" dirty="0" smtClean="0"/>
              <a:t>Amaç?</a:t>
            </a:r>
            <a:endParaRPr lang="tr-TR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9552" y="1916832"/>
            <a:ext cx="8604448" cy="4941168"/>
          </a:xfrm>
        </p:spPr>
        <p:txBody>
          <a:bodyPr>
            <a:normAutofit/>
          </a:bodyPr>
          <a:lstStyle/>
          <a:p>
            <a:pPr algn="just">
              <a:buFont typeface="Courier New" pitchFamily="49" charset="0"/>
              <a:buChar char="o"/>
            </a:pPr>
            <a:r>
              <a:rPr lang="tr-TR" sz="2400" dirty="0" smtClean="0"/>
              <a:t>Kur’an’ı anlamaya dair edinilen teorik bilgilerin pratğe dönüştürülmesi.</a:t>
            </a:r>
          </a:p>
          <a:p>
            <a:pPr algn="just">
              <a:buFont typeface="Courier New" pitchFamily="49" charset="0"/>
              <a:buChar char="o"/>
            </a:pPr>
            <a:endParaRPr lang="tr-TR" sz="2400" dirty="0" smtClean="0"/>
          </a:p>
          <a:p>
            <a:pPr algn="just">
              <a:buFont typeface="Courier New" pitchFamily="49" charset="0"/>
              <a:buChar char="o"/>
            </a:pPr>
            <a:r>
              <a:rPr lang="tr-TR" sz="2400" dirty="0" smtClean="0"/>
              <a:t>Kur’an’ı anlama ve yorumlamada temel ilkeleri uygulayabilme</a:t>
            </a:r>
          </a:p>
          <a:p>
            <a:pPr algn="just">
              <a:buFont typeface="Courier New" pitchFamily="49" charset="0"/>
              <a:buChar char="o"/>
            </a:pPr>
            <a:endParaRPr lang="tr-TR" sz="2400" dirty="0" smtClean="0"/>
          </a:p>
          <a:p>
            <a:pPr algn="just">
              <a:buFont typeface="Courier New" pitchFamily="49" charset="0"/>
              <a:buChar char="o"/>
            </a:pPr>
            <a:r>
              <a:rPr lang="tr-TR" sz="2400" dirty="0" smtClean="0"/>
              <a:t>Tefsirlerden metin okuma, müfessirleri tanıma</a:t>
            </a:r>
          </a:p>
          <a:p>
            <a:pPr algn="just">
              <a:buFont typeface="Courier New" pitchFamily="49" charset="0"/>
              <a:buChar char="o"/>
            </a:pPr>
            <a:endParaRPr lang="tr-TR" sz="2400" dirty="0" smtClean="0"/>
          </a:p>
          <a:p>
            <a:pPr algn="just">
              <a:buFont typeface="Courier New" pitchFamily="49" charset="0"/>
              <a:buChar char="o"/>
            </a:pPr>
            <a:r>
              <a:rPr lang="tr-TR" sz="2400" dirty="0" smtClean="0"/>
              <a:t>Meal-Tefsir yapma kabiliyetini geliştirme</a:t>
            </a:r>
          </a:p>
          <a:p>
            <a:pPr algn="just">
              <a:buFont typeface="Courier New" pitchFamily="49" charset="0"/>
              <a:buChar char="o"/>
            </a:pPr>
            <a:endParaRPr lang="tr-TR" sz="2400" dirty="0" smtClean="0"/>
          </a:p>
          <a:p>
            <a:pPr algn="just">
              <a:buFont typeface="Courier New" pitchFamily="49" charset="0"/>
              <a:buChar char="o"/>
            </a:pPr>
            <a:r>
              <a:rPr lang="tr-TR" sz="2400" dirty="0" smtClean="0"/>
              <a:t>Örnek meal-tefsir yapma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Kazanımlar</a:t>
            </a:r>
            <a:endParaRPr lang="tr-TR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8290120" cy="2812568"/>
          </a:xfrm>
        </p:spPr>
        <p:txBody>
          <a:bodyPr/>
          <a:lstStyle/>
          <a:p>
            <a:pPr algn="just"/>
            <a:endParaRPr lang="tr-TR" sz="2000" dirty="0" smtClean="0"/>
          </a:p>
          <a:p>
            <a:pPr algn="just"/>
            <a:r>
              <a:rPr lang="tr-TR" sz="2000" dirty="0" smtClean="0"/>
              <a:t>1. Metin okuyabilme;</a:t>
            </a:r>
          </a:p>
          <a:p>
            <a:pPr algn="just"/>
            <a:r>
              <a:rPr lang="tr-TR" sz="2000" dirty="0" smtClean="0"/>
              <a:t>2. Okuduğu metni anlayabilme-tercüme edebilme;</a:t>
            </a:r>
          </a:p>
          <a:p>
            <a:pPr algn="just"/>
            <a:r>
              <a:rPr lang="tr-TR" sz="2000" dirty="0" smtClean="0"/>
              <a:t>3. okuduğu metin hakkında yorum yapabilme, değerlendirebilme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0"/>
            <a:ext cx="7772400" cy="978384"/>
          </a:xfrm>
        </p:spPr>
        <p:txBody>
          <a:bodyPr/>
          <a:lstStyle/>
          <a:p>
            <a:r>
              <a:rPr lang="tr-TR" sz="6000" dirty="0" smtClean="0"/>
              <a:t>14 Haftalık Ders Planı</a:t>
            </a:r>
            <a:endParaRPr lang="tr-TR" dirty="0"/>
          </a:p>
        </p:txBody>
      </p:sp>
      <p:graphicFrame>
        <p:nvGraphicFramePr>
          <p:cNvPr id="4" name="جدول 3"/>
          <p:cNvGraphicFramePr>
            <a:graphicFrameLocks noGrp="1"/>
          </p:cNvGraphicFramePr>
          <p:nvPr/>
        </p:nvGraphicFramePr>
        <p:xfrm>
          <a:off x="323528" y="836712"/>
          <a:ext cx="8568952" cy="6021288"/>
        </p:xfrm>
        <a:graphic>
          <a:graphicData uri="http://schemas.openxmlformats.org/drawingml/2006/table">
            <a:tbl>
              <a:tblPr/>
              <a:tblGrid>
                <a:gridCol w="1159708"/>
                <a:gridCol w="7409244"/>
              </a:tblGrid>
              <a:tr h="4300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 Hafta</a:t>
                      </a:r>
                      <a:endParaRPr lang="tr-TR" sz="20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57375" algn="l"/>
                        </a:tabLst>
                      </a:pPr>
                      <a:r>
                        <a:rPr lang="tr-TR" sz="1800" dirty="0">
                          <a:latin typeface="Times New Roman"/>
                          <a:ea typeface="Calibri"/>
                          <a:cs typeface="Arial"/>
                        </a:rPr>
                        <a:t>Derse Giriş</a:t>
                      </a:r>
                      <a:endParaRPr lang="tr-T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 Hafta</a:t>
                      </a:r>
                      <a:endParaRPr lang="tr-TR" sz="20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57375" algn="l"/>
                        </a:tabLst>
                      </a:pPr>
                      <a:r>
                        <a:rPr lang="tr-TR" sz="1800" dirty="0">
                          <a:latin typeface="Times New Roman"/>
                          <a:ea typeface="Calibri"/>
                          <a:cs typeface="Arial"/>
                        </a:rPr>
                        <a:t>53/en-Necm Sûresi:1-25. Âyetler</a:t>
                      </a:r>
                      <a:endParaRPr lang="tr-T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 Hafta</a:t>
                      </a:r>
                      <a:endParaRPr lang="tr-TR" sz="20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57375" algn="l"/>
                        </a:tabLst>
                      </a:pPr>
                      <a:r>
                        <a:rPr lang="tr-TR" sz="1800" dirty="0">
                          <a:latin typeface="Times New Roman"/>
                          <a:ea typeface="Calibri"/>
                          <a:cs typeface="Arial"/>
                        </a:rPr>
                        <a:t>42/eş-Şūrā Sûresi:10-19. Âyetler [Metin Okumalı: </a:t>
                      </a:r>
                      <a:r>
                        <a:rPr lang="tr-TR" sz="1800" i="1" dirty="0">
                          <a:latin typeface="Times New Roman"/>
                          <a:ea typeface="Calibri"/>
                          <a:cs typeface="Arial"/>
                        </a:rPr>
                        <a:t>Teʾvīlatu’l</a:t>
                      </a:r>
                      <a:r>
                        <a:rPr lang="tr-TR" sz="1800" i="1" cap="all" dirty="0">
                          <a:latin typeface="Times New Roman"/>
                          <a:ea typeface="Calibri"/>
                          <a:cs typeface="Arial"/>
                        </a:rPr>
                        <a:t>-</a:t>
                      </a:r>
                      <a:r>
                        <a:rPr lang="tr-TR" sz="1800" i="1" dirty="0">
                          <a:latin typeface="Times New Roman"/>
                          <a:ea typeface="Calibri"/>
                          <a:cs typeface="Arial"/>
                        </a:rPr>
                        <a:t>Ḳurʾān</a:t>
                      </a:r>
                      <a:r>
                        <a:rPr lang="tr-TR" sz="1800" dirty="0">
                          <a:latin typeface="Times New Roman"/>
                          <a:ea typeface="Calibri"/>
                          <a:cs typeface="Arial"/>
                        </a:rPr>
                        <a:t>]</a:t>
                      </a:r>
                      <a:endParaRPr lang="tr-T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 Hafta</a:t>
                      </a:r>
                      <a:endParaRPr lang="tr-TR" sz="20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57375" algn="l"/>
                        </a:tabLst>
                      </a:pPr>
                      <a:r>
                        <a:rPr lang="tr-TR" sz="1800" dirty="0">
                          <a:latin typeface="Times New Roman"/>
                          <a:ea typeface="Calibri"/>
                          <a:cs typeface="Arial"/>
                        </a:rPr>
                        <a:t>41/Fuṣṣilet Sûresi:9-12. Âyetler</a:t>
                      </a:r>
                      <a:endParaRPr lang="tr-T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5. Hafta</a:t>
                      </a:r>
                      <a:endParaRPr lang="tr-TR" sz="20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57375" algn="l"/>
                        </a:tabLst>
                      </a:pPr>
                      <a:r>
                        <a:rPr lang="tr-TR" sz="1800">
                          <a:latin typeface="Times New Roman"/>
                          <a:ea typeface="Calibri"/>
                          <a:cs typeface="Arial"/>
                        </a:rPr>
                        <a:t>39/ez-Zumer Sûresi:42-52. Âyetler</a:t>
                      </a:r>
                      <a:endParaRPr lang="tr-TR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6. Hafta</a:t>
                      </a:r>
                      <a:endParaRPr lang="tr-TR" sz="20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57375" algn="l"/>
                        </a:tabLst>
                      </a:pPr>
                      <a:r>
                        <a:rPr lang="tr-TR" sz="1800" dirty="0">
                          <a:latin typeface="Times New Roman"/>
                          <a:ea typeface="Calibri"/>
                          <a:cs typeface="Arial"/>
                        </a:rPr>
                        <a:t>36/Yā-Sīn Sûresi [Metin Okumalı: </a:t>
                      </a:r>
                      <a:r>
                        <a:rPr lang="tr-TR" sz="1800" i="1" dirty="0">
                          <a:latin typeface="Times New Roman"/>
                          <a:ea typeface="Calibri"/>
                          <a:cs typeface="Arial"/>
                        </a:rPr>
                        <a:t>Tefsīru’l-Celāleyn</a:t>
                      </a:r>
                      <a:r>
                        <a:rPr lang="tr-TR" sz="1800" dirty="0">
                          <a:latin typeface="Times New Roman"/>
                          <a:ea typeface="Calibri"/>
                          <a:cs typeface="Arial"/>
                        </a:rPr>
                        <a:t>]</a:t>
                      </a:r>
                      <a:endParaRPr lang="tr-T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7. Hafta</a:t>
                      </a:r>
                      <a:endParaRPr lang="tr-TR" sz="20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57375" algn="l"/>
                        </a:tabLst>
                      </a:pPr>
                      <a:r>
                        <a:rPr lang="tr-TR" sz="1800" dirty="0">
                          <a:latin typeface="Times New Roman"/>
                          <a:ea typeface="Calibri"/>
                          <a:cs typeface="Arial"/>
                        </a:rPr>
                        <a:t>35/el-Fāṭır Sûresi:15-26. Âyetler</a:t>
                      </a:r>
                      <a:endParaRPr lang="tr-T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8. Hafta</a:t>
                      </a:r>
                      <a:endParaRPr lang="tr-TR" sz="2000" dirty="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57375" algn="l"/>
                        </a:tabLst>
                      </a:pPr>
                      <a:r>
                        <a:rPr lang="tr-TR" sz="1800" dirty="0">
                          <a:latin typeface="Times New Roman"/>
                          <a:ea typeface="Calibri"/>
                          <a:cs typeface="Arial"/>
                        </a:rPr>
                        <a:t>8/el-Enfāl Sûresi:1-19. Âyetler [Metin Okumalı: el-Huvvārī]</a:t>
                      </a:r>
                      <a:endParaRPr lang="tr-T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4300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9. Hafta</a:t>
                      </a:r>
                      <a:endParaRPr lang="tr-TR" sz="20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57375" algn="l"/>
                        </a:tabLst>
                      </a:pPr>
                      <a:r>
                        <a:rPr lang="tr-TR" sz="1800" dirty="0">
                          <a:latin typeface="Times New Roman"/>
                          <a:ea typeface="Calibri"/>
                          <a:cs typeface="Arial"/>
                        </a:rPr>
                        <a:t>Ara Sınavlar Haftası</a:t>
                      </a:r>
                      <a:endParaRPr lang="tr-T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</a:tr>
              <a:tr h="4300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10. Hafta</a:t>
                      </a:r>
                      <a:endParaRPr lang="tr-TR" sz="20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57375" algn="l"/>
                        </a:tabLst>
                      </a:pPr>
                      <a:r>
                        <a:rPr lang="tr-TR" sz="1800" dirty="0">
                          <a:latin typeface="Times New Roman"/>
                          <a:ea typeface="Calibri"/>
                          <a:cs typeface="Arial"/>
                        </a:rPr>
                        <a:t>4/en-Nisāʾ Sûresi:7-14. Âyetler</a:t>
                      </a:r>
                      <a:endParaRPr lang="tr-T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11. Hafta</a:t>
                      </a:r>
                      <a:endParaRPr lang="tr-TR" sz="20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57375" algn="l"/>
                        </a:tabLst>
                      </a:pPr>
                      <a:r>
                        <a:rPr lang="tr-TR" sz="1800" dirty="0">
                          <a:latin typeface="Times New Roman"/>
                          <a:ea typeface="Calibri"/>
                          <a:cs typeface="Arial"/>
                        </a:rPr>
                        <a:t>5/el-Māʾide Sûresi:51-59. Âyetler [Metin Okumalı: ez-Zemaḫşerī]</a:t>
                      </a:r>
                      <a:endParaRPr lang="tr-T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12. Hafta</a:t>
                      </a:r>
                      <a:endParaRPr lang="tr-TR" sz="20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57375" algn="l"/>
                        </a:tabLst>
                      </a:pPr>
                      <a:r>
                        <a:rPr lang="tr-TR" sz="1800">
                          <a:latin typeface="Times New Roman"/>
                          <a:ea typeface="Calibri"/>
                          <a:cs typeface="Arial"/>
                        </a:rPr>
                        <a:t>24/en-Nūr Sûresi:21-31. Âyetler</a:t>
                      </a:r>
                      <a:endParaRPr lang="tr-TR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13. Hafta</a:t>
                      </a:r>
                      <a:endParaRPr lang="tr-TR" sz="20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57375" algn="l"/>
                        </a:tabLst>
                      </a:pPr>
                      <a:r>
                        <a:rPr lang="tr-TR" sz="1800" dirty="0">
                          <a:latin typeface="Times New Roman"/>
                          <a:ea typeface="Calibri"/>
                          <a:cs typeface="Arial"/>
                        </a:rPr>
                        <a:t>33/el-Aḥzāb Sûresi:40-48. Âyetler [Metin Okumalı: el-Beyḍāvī]</a:t>
                      </a:r>
                      <a:endParaRPr lang="tr-T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092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tr-TR" sz="18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14. Hafta</a:t>
                      </a:r>
                      <a:endParaRPr lang="tr-TR" sz="2000">
                        <a:solidFill>
                          <a:srgbClr val="000000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57375" algn="l"/>
                        </a:tabLst>
                      </a:pPr>
                      <a:r>
                        <a:rPr lang="tr-TR" sz="1800" dirty="0">
                          <a:latin typeface="Times New Roman"/>
                          <a:ea typeface="Calibri"/>
                          <a:cs typeface="Arial"/>
                        </a:rPr>
                        <a:t>9/et-Tevbe Sûresi:1-10. Âyetler</a:t>
                      </a:r>
                      <a:endParaRPr lang="tr-TR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7772400" cy="1362456"/>
          </a:xfrm>
        </p:spPr>
        <p:txBody>
          <a:bodyPr/>
          <a:lstStyle/>
          <a:p>
            <a:r>
              <a:rPr lang="tr-TR" sz="6000" dirty="0" smtClean="0"/>
              <a:t>Ders İşleniş Yöntemi</a:t>
            </a:r>
            <a:endParaRPr lang="tr-TR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420888"/>
            <a:ext cx="7772400" cy="4032448"/>
          </a:xfrm>
        </p:spPr>
        <p:txBody>
          <a:bodyPr>
            <a:normAutofit/>
          </a:bodyPr>
          <a:lstStyle/>
          <a:p>
            <a:r>
              <a:rPr lang="tr-TR" sz="2400" dirty="0" smtClean="0"/>
              <a:t>Belirlenen ayetler </a:t>
            </a:r>
            <a:r>
              <a:rPr lang="tr-TR" sz="2400" dirty="0" smtClean="0"/>
              <a:t> </a:t>
            </a:r>
            <a:r>
              <a:rPr lang="tr-TR" sz="2400" dirty="0" smtClean="0"/>
              <a:t>tefsir </a:t>
            </a:r>
            <a:r>
              <a:rPr lang="tr-TR" sz="2400" dirty="0" smtClean="0"/>
              <a:t>edilecek ya da metinden okunacak</a:t>
            </a:r>
          </a:p>
          <a:p>
            <a:endParaRPr lang="tr-TR" sz="2400" dirty="0" smtClean="0"/>
          </a:p>
          <a:p>
            <a:r>
              <a:rPr lang="tr-TR" sz="2400" dirty="0" smtClean="0"/>
              <a:t>Okunan ayetler/tefsirler metinden </a:t>
            </a:r>
            <a:r>
              <a:rPr lang="tr-TR" sz="2400" dirty="0" smtClean="0"/>
              <a:t>takip edilecek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Her derste bir </a:t>
            </a:r>
            <a:r>
              <a:rPr lang="tr-TR" sz="2400" dirty="0" smtClean="0"/>
              <a:t>sure/ayet grubu: </a:t>
            </a:r>
            <a:r>
              <a:rPr lang="tr-TR" sz="2400" dirty="0" smtClean="0"/>
              <a:t>9 maddelik inceleme listesi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0"/>
            <a:ext cx="7772400" cy="1700808"/>
          </a:xfrm>
        </p:spPr>
        <p:txBody>
          <a:bodyPr/>
          <a:lstStyle/>
          <a:p>
            <a:pPr algn="ctr"/>
            <a:r>
              <a:rPr lang="tr-TR" sz="6000" dirty="0" smtClean="0"/>
              <a:t>Temel Bilgi ve İlkeler</a:t>
            </a:r>
            <a:br>
              <a:rPr lang="tr-TR" sz="6000" dirty="0" smtClean="0"/>
            </a:br>
            <a:r>
              <a:rPr lang="tr-TR" sz="2800" dirty="0" smtClean="0"/>
              <a:t>Kur’ân’ı Anlama ve Yorumlamada İlkeler</a:t>
            </a:r>
            <a:endParaRPr lang="tr-TR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1700808"/>
            <a:ext cx="7772400" cy="4824536"/>
          </a:xfrm>
        </p:spPr>
        <p:txBody>
          <a:bodyPr>
            <a:normAutofit fontScale="92500" lnSpcReduction="20000"/>
          </a:bodyPr>
          <a:lstStyle/>
          <a:p>
            <a:r>
              <a:rPr lang="tr-TR" sz="2400" dirty="0" smtClean="0"/>
              <a:t>Kur’an;</a:t>
            </a:r>
          </a:p>
          <a:p>
            <a:r>
              <a:rPr lang="tr-TR" sz="2400" dirty="0" smtClean="0"/>
              <a:t>	bir muhatap kitlesine inmiştir.</a:t>
            </a:r>
          </a:p>
          <a:p>
            <a:endParaRPr lang="tr-TR" sz="2400" dirty="0" smtClean="0"/>
          </a:p>
          <a:p>
            <a:r>
              <a:rPr lang="tr-TR" sz="2400" dirty="0" smtClean="0"/>
              <a:t>	boşluğa konuşmamıştır, her ayetin / pasajın ve 	surenin bir maksadı, bir hedefi vardır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	</a:t>
            </a:r>
          </a:p>
          <a:p>
            <a:r>
              <a:rPr lang="tr-TR" sz="2400" dirty="0" smtClean="0"/>
              <a:t>	her ayetin/pasajın muhatabın hayatında izdüşümü 	vardır. </a:t>
            </a:r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	her ayet doğrudan konuştuklarına bir şey söyler, 	dolaylı muhataplara bir mesaj verir.</a:t>
            </a:r>
          </a:p>
          <a:p>
            <a:endParaRPr lang="tr-TR" sz="2400" dirty="0" smtClean="0"/>
          </a:p>
          <a:p>
            <a:r>
              <a:rPr lang="tr-TR" sz="2400" dirty="0" smtClean="0"/>
              <a:t>	</a:t>
            </a:r>
            <a:r>
              <a:rPr lang="tr-TR" sz="2400" dirty="0" smtClean="0"/>
              <a:t>he</a:t>
            </a:r>
            <a:r>
              <a:rPr lang="tr-TR" sz="2400" dirty="0" smtClean="0"/>
              <a:t>r ayet/pasaj </a:t>
            </a:r>
            <a:r>
              <a:rPr lang="tr-TR" sz="2400" dirty="0" smtClean="0"/>
              <a:t>için şu soru </a:t>
            </a:r>
            <a:r>
              <a:rPr lang="tr-TR" sz="2400" dirty="0" smtClean="0"/>
              <a:t>sorulur:</a:t>
            </a:r>
          </a:p>
          <a:p>
            <a:r>
              <a:rPr lang="tr-TR" sz="2400" dirty="0" smtClean="0"/>
              <a:t>	</a:t>
            </a:r>
            <a:r>
              <a:rPr lang="tr-TR" sz="2400" dirty="0" smtClean="0"/>
              <a:t>Bu </a:t>
            </a:r>
            <a:r>
              <a:rPr lang="tr-TR" sz="2400" dirty="0" smtClean="0"/>
              <a:t>ayet </a:t>
            </a:r>
            <a:r>
              <a:rPr lang="tr-TR" sz="2400" dirty="0" smtClean="0"/>
              <a:t>bana/bize/günümüze ne </a:t>
            </a:r>
            <a:r>
              <a:rPr lang="tr-TR" sz="2400" dirty="0" smtClean="0"/>
              <a:t>verir?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7772400" cy="1362456"/>
          </a:xfrm>
        </p:spPr>
        <p:txBody>
          <a:bodyPr/>
          <a:lstStyle/>
          <a:p>
            <a:pPr algn="ctr"/>
            <a:r>
              <a:rPr lang="tr-TR" sz="6000" dirty="0" smtClean="0"/>
              <a:t>Temel Bilgi ve İlkeler</a:t>
            </a:r>
            <a:r>
              <a:rPr lang="tr-TR" sz="9600" dirty="0" smtClean="0"/>
              <a:t/>
            </a:r>
            <a:br>
              <a:rPr lang="tr-TR" sz="9600" dirty="0" smtClean="0"/>
            </a:br>
            <a:r>
              <a:rPr lang="tr-TR" sz="2800" dirty="0" smtClean="0"/>
              <a:t>Sure/Ayet Analiz Adımları</a:t>
            </a:r>
            <a:endParaRPr lang="tr-TR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0" y="1988840"/>
            <a:ext cx="9144000" cy="4869160"/>
          </a:xfrm>
        </p:spPr>
        <p:txBody>
          <a:bodyPr>
            <a:normAutofit fontScale="92500"/>
          </a:bodyPr>
          <a:lstStyle/>
          <a:p>
            <a:r>
              <a:rPr lang="tr-TR" sz="2600" dirty="0" smtClean="0"/>
              <a:t>1.Adım		: Surenin Arapça metnini oku</a:t>
            </a:r>
          </a:p>
          <a:p>
            <a:r>
              <a:rPr lang="tr-TR" sz="2600" dirty="0" smtClean="0"/>
              <a:t>2.Adım	: Kelimelerin anlamlarını sözlük yardımıyla çıkar</a:t>
            </a:r>
          </a:p>
          <a:p>
            <a:r>
              <a:rPr lang="tr-TR" sz="2600" dirty="0" smtClean="0"/>
              <a:t>3.Adım	: Kendin meal yap</a:t>
            </a:r>
          </a:p>
          <a:p>
            <a:r>
              <a:rPr lang="tr-TR" sz="2600" dirty="0" smtClean="0"/>
              <a:t>4.Adım	: Bu arada surenin anlamını ve mahiyetini düşün</a:t>
            </a:r>
          </a:p>
          <a:p>
            <a:r>
              <a:rPr lang="tr-TR" sz="2600" dirty="0" smtClean="0"/>
              <a:t>5.Adım	: Bir mealden surenin mealini oku</a:t>
            </a:r>
          </a:p>
          <a:p>
            <a:r>
              <a:rPr lang="tr-TR" sz="2600" dirty="0" smtClean="0"/>
              <a:t>6.Adım	: Surede hangi konu/lar olduğunu tespit et</a:t>
            </a:r>
          </a:p>
          <a:p>
            <a:r>
              <a:rPr lang="tr-TR" sz="2600" dirty="0" smtClean="0"/>
              <a:t>7.Adım	: Surede merkezi kelime, kavram, ifadeleri tespite çalış</a:t>
            </a:r>
          </a:p>
          <a:p>
            <a:r>
              <a:rPr lang="tr-TR" sz="2600" dirty="0" smtClean="0"/>
              <a:t>8.Adım	: Bir tefsirden surenin tefsirini oku ve kavra</a:t>
            </a:r>
            <a:r>
              <a:rPr lang="tr-TR" sz="2600" dirty="0" smtClean="0"/>
              <a:t>:</a:t>
            </a:r>
            <a:endParaRPr lang="tr-TR" sz="2600" dirty="0" smtClean="0"/>
          </a:p>
          <a:p>
            <a:r>
              <a:rPr lang="tr-TR" sz="2600" dirty="0" smtClean="0"/>
              <a:t>9.Adım	: </a:t>
            </a:r>
            <a:r>
              <a:rPr lang="tr-TR" sz="2600" dirty="0" smtClean="0"/>
              <a:t>Tefekkür et (Düşün </a:t>
            </a:r>
            <a:r>
              <a:rPr lang="tr-TR" sz="2600" dirty="0" smtClean="0"/>
              <a:t>ve </a:t>
            </a:r>
            <a:r>
              <a:rPr lang="tr-TR" sz="2600" dirty="0" smtClean="0"/>
              <a:t>sor):</a:t>
            </a:r>
            <a:endParaRPr lang="tr-TR" sz="2600" dirty="0" smtClean="0"/>
          </a:p>
          <a:p>
            <a:pPr marL="411480" lvl="1" indent="0"/>
            <a:r>
              <a:rPr lang="tr-TR" sz="2200" dirty="0" smtClean="0"/>
              <a:t>		a. Bu sure/ayet bugün inseydi bana/bize ne ve nasıl derdi? </a:t>
            </a:r>
          </a:p>
          <a:p>
            <a:pPr marL="411480" lvl="1" indent="0"/>
            <a:r>
              <a:rPr lang="tr-TR" sz="2200" dirty="0" smtClean="0"/>
              <a:t>		b. Bu sure/ayet, bana/bize ne diyor?</a:t>
            </a:r>
            <a:endParaRPr lang="tr-TR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9552" y="980728"/>
            <a:ext cx="7772400" cy="1362456"/>
          </a:xfrm>
        </p:spPr>
        <p:txBody>
          <a:bodyPr/>
          <a:lstStyle/>
          <a:p>
            <a:r>
              <a:rPr lang="tr-TR" dirty="0" smtClean="0"/>
              <a:t>Ödeviniz</a:t>
            </a:r>
            <a:endParaRPr lang="tr-TR" dirty="0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Bir küçük surenin ya da bir Kur’ân pasajının mealini yapınız.</a:t>
            </a:r>
          </a:p>
          <a:p>
            <a:endParaRPr lang="tr-TR" dirty="0" smtClean="0"/>
          </a:p>
          <a:p>
            <a:r>
              <a:rPr lang="tr-TR" dirty="0" smtClean="0"/>
              <a:t>23.9.2019 Pazartesi saat 23:59’a kadar </a:t>
            </a:r>
            <a:r>
              <a:rPr lang="tr-TR" dirty="0" smtClean="0">
                <a:hlinkClick r:id="rId2"/>
              </a:rPr>
              <a:t>yucelh@ankara.edu.tr</a:t>
            </a:r>
            <a:r>
              <a:rPr lang="tr-TR" dirty="0" smtClean="0"/>
              <a:t> adresine gönderiniz.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145</TotalTime>
  <Words>329</Words>
  <Application>Microsoft Office PowerPoint</Application>
  <PresentationFormat>عرض على الشاشة (3:4)‏</PresentationFormat>
  <Paragraphs>156</Paragraphs>
  <Slides>14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تدفق</vt:lpstr>
      <vt:lpstr> Tefsir IV (İlahiyat Fakültesi  4. Sınıf)</vt:lpstr>
      <vt:lpstr>İÇİNDEKİLER </vt:lpstr>
      <vt:lpstr>Amaç?</vt:lpstr>
      <vt:lpstr>Kazanımlar</vt:lpstr>
      <vt:lpstr>14 Haftalık Ders Planı</vt:lpstr>
      <vt:lpstr>Ders İşleniş Yöntemi</vt:lpstr>
      <vt:lpstr>Temel Bilgi ve İlkeler Kur’ân’ı Anlama ve Yorumlamada İlkeler</vt:lpstr>
      <vt:lpstr>Temel Bilgi ve İlkeler Sure/Ayet Analiz Adımları</vt:lpstr>
      <vt:lpstr>Ödeviniz</vt:lpstr>
      <vt:lpstr>Kaynaklar Meal Kaynakları</vt:lpstr>
      <vt:lpstr>Kaynaklar Meal Kaynakları</vt:lpstr>
      <vt:lpstr>Kaynaklar Meal Kaynakları</vt:lpstr>
      <vt:lpstr>Kaynaklar Tefsir Kaynakları</vt:lpstr>
      <vt:lpstr>Kaynaklar Derste Okunacak Metin Yazarlarının ve Eserlerinin Tanıtımı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Tefsir IV (İlahiyat Fakültesi  4. Sınıf)</dc:title>
  <dc:creator>Hasan Yücel</dc:creator>
  <cp:lastModifiedBy>Hasan Yücel</cp:lastModifiedBy>
  <cp:revision>4</cp:revision>
  <dcterms:created xsi:type="dcterms:W3CDTF">2019-09-17T07:46:17Z</dcterms:created>
  <dcterms:modified xsi:type="dcterms:W3CDTF">2019-09-18T07:18:03Z</dcterms:modified>
</cp:coreProperties>
</file>