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01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</p:sldIdLst>
  <p:sldSz cx="13004800" cy="9753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5AC831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00882B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E6E3D7"/>
          </a:solidFill>
        </a:fill>
      </a:tcStyle>
    </a:wholeTbl>
    <a:band2H>
      <a:tcTxStyle/>
      <a:tcStyle>
        <a:tcBdr/>
        <a:fill>
          <a:solidFill>
            <a:srgbClr val="C3C2C2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09C99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97764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CE5E6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5E779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D0D1D2"/>
          </a:solidFill>
        </a:fill>
      </a:tcStyle>
    </a:wholeTbl>
    <a:band2H>
      <a:tcTxStyle/>
      <a:tcStyle>
        <a:tcBdr/>
        <a:fill>
          <a:solidFill>
            <a:srgbClr val="DEDEDF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761"/>
          </a:solidFill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909398"/>
          </a:solidFill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67C85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68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2041" y="-12043"/>
            <a:ext cx="13041499" cy="977768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7958" y="3419782"/>
            <a:ext cx="8286889" cy="2341407"/>
          </a:xfrm>
        </p:spPr>
        <p:txBody>
          <a:bodyPr anchor="b">
            <a:noAutofit/>
          </a:bodyPr>
          <a:lstStyle>
            <a:lvl1pPr algn="r">
              <a:defRPr sz="7680">
                <a:solidFill>
                  <a:schemeClr val="accent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7958" y="5761187"/>
            <a:ext cx="8286889" cy="156003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594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7" y="866986"/>
            <a:ext cx="9027860" cy="4840676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7" y="6357902"/>
            <a:ext cx="9027860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5700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59" y="866987"/>
            <a:ext cx="863599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65972" y="5165795"/>
            <a:ext cx="7708166" cy="541867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227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357902"/>
            <a:ext cx="9027861" cy="2234257"/>
          </a:xfrm>
        </p:spPr>
        <p:txBody>
          <a:bodyPr anchor="ctr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686523" y="1124093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96728" y="4105324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922316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2747716"/>
            <a:ext cx="9027861" cy="3691321"/>
          </a:xfrm>
        </p:spPr>
        <p:txBody>
          <a:bodyPr anchor="b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27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2059" y="866987"/>
            <a:ext cx="863599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66982" y="5707662"/>
            <a:ext cx="9027863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686523" y="1124093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596728" y="4105324"/>
            <a:ext cx="650409" cy="831681"/>
          </a:xfrm>
          <a:prstGeom prst="rect">
            <a:avLst/>
          </a:prstGeom>
        </p:spPr>
        <p:txBody>
          <a:bodyPr vert="horz" lIns="130048" tIns="65024" rIns="130048" bIns="65024" rtlCol="0" anchor="ctr">
            <a:noAutofit/>
          </a:bodyPr>
          <a:lstStyle/>
          <a:p>
            <a:pPr lvl="0"/>
            <a:r>
              <a:rPr lang="en-US" sz="1137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96479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874" y="866987"/>
            <a:ext cx="9018972" cy="4298809"/>
          </a:xfrm>
        </p:spPr>
        <p:txBody>
          <a:bodyPr anchor="ctr">
            <a:normAutofit/>
          </a:bodyPr>
          <a:lstStyle>
            <a:lvl1pPr algn="l">
              <a:defRPr sz="6258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66982" y="5707662"/>
            <a:ext cx="9027863" cy="73137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3413">
                <a:solidFill>
                  <a:schemeClr val="accent1"/>
                </a:solidFill>
              </a:defRPr>
            </a:lvl1pPr>
            <a:lvl2pPr marL="650230" indent="0">
              <a:buFontTx/>
              <a:buNone/>
              <a:defRPr/>
            </a:lvl2pPr>
            <a:lvl3pPr marL="1300460" indent="0">
              <a:buFontTx/>
              <a:buNone/>
              <a:defRPr/>
            </a:lvl3pPr>
            <a:lvl4pPr marL="1950690" indent="0">
              <a:buFontTx/>
              <a:buNone/>
              <a:defRPr/>
            </a:lvl4pPr>
            <a:lvl5pPr marL="2600919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2153122"/>
          </a:xfrm>
        </p:spPr>
        <p:txBody>
          <a:bodyPr anchor="t">
            <a:normAutofit/>
          </a:bodyPr>
          <a:lstStyle>
            <a:lvl1pPr marL="0" indent="0" algn="l">
              <a:buNone/>
              <a:defRPr sz="256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8977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71596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01066" y="866988"/>
            <a:ext cx="1392088" cy="7468730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985" y="866988"/>
            <a:ext cx="7388481" cy="746873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0215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Altyaz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8000"/>
              <a:t>Başlık Metni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3200"/>
              <a:t>Gövde Düzeyi Bir</a:t>
            </a:r>
          </a:p>
          <a:p>
            <a:pPr lvl="1">
              <a:defRPr sz="1800"/>
            </a:pPr>
            <a:r>
              <a:rPr sz="3200"/>
              <a:t>Gövde Düzeyi İki</a:t>
            </a:r>
          </a:p>
          <a:p>
            <a:pPr lvl="2">
              <a:defRPr sz="1800"/>
            </a:pPr>
            <a:r>
              <a:rPr sz="3200"/>
              <a:t>Gövde Düzeyi Üç</a:t>
            </a:r>
          </a:p>
          <a:p>
            <a:pPr lvl="3">
              <a:defRPr sz="1800"/>
            </a:pPr>
            <a:r>
              <a:rPr sz="3200"/>
              <a:t>Gövde Düzeyi Dört</a:t>
            </a:r>
          </a:p>
          <a:p>
            <a:pPr lvl="4">
              <a:defRPr sz="1800"/>
            </a:pPr>
            <a:r>
              <a:rPr sz="3200"/>
              <a:t>Gövde Düzeyi Beş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5790975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7829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3841235"/>
            <a:ext cx="9027861" cy="2597804"/>
          </a:xfrm>
        </p:spPr>
        <p:txBody>
          <a:bodyPr anchor="b"/>
          <a:lstStyle>
            <a:lvl1pPr algn="l">
              <a:defRPr sz="5689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6439037"/>
            <a:ext cx="9027861" cy="1223680"/>
          </a:xfrm>
        </p:spPr>
        <p:txBody>
          <a:bodyPr anchor="t"/>
          <a:lstStyle>
            <a:lvl1pPr marL="0" indent="0" algn="l">
              <a:buNone/>
              <a:defRPr sz="2844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5023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276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19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4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7" y="866987"/>
            <a:ext cx="9027860" cy="187847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988" y="3072838"/>
            <a:ext cx="4391977" cy="5519320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2868" y="3072840"/>
            <a:ext cx="4391979" cy="5519322"/>
          </a:xfrm>
        </p:spPr>
        <p:txBody>
          <a:bodyPr>
            <a:normAutofit/>
          </a:bodyPr>
          <a:lstStyle>
            <a:lvl1pPr>
              <a:defRPr sz="2560"/>
            </a:lvl1pPr>
            <a:lvl2pPr>
              <a:defRPr sz="2276"/>
            </a:lvl2pPr>
            <a:lvl3pPr>
              <a:defRPr sz="1991"/>
            </a:lvl3pPr>
            <a:lvl4pPr>
              <a:defRPr sz="1707"/>
            </a:lvl4pPr>
            <a:lvl5pPr>
              <a:defRPr sz="1707"/>
            </a:lvl5pPr>
            <a:lvl6pPr>
              <a:defRPr sz="1707"/>
            </a:lvl6pPr>
            <a:lvl7pPr>
              <a:defRPr sz="1707"/>
            </a:lvl7pPr>
            <a:lvl8pPr>
              <a:defRPr sz="1707"/>
            </a:lvl8pPr>
            <a:lvl9pPr>
              <a:defRPr sz="1707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392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6" y="866987"/>
            <a:ext cx="9027858" cy="1878471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3073398"/>
            <a:ext cx="439562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985" y="3892973"/>
            <a:ext cx="4395622" cy="469918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99222" y="3073398"/>
            <a:ext cx="4395622" cy="819573"/>
          </a:xfrm>
        </p:spPr>
        <p:txBody>
          <a:bodyPr anchor="b">
            <a:noAutofit/>
          </a:bodyPr>
          <a:lstStyle>
            <a:lvl1pPr marL="0" indent="0">
              <a:buNone/>
              <a:defRPr sz="3413" b="0"/>
            </a:lvl1pPr>
            <a:lvl2pPr marL="650230" indent="0">
              <a:buNone/>
              <a:defRPr sz="2844" b="1"/>
            </a:lvl2pPr>
            <a:lvl3pPr marL="1300460" indent="0">
              <a:buNone/>
              <a:defRPr sz="2560" b="1"/>
            </a:lvl3pPr>
            <a:lvl4pPr marL="1950690" indent="0">
              <a:buNone/>
              <a:defRPr sz="2276" b="1"/>
            </a:lvl4pPr>
            <a:lvl5pPr marL="2600919" indent="0">
              <a:buNone/>
              <a:defRPr sz="2276" b="1"/>
            </a:lvl5pPr>
            <a:lvl6pPr marL="3251149" indent="0">
              <a:buNone/>
              <a:defRPr sz="2276" b="1"/>
            </a:lvl6pPr>
            <a:lvl7pPr marL="3901379" indent="0">
              <a:buNone/>
              <a:defRPr sz="2276" b="1"/>
            </a:lvl7pPr>
            <a:lvl8pPr marL="4551609" indent="0">
              <a:buNone/>
              <a:defRPr sz="2276" b="1"/>
            </a:lvl8pPr>
            <a:lvl9pPr marL="5201839" indent="0">
              <a:buNone/>
              <a:defRPr sz="2276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99222" y="3892973"/>
            <a:ext cx="4395622" cy="4699189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859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866987"/>
            <a:ext cx="9027860" cy="1878471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3537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1195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2131348"/>
            <a:ext cx="3968259" cy="1818263"/>
          </a:xfrm>
        </p:spPr>
        <p:txBody>
          <a:bodyPr anchor="b">
            <a:normAutofit/>
          </a:bodyPr>
          <a:lstStyle>
            <a:lvl1pPr>
              <a:defRPr sz="2844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9147" y="732338"/>
            <a:ext cx="4815697" cy="78598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985" y="3949610"/>
            <a:ext cx="3968259" cy="3675661"/>
          </a:xfrm>
        </p:spPr>
        <p:txBody>
          <a:bodyPr>
            <a:normAutofit/>
          </a:bodyPr>
          <a:lstStyle>
            <a:lvl1pPr marL="0" indent="0">
              <a:buNone/>
              <a:defRPr sz="1991"/>
            </a:lvl1pPr>
            <a:lvl2pPr marL="487672" indent="0">
              <a:buNone/>
              <a:defRPr sz="1493"/>
            </a:lvl2pPr>
            <a:lvl3pPr marL="975345" indent="0">
              <a:buNone/>
              <a:defRPr sz="1280"/>
            </a:lvl3pPr>
            <a:lvl4pPr marL="1463017" indent="0">
              <a:buNone/>
              <a:defRPr sz="1067"/>
            </a:lvl4pPr>
            <a:lvl5pPr marL="1950690" indent="0">
              <a:buNone/>
              <a:defRPr sz="1067"/>
            </a:lvl5pPr>
            <a:lvl6pPr marL="2438362" indent="0">
              <a:buNone/>
              <a:defRPr sz="1067"/>
            </a:lvl6pPr>
            <a:lvl7pPr marL="2926034" indent="0">
              <a:buNone/>
              <a:defRPr sz="1067"/>
            </a:lvl7pPr>
            <a:lvl8pPr marL="3413707" indent="0">
              <a:buNone/>
              <a:defRPr sz="1067"/>
            </a:lvl8pPr>
            <a:lvl9pPr marL="3901379" indent="0">
              <a:buNone/>
              <a:defRPr sz="1067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074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985" y="6827520"/>
            <a:ext cx="9027860" cy="806027"/>
          </a:xfrm>
        </p:spPr>
        <p:txBody>
          <a:bodyPr anchor="b">
            <a:normAutofit/>
          </a:bodyPr>
          <a:lstStyle>
            <a:lvl1pPr algn="l">
              <a:defRPr sz="3413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985" y="866986"/>
            <a:ext cx="9027860" cy="5469466"/>
          </a:xfrm>
        </p:spPr>
        <p:txBody>
          <a:bodyPr anchor="t">
            <a:normAutofit/>
          </a:bodyPr>
          <a:lstStyle>
            <a:lvl1pPr marL="0" indent="0" algn="ctr">
              <a:buNone/>
              <a:defRPr sz="2276"/>
            </a:lvl1pPr>
            <a:lvl2pPr marL="650230" indent="0">
              <a:buNone/>
              <a:defRPr sz="2276"/>
            </a:lvl2pPr>
            <a:lvl3pPr marL="1300460" indent="0">
              <a:buNone/>
              <a:defRPr sz="2276"/>
            </a:lvl3pPr>
            <a:lvl4pPr marL="1950690" indent="0">
              <a:buNone/>
              <a:defRPr sz="2276"/>
            </a:lvl4pPr>
            <a:lvl5pPr marL="2600919" indent="0">
              <a:buNone/>
              <a:defRPr sz="2276"/>
            </a:lvl5pPr>
            <a:lvl6pPr marL="3251149" indent="0">
              <a:buNone/>
              <a:defRPr sz="2276"/>
            </a:lvl6pPr>
            <a:lvl7pPr marL="3901379" indent="0">
              <a:buNone/>
              <a:defRPr sz="2276"/>
            </a:lvl7pPr>
            <a:lvl8pPr marL="4551609" indent="0">
              <a:buNone/>
              <a:defRPr sz="2276"/>
            </a:lvl8pPr>
            <a:lvl9pPr marL="5201839" indent="0">
              <a:buNone/>
              <a:defRPr sz="2276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985" y="7633547"/>
            <a:ext cx="9027860" cy="958612"/>
          </a:xfrm>
        </p:spPr>
        <p:txBody>
          <a:bodyPr>
            <a:normAutofit/>
          </a:bodyPr>
          <a:lstStyle>
            <a:lvl1pPr marL="0" indent="0">
              <a:buNone/>
              <a:defRPr sz="1707"/>
            </a:lvl1pPr>
            <a:lvl2pPr marL="650230" indent="0">
              <a:buNone/>
              <a:defRPr sz="1707"/>
            </a:lvl2pPr>
            <a:lvl3pPr marL="1300460" indent="0">
              <a:buNone/>
              <a:defRPr sz="1422"/>
            </a:lvl3pPr>
            <a:lvl4pPr marL="1950690" indent="0">
              <a:buNone/>
              <a:defRPr sz="1280"/>
            </a:lvl4pPr>
            <a:lvl5pPr marL="2600919" indent="0">
              <a:buNone/>
              <a:defRPr sz="1280"/>
            </a:lvl5pPr>
            <a:lvl6pPr marL="3251149" indent="0">
              <a:buNone/>
              <a:defRPr sz="1280"/>
            </a:lvl6pPr>
            <a:lvl7pPr marL="3901379" indent="0">
              <a:buNone/>
              <a:defRPr sz="1280"/>
            </a:lvl7pPr>
            <a:lvl8pPr marL="4551609" indent="0">
              <a:buNone/>
              <a:defRPr sz="1280"/>
            </a:lvl8pPr>
            <a:lvl9pPr marL="5201839" indent="0">
              <a:buNone/>
              <a:defRPr sz="128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7833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2041" y="-12043"/>
            <a:ext cx="13041500" cy="977768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986" y="866987"/>
            <a:ext cx="9027858" cy="187847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985" y="3072840"/>
            <a:ext cx="9027860" cy="5519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7478" y="8592161"/>
            <a:ext cx="972988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66986" y="8592161"/>
            <a:ext cx="657489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65762" y="8592161"/>
            <a:ext cx="729085" cy="5192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80">
                <a:solidFill>
                  <a:schemeClr val="accent1"/>
                </a:solidFill>
              </a:defRPr>
            </a:lvl1pPr>
          </a:lstStyle>
          <a:p>
            <a:pPr lvl="0"/>
            <a:fld id="{86CB4B4D-7CA3-9044-876B-883B54F8677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4510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650230" rtl="0" eaLnBrk="1" latinLnBrk="0" hangingPunct="1">
        <a:spcBef>
          <a:spcPct val="0"/>
        </a:spcBef>
        <a:buNone/>
        <a:defRPr sz="512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487672" indent="-487672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56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1056623" indent="-406394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276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625575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99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227580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92603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357626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422649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487672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5526954" indent="-325115" algn="l" defTabSz="650230" rtl="0" eaLnBrk="1" latinLnBrk="0" hangingPunct="1">
        <a:spcBef>
          <a:spcPts val="1422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650230" rtl="0" eaLnBrk="1" latinLnBrk="0" hangingPunct="1">
        <a:defRPr sz="2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xfrm>
            <a:off x="2359173" y="2340745"/>
            <a:ext cx="9375627" cy="1978473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r" defTabSz="525779">
              <a:defRPr sz="1800"/>
            </a:pPr>
            <a:r>
              <a:rPr sz="5300"/>
              <a:t>FİZYOTERAPİDE </a:t>
            </a:r>
          </a:p>
          <a:p>
            <a:pPr lvl="0" algn="r" defTabSz="525779">
              <a:defRPr sz="1800"/>
            </a:pPr>
            <a:r>
              <a:rPr sz="5300"/>
              <a:t>ÖLÇME VE DEĞERLENDİRME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xfrm>
            <a:off x="1270000" y="4419600"/>
            <a:ext cx="10464800" cy="1130300"/>
          </a:xfrm>
          <a:prstGeom prst="rect">
            <a:avLst/>
          </a:prstGeom>
        </p:spPr>
        <p:txBody>
          <a:bodyPr/>
          <a:lstStyle>
            <a:lvl1pPr algn="r"/>
          </a:lstStyle>
          <a:p>
            <a:pPr lvl="0">
              <a:defRPr sz="1800"/>
            </a:pPr>
            <a:r>
              <a:rPr sz="3200" dirty="0" smtClean="0"/>
              <a:t>ÖĞR.GÖR.</a:t>
            </a:r>
            <a:r>
              <a:rPr lang="tr-TR" sz="3200" dirty="0" smtClean="0"/>
              <a:t>ŞEYDA CANDENİZ</a:t>
            </a:r>
            <a:endParaRPr sz="3200" dirty="0"/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1</a:t>
            </a:fld>
            <a:endParaRPr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/>
          </p:cNvSpPr>
          <p:nvPr>
            <p:ph type="title"/>
          </p:nvPr>
        </p:nvSpPr>
        <p:spPr>
          <a:xfrm>
            <a:off x="1270000" y="736801"/>
            <a:ext cx="10464800" cy="193689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KAS KONTRAKSİYONUNA ETKİ EDEN FAKTÖRLER</a:t>
            </a:r>
          </a:p>
        </p:txBody>
      </p:sp>
      <p:sp>
        <p:nvSpPr>
          <p:cNvPr id="84" name="Shape 84"/>
          <p:cNvSpPr>
            <a:spLocks noGrp="1"/>
          </p:cNvSpPr>
          <p:nvPr>
            <p:ph type="body" idx="1"/>
          </p:nvPr>
        </p:nvSpPr>
        <p:spPr>
          <a:xfrm>
            <a:off x="1269999" y="2992040"/>
            <a:ext cx="6289970" cy="6197463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 algn="l" defTabSz="457200">
              <a:defRPr sz="1800"/>
            </a:pPr>
            <a:r>
              <a:rPr sz="3600" b="1">
                <a:latin typeface="Helvetica"/>
                <a:ea typeface="Helvetica"/>
                <a:cs typeface="Helvetica"/>
                <a:sym typeface="Helvetica"/>
              </a:rPr>
              <a:t>b-2.Sınıf Kaldıraç: 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Topuklar kaldırılarak ayak parmaklarında durma.</a:t>
            </a:r>
          </a:p>
          <a:p>
            <a:pPr lvl="0" algn="l" defTabSz="457200">
              <a:defRPr sz="1800"/>
            </a:pPr>
            <a:r>
              <a:rPr sz="3600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Destek: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 Metatarsofalangeal eklemler</a:t>
            </a:r>
          </a:p>
          <a:p>
            <a:pPr lvl="0" algn="l" defTabSz="457200">
              <a:defRPr sz="1800"/>
            </a:pPr>
            <a:r>
              <a:rPr sz="3600">
                <a:solidFill>
                  <a:srgbClr val="942192"/>
                </a:solidFill>
                <a:latin typeface="Helvetica"/>
                <a:ea typeface="Helvetica"/>
                <a:cs typeface="Helvetica"/>
                <a:sym typeface="Helvetica"/>
              </a:rPr>
              <a:t>Yük: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 Vücut ağırlığı</a:t>
            </a:r>
          </a:p>
          <a:p>
            <a:pPr lvl="0" algn="l" defTabSz="457200">
              <a:defRPr sz="1800"/>
            </a:pPr>
            <a:r>
              <a:rPr sz="3600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Kuvvet: 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Gastro-soleus kasları</a:t>
            </a:r>
          </a:p>
          <a:p>
            <a:pPr lvl="0" algn="l" defTabSz="457200">
              <a:defRPr sz="1800"/>
            </a:pPr>
            <a:endParaRPr sz="360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Kuvvet kolu yük kolundan uzundur. </a:t>
            </a:r>
            <a:r>
              <a:rPr sz="3600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Güç için avantaj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, </a:t>
            </a:r>
            <a:r>
              <a:rPr sz="3600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hız ve hareket için dezavantaj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dır.</a:t>
            </a:r>
          </a:p>
        </p:txBody>
      </p:sp>
      <p:sp>
        <p:nvSpPr>
          <p:cNvPr id="83" name="Shape 83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10</a:t>
            </a:fld>
            <a:endParaRPr/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1270000" y="736801"/>
            <a:ext cx="10464800" cy="193689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KAS KONTRAKSİYONUNA ETKİ EDEN FAKTÖRLER</a:t>
            </a:r>
          </a:p>
        </p:txBody>
      </p:sp>
      <p:sp>
        <p:nvSpPr>
          <p:cNvPr id="89" name="Shape 89"/>
          <p:cNvSpPr>
            <a:spLocks noGrp="1"/>
          </p:cNvSpPr>
          <p:nvPr>
            <p:ph type="body" idx="1"/>
          </p:nvPr>
        </p:nvSpPr>
        <p:spPr>
          <a:xfrm>
            <a:off x="1269999" y="2992040"/>
            <a:ext cx="6167510" cy="594156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0" algn="l" defTabSz="452627">
              <a:defRPr sz="1800"/>
            </a:pPr>
            <a:r>
              <a:rPr sz="3564" b="1">
                <a:latin typeface="Helvetica"/>
                <a:ea typeface="Helvetica"/>
                <a:cs typeface="Helvetica"/>
                <a:sym typeface="Helvetica"/>
              </a:rPr>
              <a:t>c-3.Sınıf Kaldıraç: 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Elde ağırlık tutarken önkolun durumu.</a:t>
            </a:r>
          </a:p>
          <a:p>
            <a:pPr lvl="0" algn="l" defTabSz="452627">
              <a:defRPr sz="1800"/>
            </a:pPr>
            <a:r>
              <a:rPr sz="3564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Destek: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 Dirsek eklemi</a:t>
            </a:r>
          </a:p>
          <a:p>
            <a:pPr lvl="0" algn="l" defTabSz="452627">
              <a:defRPr sz="1800"/>
            </a:pPr>
            <a:r>
              <a:rPr sz="3564">
                <a:solidFill>
                  <a:srgbClr val="942192"/>
                </a:solidFill>
                <a:latin typeface="Helvetica"/>
                <a:ea typeface="Helvetica"/>
                <a:cs typeface="Helvetica"/>
                <a:sym typeface="Helvetica"/>
              </a:rPr>
              <a:t>Yük: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 Eldeki cisim</a:t>
            </a:r>
          </a:p>
          <a:p>
            <a:pPr lvl="0" algn="l" defTabSz="452627">
              <a:defRPr sz="1800"/>
            </a:pPr>
            <a:r>
              <a:rPr sz="3564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Kuvvet: 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Biceps brachii</a:t>
            </a:r>
          </a:p>
          <a:p>
            <a:pPr lvl="0" algn="l" defTabSz="452627">
              <a:defRPr sz="1800"/>
            </a:pPr>
            <a:endParaRPr sz="3564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2627">
              <a:defRPr sz="1800"/>
            </a:pPr>
            <a:r>
              <a:rPr sz="3564">
                <a:latin typeface="Helvetica"/>
                <a:ea typeface="Helvetica"/>
                <a:cs typeface="Helvetica"/>
                <a:sym typeface="Helvetica"/>
              </a:rPr>
              <a:t>Güçten çok normal eklem hareketini destekleyen </a:t>
            </a:r>
            <a:r>
              <a:rPr sz="3564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hız için avantaj</a:t>
            </a:r>
            <a:r>
              <a:rPr sz="3564" b="1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 sağlayan bir kaldıraçtır.</a:t>
            </a:r>
          </a:p>
        </p:txBody>
      </p:sp>
      <p:sp>
        <p:nvSpPr>
          <p:cNvPr id="88" name="Shape 88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11</a:t>
            </a:fld>
            <a:endParaRPr/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>
            <a:spLocks noGrp="1"/>
          </p:cNvSpPr>
          <p:nvPr>
            <p:ph type="title"/>
          </p:nvPr>
        </p:nvSpPr>
        <p:spPr>
          <a:xfrm>
            <a:off x="1270000" y="736801"/>
            <a:ext cx="10464800" cy="193689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KAS KONTRAKSİYONUNA ETKİ EDEN FAKTÖRLER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6751908" cy="5404249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lvl="0" algn="l" defTabSz="457200">
              <a:defRPr sz="1800"/>
            </a:pPr>
            <a:r>
              <a:rPr sz="3600" b="1">
                <a:latin typeface="Helvetica"/>
                <a:ea typeface="Helvetica"/>
                <a:cs typeface="Helvetica"/>
                <a:sym typeface="Helvetica"/>
              </a:rPr>
              <a:t>2-Uygulama Açısı: 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90 derecede bütün kuvvet dönücüdür.</a:t>
            </a:r>
          </a:p>
          <a:p>
            <a:pPr lvl="0" algn="l" defTabSz="457200">
              <a:defRPr sz="1800"/>
            </a:pPr>
            <a:endParaRPr sz="3600" b="1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7200">
              <a:defRPr sz="1800"/>
            </a:pPr>
            <a:r>
              <a:rPr sz="3600" b="1">
                <a:latin typeface="Helvetica"/>
                <a:ea typeface="Helvetica"/>
                <a:cs typeface="Helvetica"/>
                <a:sym typeface="Helvetica"/>
              </a:rPr>
              <a:t>3-Uzunluk Kuvvet İlişkisi: 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Kas uzamış pozisyonundan başlayarak kasılırsa, kısalmış pozisyondan başlayarak kasıldığı zamana oranla daha fazla kuvvet açığa çıkaracaktır.</a:t>
            </a:r>
          </a:p>
        </p:txBody>
      </p:sp>
      <p:sp>
        <p:nvSpPr>
          <p:cNvPr id="93" name="Shape 93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12</a:t>
            </a:fld>
            <a:endParaRPr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>
            <a:spLocks noGrp="1"/>
          </p:cNvSpPr>
          <p:nvPr>
            <p:ph type="title"/>
          </p:nvPr>
        </p:nvSpPr>
        <p:spPr>
          <a:xfrm>
            <a:off x="1270000" y="736801"/>
            <a:ext cx="10464800" cy="1936898"/>
          </a:xfrm>
          <a:prstGeom prst="rect">
            <a:avLst/>
          </a:prstGeom>
        </p:spPr>
        <p:txBody>
          <a:bodyPr>
            <a:normAutofit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KASLARIN ANATOMİK YAPISI</a:t>
            </a:r>
          </a:p>
        </p:txBody>
      </p:sp>
      <p:sp>
        <p:nvSpPr>
          <p:cNvPr id="98" name="Shape 98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13</a:t>
            </a:fld>
            <a:endParaRPr/>
          </a:p>
        </p:txBody>
      </p:sp>
      <p:sp>
        <p:nvSpPr>
          <p:cNvPr id="100" name="Shape 100"/>
          <p:cNvSpPr/>
          <p:nvPr/>
        </p:nvSpPr>
        <p:spPr>
          <a:xfrm>
            <a:off x="1270000" y="2992040"/>
            <a:ext cx="4785050" cy="4130044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l" defTabSz="457200">
              <a:defRPr sz="1800"/>
            </a:pPr>
            <a:r>
              <a:rPr sz="3600" b="1">
                <a:latin typeface="Helvetica"/>
                <a:ea typeface="Helvetica"/>
                <a:cs typeface="Helvetica"/>
                <a:sym typeface="Helvetica"/>
              </a:rPr>
              <a:t>KUVVET İÇİN</a:t>
            </a: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Lifler kısa</a:t>
            </a: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Sayıca fazla</a:t>
            </a: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Yelpaze şeklinde</a:t>
            </a: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Kırmızı lifli kaslar</a:t>
            </a:r>
          </a:p>
          <a:p>
            <a:pPr lvl="0" algn="l" defTabSz="457200">
              <a:defRPr sz="1800"/>
            </a:pPr>
            <a:endParaRPr sz="360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Örn: Antigravite kasları</a:t>
            </a:r>
          </a:p>
        </p:txBody>
      </p:sp>
      <p:sp>
        <p:nvSpPr>
          <p:cNvPr id="101" name="Shape 101"/>
          <p:cNvSpPr/>
          <p:nvPr/>
        </p:nvSpPr>
        <p:spPr>
          <a:xfrm>
            <a:off x="6837783" y="2992040"/>
            <a:ext cx="4785050" cy="4130044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l" defTabSz="457200">
              <a:defRPr sz="1800"/>
            </a:pPr>
            <a:r>
              <a:rPr sz="3600" b="1">
                <a:latin typeface="Helvetica"/>
                <a:ea typeface="Helvetica"/>
                <a:cs typeface="Helvetica"/>
                <a:sym typeface="Helvetica"/>
              </a:rPr>
              <a:t>HIZ İÇİN</a:t>
            </a: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Lifler uzun</a:t>
            </a: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Sayıca az</a:t>
            </a: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Paralel sıralanmış</a:t>
            </a: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Beyaz lifli kaslar</a:t>
            </a:r>
          </a:p>
          <a:p>
            <a:pPr lvl="0" algn="l" defTabSz="457200">
              <a:defRPr sz="1800"/>
            </a:pPr>
            <a:endParaRPr sz="360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Örn: Önkol fleksörleri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399"/>
          </a:xfrm>
          <a:prstGeom prst="rect">
            <a:avLst/>
          </a:prstGeom>
        </p:spPr>
        <p:txBody>
          <a:bodyPr>
            <a:normAutofit/>
          </a:bodyPr>
          <a:lstStyle>
            <a:lvl1pPr defTabSz="446561">
              <a:defRPr sz="6076"/>
            </a:lvl1pPr>
          </a:lstStyle>
          <a:p>
            <a:pPr lvl="0">
              <a:defRPr sz="1800"/>
            </a:pPr>
            <a:r>
              <a:rPr sz="6076"/>
              <a:t>HAREKETE KATILAN KASLAR</a:t>
            </a:r>
          </a:p>
        </p:txBody>
      </p:sp>
      <p:sp>
        <p:nvSpPr>
          <p:cNvPr id="109" name="Shape 109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618853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l" defTabSz="457200">
              <a:defRPr sz="1800"/>
            </a:pPr>
            <a:r>
              <a:rPr sz="3600" dirty="0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Agonist </a:t>
            </a:r>
            <a:r>
              <a:rPr sz="3600" dirty="0" err="1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kas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zayıf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ise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istenen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hareket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aktif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olarak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tanımlanamaz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lvl="0" algn="l" defTabSz="457200">
              <a:defRPr sz="1800"/>
            </a:pPr>
            <a:endParaRPr sz="3600" dirty="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7200">
              <a:defRPr sz="1800"/>
            </a:pPr>
            <a:r>
              <a:rPr sz="3600" dirty="0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Antagonist </a:t>
            </a:r>
            <a:r>
              <a:rPr sz="3600" dirty="0" err="1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kas</a:t>
            </a:r>
            <a:r>
              <a:rPr sz="3600" dirty="0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kısa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ise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agonist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yöndeki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hareket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limitlenir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lvl="0" algn="l" defTabSz="457200">
              <a:defRPr sz="1800"/>
            </a:pPr>
            <a:endParaRPr sz="3600" dirty="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7200">
              <a:defRPr sz="1800"/>
            </a:pPr>
            <a:r>
              <a:rPr sz="3600" dirty="0" err="1">
                <a:solidFill>
                  <a:srgbClr val="942192"/>
                </a:solidFill>
                <a:latin typeface="Helvetica"/>
                <a:ea typeface="Helvetica"/>
                <a:cs typeface="Helvetica"/>
                <a:sym typeface="Helvetica"/>
              </a:rPr>
              <a:t>Sinerjist</a:t>
            </a:r>
            <a:r>
              <a:rPr sz="3600" dirty="0">
                <a:solidFill>
                  <a:srgbClr val="942192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solidFill>
                  <a:srgbClr val="942192"/>
                </a:solidFill>
                <a:latin typeface="Helvetica"/>
                <a:ea typeface="Helvetica"/>
                <a:cs typeface="Helvetica"/>
                <a:sym typeface="Helvetica"/>
              </a:rPr>
              <a:t>kas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zayıf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ise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hareketin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düzgünlüğü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bozulacağından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kişi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çabuk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yorulur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lvl="0" algn="l" defTabSz="457200">
              <a:defRPr sz="1800"/>
            </a:pPr>
            <a:endParaRPr sz="3600" dirty="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7" name="Shape 107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14</a:t>
            </a:fld>
            <a:endParaRPr/>
          </a:p>
        </p:txBody>
      </p: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39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KAS KOORDİNASYONU</a:t>
            </a:r>
          </a:p>
        </p:txBody>
      </p:sp>
      <p:sp>
        <p:nvSpPr>
          <p:cNvPr id="113" name="Shape 113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6188538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l" defTabSz="457200">
              <a:defRPr sz="1800"/>
            </a:pP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Vücutta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hiçbir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hareket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tek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kasın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çalışması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ile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yapılmaz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. Her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hareket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agonist, antagonist,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sinerjist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ve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fiksatör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kasların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birlikte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çalışmasını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gerektirir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lvl="0" algn="l" defTabSz="457200">
              <a:defRPr sz="1800"/>
            </a:pPr>
            <a:endParaRPr sz="3600" dirty="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7200">
              <a:defRPr sz="1800"/>
            </a:pPr>
            <a:r>
              <a:rPr sz="3600" dirty="0" err="1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Kas</a:t>
            </a:r>
            <a:r>
              <a:rPr sz="3600" dirty="0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koordinasyonu</a:t>
            </a:r>
            <a:r>
              <a:rPr sz="3600" dirty="0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,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uygun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kasın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,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uygun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zamanda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ve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gerektiği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kadar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kuvvet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ile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çalışması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600" dirty="0" err="1">
                <a:latin typeface="Helvetica"/>
                <a:ea typeface="Helvetica"/>
                <a:cs typeface="Helvetica"/>
                <a:sym typeface="Helvetica"/>
              </a:rPr>
              <a:t>durumudur</a:t>
            </a:r>
            <a:r>
              <a:rPr sz="3600" dirty="0">
                <a:latin typeface="Helvetica"/>
                <a:ea typeface="Helvetica"/>
                <a:cs typeface="Helvetica"/>
                <a:sym typeface="Helvetica"/>
              </a:rPr>
              <a:t>.</a:t>
            </a:r>
          </a:p>
          <a:p>
            <a:pPr lvl="0" algn="l" defTabSz="457200">
              <a:defRPr sz="1800"/>
            </a:pPr>
            <a:endParaRPr sz="3600" dirty="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11" name="Shape 111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fontScale="55000" lnSpcReduction="20000"/>
          </a:bodyPr>
          <a:lstStyle/>
          <a:p>
            <a:pPr lvl="0"/>
            <a:fld id="{86CB4B4D-7CA3-9044-876B-883B54F8677D}" type="slidenum">
              <a:t>15</a:t>
            </a:fld>
            <a:endParaRPr/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39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KONTRAKSİYON TİPLERİ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/>
            </a:pPr>
            <a:r>
              <a:rPr sz="3600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1-İzometrik(Statik) Kontraksiyon: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 Kasılmanın olduğu fakat gözle görülür bir eklem hareketinin oluşmadığı kontraksiyon tipidir. </a:t>
            </a:r>
          </a:p>
          <a:p>
            <a:pPr lvl="0" algn="l" defTabSz="457200">
              <a:defRPr sz="1800"/>
            </a:pPr>
            <a:endParaRPr sz="360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Kas tonusu </a:t>
            </a: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Kas uzunluğu değişmez.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2</a:t>
            </a:fld>
            <a:endParaRPr/>
          </a:p>
        </p:txBody>
      </p:sp>
      <p:sp>
        <p:nvSpPr>
          <p:cNvPr id="48" name="Shape 48"/>
          <p:cNvSpPr/>
          <p:nvPr/>
        </p:nvSpPr>
        <p:spPr>
          <a:xfrm flipV="1">
            <a:off x="3805104" y="5170714"/>
            <a:ext cx="1" cy="480009"/>
          </a:xfrm>
          <a:prstGeom prst="line">
            <a:avLst/>
          </a:prstGeom>
          <a:ln w="25400">
            <a:solidFill/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lvl="0">
              <a:defRPr sz="2400"/>
            </a:pPr>
            <a:endParaRPr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39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KONTRAKSİYON TİPLERİ</a:t>
            </a:r>
          </a:p>
        </p:txBody>
      </p:sp>
      <p:sp>
        <p:nvSpPr>
          <p:cNvPr id="52" name="Shape 52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/>
          <a:lstStyle/>
          <a:p>
            <a:pPr lvl="0" algn="l" defTabSz="457200">
              <a:defRPr sz="1800"/>
            </a:pPr>
            <a:r>
              <a:rPr sz="3600">
                <a:solidFill>
                  <a:srgbClr val="942192"/>
                </a:solidFill>
                <a:latin typeface="Helvetica"/>
                <a:ea typeface="Helvetica"/>
                <a:cs typeface="Helvetica"/>
                <a:sym typeface="Helvetica"/>
              </a:rPr>
              <a:t>2-İzotonik(Dinamik-Konsentrik) Kontraksiyon:</a:t>
            </a:r>
            <a:r>
              <a:rPr sz="3600">
                <a:latin typeface="Helvetica"/>
                <a:ea typeface="Helvetica"/>
                <a:cs typeface="Helvetica"/>
                <a:sym typeface="Helvetica"/>
              </a:rPr>
              <a:t> Eklem veya kas grubu dirence karşı kontraksiyon boyunca hareket eder. </a:t>
            </a:r>
          </a:p>
          <a:p>
            <a:pPr lvl="0" algn="l" defTabSz="457200">
              <a:defRPr sz="1800"/>
            </a:pPr>
            <a:endParaRPr sz="360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7200"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Kas kontraksiyonu ile oluşan gerilim kasın origo ve insersiyosunu birbirine yaklaştırır.</a:t>
            </a:r>
          </a:p>
        </p:txBody>
      </p:sp>
      <p:sp>
        <p:nvSpPr>
          <p:cNvPr id="50" name="Shape 50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3</a:t>
            </a:fld>
            <a:endParaRPr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39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KONTRAKSİYON TİPLERİ</a:t>
            </a:r>
          </a:p>
        </p:txBody>
      </p:sp>
      <p:sp>
        <p:nvSpPr>
          <p:cNvPr id="56" name="Shape 56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4950754" cy="3769521"/>
          </a:xfrm>
          <a:prstGeom prst="rect">
            <a:avLst/>
          </a:prstGeom>
          <a:ln w="25400">
            <a:solidFill>
              <a:srgbClr val="85888D"/>
            </a:solidFill>
          </a:ln>
        </p:spPr>
        <p:txBody>
          <a:bodyPr>
            <a:normAutofit fontScale="92500" lnSpcReduction="10000"/>
          </a:bodyPr>
          <a:lstStyle/>
          <a:p>
            <a:pPr lvl="0" algn="l" defTabSz="457200">
              <a:defRPr sz="1800"/>
            </a:pPr>
            <a:r>
              <a:rPr sz="3600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İzometrik Kontraksiyon</a:t>
            </a:r>
          </a:p>
          <a:p>
            <a:pPr lvl="0" algn="l" defTabSz="457200">
              <a:defRPr sz="1800"/>
            </a:pPr>
            <a:endParaRPr sz="3600">
              <a:latin typeface="Helvetica"/>
              <a:ea typeface="Helvetica"/>
              <a:cs typeface="Helvetica"/>
              <a:sym typeface="Helvetica"/>
            </a:endParaRPr>
          </a:p>
          <a:p>
            <a:pPr marL="444500" lvl="0" indent="-444500" algn="l" defTabSz="457200">
              <a:buSzPct val="75000"/>
              <a:buChar char="•"/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Kas Uzunluğu Sabit</a:t>
            </a:r>
          </a:p>
          <a:p>
            <a:pPr marL="444500" lvl="0" indent="-444500" algn="l" defTabSz="457200">
              <a:buSzPct val="75000"/>
              <a:buChar char="•"/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Tonusu Artar</a:t>
            </a:r>
          </a:p>
          <a:p>
            <a:pPr marL="444500" lvl="0" indent="-444500" algn="l" defTabSz="457200">
              <a:buSzPct val="75000"/>
              <a:buChar char="•"/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Statik Kasılma</a:t>
            </a:r>
          </a:p>
          <a:p>
            <a:pPr marL="444500" lvl="0" indent="-444500" algn="l" defTabSz="457200">
              <a:buSzPct val="75000"/>
              <a:buChar char="•"/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Mekanik İş Yapılmaz</a:t>
            </a:r>
          </a:p>
        </p:txBody>
      </p:sp>
      <p:sp>
        <p:nvSpPr>
          <p:cNvPr id="54" name="Shape 54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4</a:t>
            </a:fld>
            <a:endParaRPr/>
          </a:p>
        </p:txBody>
      </p:sp>
      <p:sp>
        <p:nvSpPr>
          <p:cNvPr id="57" name="Shape 57"/>
          <p:cNvSpPr/>
          <p:nvPr/>
        </p:nvSpPr>
        <p:spPr>
          <a:xfrm>
            <a:off x="6557634" y="2992040"/>
            <a:ext cx="4950755" cy="3769520"/>
          </a:xfrm>
          <a:prstGeom prst="rect">
            <a:avLst/>
          </a:prstGeom>
          <a:ln w="25400">
            <a:solidFill>
              <a:srgbClr val="85888D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pPr lvl="0" algn="l" defTabSz="457200">
              <a:defRPr sz="1800"/>
            </a:pPr>
            <a:r>
              <a:rPr sz="3600">
                <a:solidFill>
                  <a:srgbClr val="942192"/>
                </a:solidFill>
                <a:latin typeface="Helvetica"/>
                <a:ea typeface="Helvetica"/>
                <a:cs typeface="Helvetica"/>
                <a:sym typeface="Helvetica"/>
              </a:rPr>
              <a:t>İzotonik Kontraksiyon</a:t>
            </a:r>
          </a:p>
          <a:p>
            <a:pPr lvl="0" algn="l" defTabSz="457200">
              <a:defRPr sz="1800"/>
            </a:pPr>
            <a:endParaRPr sz="3600">
              <a:latin typeface="Helvetica"/>
              <a:ea typeface="Helvetica"/>
              <a:cs typeface="Helvetica"/>
              <a:sym typeface="Helvetica"/>
            </a:endParaRPr>
          </a:p>
          <a:p>
            <a:pPr marL="444500" lvl="0" indent="-444500" algn="l" defTabSz="457200">
              <a:buSzPct val="75000"/>
              <a:buChar char="•"/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Kas Uzunluğu Kısalır</a:t>
            </a:r>
          </a:p>
          <a:p>
            <a:pPr marL="444500" lvl="0" indent="-444500" algn="l" defTabSz="457200">
              <a:buSzPct val="75000"/>
              <a:buChar char="•"/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Tonusu Sabit</a:t>
            </a:r>
          </a:p>
          <a:p>
            <a:pPr marL="444500" lvl="0" indent="-444500" algn="l" defTabSz="457200">
              <a:buSzPct val="75000"/>
              <a:buChar char="•"/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Dinamik Kasılma</a:t>
            </a:r>
          </a:p>
          <a:p>
            <a:pPr marL="444500" lvl="0" indent="-444500" algn="l" defTabSz="457200">
              <a:buSzPct val="75000"/>
              <a:buChar char="•"/>
              <a:defRPr sz="1800"/>
            </a:pPr>
            <a:r>
              <a:rPr sz="3600">
                <a:latin typeface="Helvetica"/>
                <a:ea typeface="Helvetica"/>
                <a:cs typeface="Helvetica"/>
                <a:sym typeface="Helvetica"/>
              </a:rPr>
              <a:t>Mekanik İş Yapılır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39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KONTRAKSİYON TİPLERİ</a:t>
            </a:r>
          </a:p>
        </p:txBody>
      </p:sp>
      <p:sp>
        <p:nvSpPr>
          <p:cNvPr id="61" name="Shape 61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 algn="l" defTabSz="452627">
              <a:defRPr sz="1800"/>
            </a:pPr>
            <a:r>
              <a:rPr sz="3564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3-Eksentrik Kontraksiyon: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 Devamlı bir direnç uygulanırken bile kontraksiyon boyunca kas uzar ve origo-insersiyo arası uzaklık artar.</a:t>
            </a:r>
          </a:p>
          <a:p>
            <a:pPr lvl="0" algn="l" defTabSz="452627">
              <a:defRPr sz="1800"/>
            </a:pPr>
            <a:endParaRPr sz="3564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2627">
              <a:defRPr sz="1800"/>
            </a:pPr>
            <a:r>
              <a:rPr sz="3564">
                <a:solidFill>
                  <a:srgbClr val="AA7942"/>
                </a:solidFill>
                <a:latin typeface="Helvetica"/>
                <a:ea typeface="Helvetica"/>
                <a:cs typeface="Helvetica"/>
                <a:sym typeface="Helvetica"/>
              </a:rPr>
              <a:t>4-İzokinetik Kontraksiyon: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 Sabit bir hızda, hareket sınırı boyunca maksimal gerilimle ve eşit dirençle kasta kısalma meydana gelmesidir. </a:t>
            </a:r>
          </a:p>
          <a:p>
            <a:pPr lvl="0" algn="l" defTabSz="452627">
              <a:defRPr sz="1800"/>
            </a:pPr>
            <a:endParaRPr sz="3564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2627">
              <a:defRPr sz="1800"/>
            </a:pPr>
            <a:r>
              <a:rPr sz="3564">
                <a:latin typeface="Helvetica"/>
                <a:ea typeface="Helvetica"/>
                <a:cs typeface="Helvetica"/>
                <a:sym typeface="Helvetica"/>
              </a:rPr>
              <a:t>İzokinetik kontraksiyonu elde etmek için özel cihazlara gereksinim vardır.</a:t>
            </a:r>
          </a:p>
        </p:txBody>
      </p:sp>
      <p:sp>
        <p:nvSpPr>
          <p:cNvPr id="59" name="Shape 59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5</a:t>
            </a:fld>
            <a:endParaRPr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39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KONTRAKSİYON TİPLERİ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5083341" cy="5404249"/>
          </a:xfrm>
          <a:prstGeom prst="rect">
            <a:avLst/>
          </a:prstGeom>
        </p:spPr>
        <p:txBody>
          <a:bodyPr/>
          <a:lstStyle>
            <a:lvl1pPr algn="l" defTabSz="457200">
              <a:defRPr sz="36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/>
            </a:pPr>
            <a:r>
              <a:rPr sz="3600"/>
              <a:t>Dirsek fleksörlerini kullanarak masadan bir bardak suyun alınıp ağza getirilmesi ve tekrar yerine konması sırasındaki kontraksiyon tipleri:</a:t>
            </a:r>
          </a:p>
        </p:txBody>
      </p:sp>
      <p:sp>
        <p:nvSpPr>
          <p:cNvPr id="63" name="Shape 63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6</a:t>
            </a:fld>
            <a:endParaRPr/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1035399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KONTRAKSİYON TİPLERİ</a:t>
            </a:r>
          </a:p>
        </p:txBody>
      </p:sp>
      <p:sp>
        <p:nvSpPr>
          <p:cNvPr id="70" name="Shape 70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10464800" cy="5404249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 algn="l" defTabSz="434340">
              <a:defRPr sz="1800"/>
            </a:pPr>
            <a:r>
              <a:rPr sz="3420">
                <a:latin typeface="Helvetica"/>
                <a:ea typeface="Helvetica"/>
                <a:cs typeface="Helvetica"/>
                <a:sym typeface="Helvetica"/>
              </a:rPr>
              <a:t>1-Dirsek fleksörlerinin gerilimi, önkolun ağırlığı ve su bardağının direncine eşit olana kadar </a:t>
            </a:r>
            <a:r>
              <a:rPr sz="3420" b="1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izometrik kontraksiyon</a:t>
            </a:r>
            <a:r>
              <a:rPr sz="3420">
                <a:latin typeface="Helvetica"/>
                <a:ea typeface="Helvetica"/>
                <a:cs typeface="Helvetica"/>
                <a:sym typeface="Helvetica"/>
              </a:rPr>
              <a:t> meydana gelir.</a:t>
            </a:r>
          </a:p>
          <a:p>
            <a:pPr lvl="0" algn="l" defTabSz="434340">
              <a:defRPr sz="1800"/>
            </a:pPr>
            <a:endParaRPr sz="342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34340">
              <a:defRPr sz="1800"/>
            </a:pPr>
            <a:r>
              <a:rPr sz="3420">
                <a:latin typeface="Helvetica"/>
                <a:ea typeface="Helvetica"/>
                <a:cs typeface="Helvetica"/>
                <a:sym typeface="Helvetica"/>
              </a:rPr>
              <a:t>2-Fleksörlerdeki gerilim artıp kas kısalınca </a:t>
            </a:r>
            <a:r>
              <a:rPr sz="3420" b="1">
                <a:solidFill>
                  <a:srgbClr val="942192"/>
                </a:solidFill>
                <a:latin typeface="Helvetica"/>
                <a:ea typeface="Helvetica"/>
                <a:cs typeface="Helvetica"/>
                <a:sym typeface="Helvetica"/>
              </a:rPr>
              <a:t>konsentrik kontraksiyon</a:t>
            </a:r>
            <a:r>
              <a:rPr sz="3420" b="1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420">
                <a:latin typeface="Helvetica"/>
                <a:ea typeface="Helvetica"/>
                <a:cs typeface="Helvetica"/>
                <a:sym typeface="Helvetica"/>
              </a:rPr>
              <a:t>oluşur ve bardak ağza götürülür.</a:t>
            </a:r>
          </a:p>
          <a:p>
            <a:pPr lvl="0" algn="l" defTabSz="434340">
              <a:defRPr sz="1800"/>
            </a:pPr>
            <a:endParaRPr sz="3420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34340">
              <a:defRPr sz="1800"/>
            </a:pPr>
            <a:r>
              <a:rPr sz="3420">
                <a:latin typeface="Helvetica"/>
                <a:ea typeface="Helvetica"/>
                <a:cs typeface="Helvetica"/>
                <a:sym typeface="Helvetica"/>
              </a:rPr>
              <a:t>3-Son olarak fleksörler hız oranını ayarlarken bardak masaya konur ve </a:t>
            </a:r>
            <a:r>
              <a:rPr sz="3420" b="1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eksentrik kontraksiyon</a:t>
            </a:r>
            <a:r>
              <a:rPr sz="3420" b="1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sz="3420">
                <a:latin typeface="Helvetica"/>
                <a:ea typeface="Helvetica"/>
                <a:cs typeface="Helvetica"/>
                <a:sym typeface="Helvetica"/>
              </a:rPr>
              <a:t>ile hareket tamamlanmış olur.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7</a:t>
            </a:fld>
            <a:endParaRPr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>
            <a:spLocks noGrp="1"/>
          </p:cNvSpPr>
          <p:nvPr>
            <p:ph type="title"/>
          </p:nvPr>
        </p:nvSpPr>
        <p:spPr>
          <a:xfrm>
            <a:off x="1270000" y="736801"/>
            <a:ext cx="10464800" cy="193689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KAS KONTRAKSİYONUNA ETKİ EDEN FAKTÖRLER</a:t>
            </a:r>
          </a:p>
        </p:txBody>
      </p:sp>
      <p:sp>
        <p:nvSpPr>
          <p:cNvPr id="74" name="Shape 74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4040328" cy="4036047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lvl="0" algn="l" defTabSz="448055">
              <a:defRPr sz="1800"/>
            </a:pPr>
            <a:r>
              <a:rPr sz="3528" b="1">
                <a:latin typeface="Helvetica"/>
                <a:ea typeface="Helvetica"/>
                <a:cs typeface="Helvetica"/>
                <a:sym typeface="Helvetica"/>
              </a:rPr>
              <a:t>1-Kaldıraç Sistemi:</a:t>
            </a:r>
          </a:p>
          <a:p>
            <a:pPr lvl="0" algn="l" defTabSz="448055">
              <a:defRPr sz="1800"/>
            </a:pPr>
            <a:r>
              <a:rPr sz="3528">
                <a:latin typeface="Helvetica"/>
                <a:ea typeface="Helvetica"/>
                <a:cs typeface="Helvetica"/>
                <a:sym typeface="Helvetica"/>
              </a:rPr>
              <a:t>Kemik, kaldıraç kolu; eklem destek veya aksis; kuvvet ise kas ile açığa çıkarılır.</a:t>
            </a:r>
          </a:p>
        </p:txBody>
      </p:sp>
      <p:sp>
        <p:nvSpPr>
          <p:cNvPr id="72" name="Shape 72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8</a:t>
            </a:fld>
            <a:endParaRPr/>
          </a:p>
        </p:txBody>
      </p:sp>
      <p:sp>
        <p:nvSpPr>
          <p:cNvPr id="76" name="Shape 76"/>
          <p:cNvSpPr/>
          <p:nvPr/>
        </p:nvSpPr>
        <p:spPr>
          <a:xfrm>
            <a:off x="1165357" y="7083509"/>
            <a:ext cx="11653129" cy="209977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defTabSz="457200">
              <a:defRPr sz="4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 lvl="0">
              <a:defRPr sz="1800" b="0"/>
            </a:pPr>
            <a:r>
              <a:rPr sz="4800" b="1"/>
              <a:t>Kuvvet X Kuvvet Kolu=Yük X Yük Kolu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1270000" y="736801"/>
            <a:ext cx="10464800" cy="1936898"/>
          </a:xfrm>
          <a:prstGeom prst="rect">
            <a:avLst/>
          </a:prstGeom>
        </p:spPr>
        <p:txBody>
          <a:bodyPr>
            <a:normAutofit fontScale="90000"/>
          </a:bodyPr>
          <a:lstStyle>
            <a:lvl1pPr defTabSz="455674">
              <a:defRPr sz="6200"/>
            </a:lvl1pPr>
          </a:lstStyle>
          <a:p>
            <a:pPr lvl="0">
              <a:defRPr sz="1800"/>
            </a:pPr>
            <a:r>
              <a:rPr sz="6200"/>
              <a:t>KAS KONTRAKSİYONUNA ETKİ EDEN FAKTÖRLER</a:t>
            </a:r>
          </a:p>
        </p:txBody>
      </p:sp>
      <p:sp>
        <p:nvSpPr>
          <p:cNvPr id="79" name="Shape 79"/>
          <p:cNvSpPr>
            <a:spLocks noGrp="1"/>
          </p:cNvSpPr>
          <p:nvPr>
            <p:ph type="body" idx="1"/>
          </p:nvPr>
        </p:nvSpPr>
        <p:spPr>
          <a:xfrm>
            <a:off x="1270000" y="2992040"/>
            <a:ext cx="5753760" cy="5941568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lvl="0" algn="l" defTabSz="452627">
              <a:defRPr sz="1800"/>
            </a:pPr>
            <a:r>
              <a:rPr sz="3564" b="1">
                <a:latin typeface="Helvetica"/>
                <a:ea typeface="Helvetica"/>
                <a:cs typeface="Helvetica"/>
                <a:sym typeface="Helvetica"/>
              </a:rPr>
              <a:t>a-1.Sınıf Kaldıraç: 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Destek veya eklem uygulanan yük ile kuvvet arasındadır. </a:t>
            </a:r>
          </a:p>
          <a:p>
            <a:pPr lvl="0" algn="l" defTabSz="452627">
              <a:defRPr sz="1800"/>
            </a:pPr>
            <a:r>
              <a:rPr sz="3564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Destek: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 Atlanto-occipital eklem</a:t>
            </a:r>
          </a:p>
          <a:p>
            <a:pPr lvl="0" algn="l" defTabSz="452627">
              <a:defRPr sz="1800"/>
            </a:pPr>
            <a:r>
              <a:rPr sz="3564">
                <a:solidFill>
                  <a:srgbClr val="942192"/>
                </a:solidFill>
                <a:latin typeface="Helvetica"/>
                <a:ea typeface="Helvetica"/>
                <a:cs typeface="Helvetica"/>
                <a:sym typeface="Helvetica"/>
              </a:rPr>
              <a:t>Yük: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 Yüzün ön kısmı</a:t>
            </a:r>
          </a:p>
          <a:p>
            <a:pPr lvl="0" algn="l" defTabSz="452627">
              <a:defRPr sz="1800"/>
            </a:pPr>
            <a:r>
              <a:rPr sz="3564">
                <a:solidFill>
                  <a:srgbClr val="FF2600"/>
                </a:solidFill>
                <a:latin typeface="Helvetica"/>
                <a:ea typeface="Helvetica"/>
                <a:cs typeface="Helvetica"/>
                <a:sym typeface="Helvetica"/>
              </a:rPr>
              <a:t>Kuvvet: 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Ekstansör boyun kasları</a:t>
            </a:r>
          </a:p>
          <a:p>
            <a:pPr lvl="0" algn="l" defTabSz="452627">
              <a:defRPr sz="1800"/>
            </a:pPr>
            <a:endParaRPr sz="3564">
              <a:latin typeface="Helvetica"/>
              <a:ea typeface="Helvetica"/>
              <a:cs typeface="Helvetica"/>
              <a:sym typeface="Helvetica"/>
            </a:endParaRPr>
          </a:p>
          <a:p>
            <a:pPr lvl="0" algn="l" defTabSz="452627">
              <a:defRPr sz="1800"/>
            </a:pPr>
            <a:r>
              <a:rPr sz="3564">
                <a:solidFill>
                  <a:srgbClr val="0433FF"/>
                </a:solidFill>
                <a:latin typeface="Helvetica"/>
                <a:ea typeface="Helvetica"/>
                <a:cs typeface="Helvetica"/>
                <a:sym typeface="Helvetica"/>
              </a:rPr>
              <a:t>Hız ve hareket için avantaj</a:t>
            </a:r>
            <a:r>
              <a:rPr sz="3564">
                <a:latin typeface="Helvetica"/>
                <a:ea typeface="Helvetica"/>
                <a:cs typeface="Helvetica"/>
                <a:sym typeface="Helvetica"/>
              </a:rPr>
              <a:t>dır.</a:t>
            </a:r>
          </a:p>
        </p:txBody>
      </p:sp>
      <p:sp>
        <p:nvSpPr>
          <p:cNvPr id="78" name="Shape 78"/>
          <p:cNvSpPr>
            <a:spLocks noGrp="1"/>
          </p:cNvSpPr>
          <p:nvPr>
            <p:ph type="sldNum" sz="quarter" idx="2"/>
          </p:nvPr>
        </p:nvSpPr>
        <p:spPr>
          <a:xfrm>
            <a:off x="6375348" y="9251950"/>
            <a:ext cx="241403" cy="279400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>
            <a:normAutofit lnSpcReduction="10000"/>
          </a:bodyPr>
          <a:lstStyle/>
          <a:p>
            <a:pPr lvl="0"/>
            <a:fld id="{86CB4B4D-7CA3-9044-876B-883B54F8677D}" type="slidenum">
              <a:t>9</a:t>
            </a:fld>
            <a:endParaRPr/>
          </a:p>
        </p:txBody>
      </p:sp>
    </p:spTree>
  </p:cSld>
  <p:clrMapOvr>
    <a:masterClrMapping/>
  </p:clrMapOvr>
  <p:transition spd="med"/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6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</TotalTime>
  <Words>514</Words>
  <Application>Microsoft Office PowerPoint</Application>
  <PresentationFormat>Özel</PresentationFormat>
  <Paragraphs>108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21" baseType="lpstr">
      <vt:lpstr>Arial</vt:lpstr>
      <vt:lpstr>Helvetica</vt:lpstr>
      <vt:lpstr>Helvetica Neue</vt:lpstr>
      <vt:lpstr>Trebuchet MS</vt:lpstr>
      <vt:lpstr>Wingdings 3</vt:lpstr>
      <vt:lpstr>Yüzeyler</vt:lpstr>
      <vt:lpstr>FİZYOTERAPİDE  ÖLÇME VE DEĞERLENDİRME</vt:lpstr>
      <vt:lpstr>KONTRAKSİYON TİPLERİ</vt:lpstr>
      <vt:lpstr>KONTRAKSİYON TİPLERİ</vt:lpstr>
      <vt:lpstr>KONTRAKSİYON TİPLERİ</vt:lpstr>
      <vt:lpstr>KONTRAKSİYON TİPLERİ</vt:lpstr>
      <vt:lpstr>KONTRAKSİYON TİPLERİ</vt:lpstr>
      <vt:lpstr>KONTRAKSİYON TİPLERİ</vt:lpstr>
      <vt:lpstr>KAS KONTRAKSİYONUNA ETKİ EDEN FAKTÖRLER</vt:lpstr>
      <vt:lpstr>KAS KONTRAKSİYONUNA ETKİ EDEN FAKTÖRLER</vt:lpstr>
      <vt:lpstr>KAS KONTRAKSİYONUNA ETKİ EDEN FAKTÖRLER</vt:lpstr>
      <vt:lpstr>KAS KONTRAKSİYONUNA ETKİ EDEN FAKTÖRLER</vt:lpstr>
      <vt:lpstr>KAS KONTRAKSİYONUNA ETKİ EDEN FAKTÖRLER</vt:lpstr>
      <vt:lpstr>KASLARIN ANATOMİK YAPISI</vt:lpstr>
      <vt:lpstr>HAREKETE KATILAN KASLAR</vt:lpstr>
      <vt:lpstr>KAS KOORDİNASYONU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FİZYOTERAPİDE  ÖLÇME VE DEĞERLENDİRME</dc:title>
  <dc:creator>kmyo2</dc:creator>
  <cp:lastModifiedBy>şeyda cuma</cp:lastModifiedBy>
  <cp:revision>3</cp:revision>
  <dcterms:modified xsi:type="dcterms:W3CDTF">2018-05-08T07:57:33Z</dcterms:modified>
</cp:coreProperties>
</file>