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1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041" y="-12043"/>
            <a:ext cx="13041499" cy="977768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7958" y="3419782"/>
            <a:ext cx="8286889" cy="2341407"/>
          </a:xfrm>
        </p:spPr>
        <p:txBody>
          <a:bodyPr anchor="b">
            <a:noAutofit/>
          </a:bodyPr>
          <a:lstStyle>
            <a:lvl1pPr algn="r">
              <a:defRPr sz="768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958" y="5761187"/>
            <a:ext cx="8286889" cy="156003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59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7" y="866986"/>
            <a:ext cx="9027860" cy="4840676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7" y="6357902"/>
            <a:ext cx="9027860" cy="2234257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57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059" y="866987"/>
            <a:ext cx="863599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65972" y="5165795"/>
            <a:ext cx="7708166" cy="541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27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357902"/>
            <a:ext cx="9027861" cy="2234257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686523" y="1124093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96728" y="4105324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2231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2747716"/>
            <a:ext cx="9027861" cy="3691321"/>
          </a:xfrm>
        </p:spPr>
        <p:txBody>
          <a:bodyPr anchor="b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27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059" y="866987"/>
            <a:ext cx="863599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66982" y="5707662"/>
            <a:ext cx="9027863" cy="73137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686523" y="1124093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96728" y="4105324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9647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874" y="866987"/>
            <a:ext cx="9018972" cy="4298809"/>
          </a:xfrm>
        </p:spPr>
        <p:txBody>
          <a:bodyPr anchor="ctr">
            <a:normAutofit/>
          </a:bodyPr>
          <a:lstStyle>
            <a:lvl1pPr algn="l">
              <a:defRPr sz="625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66982" y="5707662"/>
            <a:ext cx="9027863" cy="73137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2153122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897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159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66" y="866988"/>
            <a:ext cx="1392088" cy="7468730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985" y="866988"/>
            <a:ext cx="7388481" cy="746873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1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Alt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Başlık Metni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Gövde Düzeyi Bir</a:t>
            </a:r>
          </a:p>
          <a:p>
            <a:pPr lvl="1">
              <a:defRPr sz="1800"/>
            </a:pPr>
            <a:r>
              <a:rPr sz="3200"/>
              <a:t>Gövde Düzeyi İki</a:t>
            </a:r>
          </a:p>
          <a:p>
            <a:pPr lvl="2">
              <a:defRPr sz="1800"/>
            </a:pPr>
            <a:r>
              <a:rPr sz="3200"/>
              <a:t>Gövde Düzeyi Üç</a:t>
            </a:r>
          </a:p>
          <a:p>
            <a:pPr lvl="3">
              <a:defRPr sz="1800"/>
            </a:pPr>
            <a:r>
              <a:rPr sz="3200"/>
              <a:t>Gövde Düzeyi Dört</a:t>
            </a:r>
          </a:p>
          <a:p>
            <a:pPr lvl="4">
              <a:defRPr sz="1800"/>
            </a:pPr>
            <a:r>
              <a:rPr sz="3200"/>
              <a:t>Gövde Düzeyi Beş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57909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82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3841235"/>
            <a:ext cx="9027861" cy="2597804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6439037"/>
            <a:ext cx="9027861" cy="1223680"/>
          </a:xfrm>
        </p:spPr>
        <p:txBody>
          <a:bodyPr anchor="t"/>
          <a:lstStyle>
            <a:lvl1pPr marL="0" indent="0" algn="l">
              <a:buNone/>
              <a:defRPr sz="284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7" y="866987"/>
            <a:ext cx="9027860" cy="187847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988" y="3072838"/>
            <a:ext cx="4391977" cy="5519320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2868" y="3072840"/>
            <a:ext cx="4391979" cy="5519322"/>
          </a:xfrm>
        </p:spPr>
        <p:txBody>
          <a:bodyPr>
            <a:normAutofit/>
          </a:bodyPr>
          <a:lstStyle>
            <a:lvl1pPr>
              <a:defRPr sz="2560"/>
            </a:lvl1pPr>
            <a:lvl2pPr>
              <a:defRPr sz="2276"/>
            </a:lvl2pPr>
            <a:lvl3pPr>
              <a:defRPr sz="1991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92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6" y="866987"/>
            <a:ext cx="9027858" cy="1878471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3073398"/>
            <a:ext cx="439562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985" y="3892973"/>
            <a:ext cx="4395622" cy="469918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222" y="3073398"/>
            <a:ext cx="4395622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222" y="3892973"/>
            <a:ext cx="4395622" cy="469918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85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866987"/>
            <a:ext cx="9027860" cy="187847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53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195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2131348"/>
            <a:ext cx="3968259" cy="1818263"/>
          </a:xfrm>
        </p:spPr>
        <p:txBody>
          <a:bodyPr anchor="b">
            <a:normAutofit/>
          </a:bodyPr>
          <a:lstStyle>
            <a:lvl1pPr>
              <a:defRPr sz="284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147" y="732338"/>
            <a:ext cx="4815697" cy="78598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985" y="3949610"/>
            <a:ext cx="3968259" cy="3675661"/>
          </a:xfrm>
        </p:spPr>
        <p:txBody>
          <a:bodyPr>
            <a:normAutofit/>
          </a:bodyPr>
          <a:lstStyle>
            <a:lvl1pPr marL="0" indent="0">
              <a:buNone/>
              <a:defRPr sz="1991"/>
            </a:lvl1pPr>
            <a:lvl2pPr marL="487672" indent="0">
              <a:buNone/>
              <a:defRPr sz="1493"/>
            </a:lvl2pPr>
            <a:lvl3pPr marL="975345" indent="0">
              <a:buNone/>
              <a:defRPr sz="1280"/>
            </a:lvl3pPr>
            <a:lvl4pPr marL="1463017" indent="0">
              <a:buNone/>
              <a:defRPr sz="1067"/>
            </a:lvl4pPr>
            <a:lvl5pPr marL="1950690" indent="0">
              <a:buNone/>
              <a:defRPr sz="1067"/>
            </a:lvl5pPr>
            <a:lvl6pPr marL="2438362" indent="0">
              <a:buNone/>
              <a:defRPr sz="1067"/>
            </a:lvl6pPr>
            <a:lvl7pPr marL="2926034" indent="0">
              <a:buNone/>
              <a:defRPr sz="1067"/>
            </a:lvl7pPr>
            <a:lvl8pPr marL="3413707" indent="0">
              <a:buNone/>
              <a:defRPr sz="1067"/>
            </a:lvl8pPr>
            <a:lvl9pPr marL="3901379" indent="0">
              <a:buNone/>
              <a:defRPr sz="106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7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985" y="6827520"/>
            <a:ext cx="9027860" cy="806027"/>
          </a:xfrm>
        </p:spPr>
        <p:txBody>
          <a:bodyPr anchor="b">
            <a:normAutofit/>
          </a:bodyPr>
          <a:lstStyle>
            <a:lvl1pPr algn="l">
              <a:defRPr sz="341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985" y="866986"/>
            <a:ext cx="9027860" cy="5469466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985" y="7633547"/>
            <a:ext cx="9027860" cy="958612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83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2041" y="-12043"/>
            <a:ext cx="13041500" cy="977768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986" y="866987"/>
            <a:ext cx="9027858" cy="18784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85" y="3072840"/>
            <a:ext cx="9027860" cy="5519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7478" y="8592161"/>
            <a:ext cx="972988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6986" y="8592161"/>
            <a:ext cx="657489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5762" y="8592161"/>
            <a:ext cx="72908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accent1"/>
                </a:solidFill>
              </a:defRPr>
            </a:lvl1pPr>
          </a:lstStyle>
          <a:p>
            <a:pPr lvl="0"/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51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650230" rtl="0" eaLnBrk="1" latinLnBrk="0" hangingPunct="1">
        <a:spcBef>
          <a:spcPct val="0"/>
        </a:spcBef>
        <a:buNone/>
        <a:defRPr sz="51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7672" indent="-487672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5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2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9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2359173" y="2340745"/>
            <a:ext cx="9375627" cy="197847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r" defTabSz="525779">
              <a:defRPr sz="1800"/>
            </a:pPr>
            <a:r>
              <a:rPr sz="5300"/>
              <a:t>FİZYOTERAPİDE </a:t>
            </a:r>
          </a:p>
          <a:p>
            <a:pPr lvl="0" algn="r" defTabSz="525779">
              <a:defRPr sz="1800"/>
            </a:pPr>
            <a:r>
              <a:rPr sz="5300"/>
              <a:t>ÖLÇME VE DEĞERLENDİRME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1270000" y="4419600"/>
            <a:ext cx="10464800" cy="113030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>
              <a:defRPr sz="1800"/>
            </a:pPr>
            <a:r>
              <a:rPr sz="3200" dirty="0" smtClean="0"/>
              <a:t>ÖĞR.GÖR.</a:t>
            </a:r>
            <a:r>
              <a:rPr lang="tr-TR" sz="3200" dirty="0" smtClean="0"/>
              <a:t>ŞEYDA CANDENİZ</a:t>
            </a:r>
            <a:endParaRPr sz="3200" dirty="0"/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KONTRAKSİYONUNA ETKİ EDEN FAKTÖRLER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1269999" y="2992040"/>
            <a:ext cx="6289970" cy="619746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defTabSz="457200">
              <a:defRPr sz="1800"/>
            </a:pPr>
            <a:r>
              <a:rPr sz="3600" b="1">
                <a:latin typeface="Helvetica"/>
                <a:ea typeface="Helvetica"/>
                <a:cs typeface="Helvetica"/>
                <a:sym typeface="Helvetica"/>
              </a:rPr>
              <a:t>b-2.Sınıf Kaldıraç: 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Topuklar kaldırılarak ayak parmaklarında durma.</a:t>
            </a:r>
          </a:p>
          <a:p>
            <a:pPr lvl="0" algn="l" defTabSz="457200">
              <a:defRPr sz="1800"/>
            </a:pPr>
            <a:r>
              <a:rPr sz="36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Destek: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 Metatarsofalangeal eklemler</a:t>
            </a:r>
          </a:p>
          <a:p>
            <a:pPr lvl="0" algn="l" defTabSz="457200">
              <a:defRPr sz="1800"/>
            </a:pPr>
            <a:r>
              <a:rPr sz="360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Yük: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 Vücut ağırlığı</a:t>
            </a:r>
          </a:p>
          <a:p>
            <a:pPr lvl="0" algn="l" defTabSz="457200">
              <a:defRPr sz="1800"/>
            </a:pPr>
            <a:r>
              <a:rPr sz="3600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Kuvvet: 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Gastro-soleus kasları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Kuvvet kolu yük kolundan uzundur. </a:t>
            </a:r>
            <a:r>
              <a:rPr sz="36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Güç için avantaj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, </a:t>
            </a:r>
            <a:r>
              <a:rPr sz="3600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hız ve hareket için dezavantaj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dır.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KONTRAKSİYONUNA ETKİ EDEN FAKTÖRLER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1269999" y="2992040"/>
            <a:ext cx="6167510" cy="594156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l" defTabSz="452627">
              <a:defRPr sz="1800"/>
            </a:pPr>
            <a:r>
              <a:rPr sz="3564" b="1">
                <a:latin typeface="Helvetica"/>
                <a:ea typeface="Helvetica"/>
                <a:cs typeface="Helvetica"/>
                <a:sym typeface="Helvetica"/>
              </a:rPr>
              <a:t>c-3.Sınıf Kaldıraç: 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Elde ağırlık tutarken önkolun durumu.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Destek: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Dirsek eklemi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Yük: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Eldeki cisim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Kuvvet: 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Biceps brachii</a:t>
            </a:r>
          </a:p>
          <a:p>
            <a:pPr lvl="0" algn="l" defTabSz="452627">
              <a:defRPr sz="1800"/>
            </a:pPr>
            <a:endParaRPr sz="3564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2627">
              <a:defRPr sz="1800"/>
            </a:pPr>
            <a:r>
              <a:rPr sz="3564">
                <a:latin typeface="Helvetica"/>
                <a:ea typeface="Helvetica"/>
                <a:cs typeface="Helvetica"/>
                <a:sym typeface="Helvetica"/>
              </a:rPr>
              <a:t>Güçten çok normal eklem hareketini destekleyen </a:t>
            </a:r>
            <a:r>
              <a:rPr sz="3564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hız için avantaj</a:t>
            </a:r>
            <a:r>
              <a:rPr sz="3564" b="1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sağlayan bir kaldıraçtır.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KONTRAKSİYONUNA ETKİ EDEN FAKTÖRLER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6751908" cy="540424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l" defTabSz="457200">
              <a:defRPr sz="1800"/>
            </a:pPr>
            <a:r>
              <a:rPr sz="3600" b="1">
                <a:latin typeface="Helvetica"/>
                <a:ea typeface="Helvetica"/>
                <a:cs typeface="Helvetica"/>
                <a:sym typeface="Helvetica"/>
              </a:rPr>
              <a:t>2-Uygulama Açısı: 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90 derecede bütün kuvvet dönücüdür.</a:t>
            </a:r>
          </a:p>
          <a:p>
            <a:pPr lvl="0" algn="l" defTabSz="457200">
              <a:defRPr sz="1800"/>
            </a:pPr>
            <a:endParaRPr sz="3600" b="1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 b="1">
                <a:latin typeface="Helvetica"/>
                <a:ea typeface="Helvetica"/>
                <a:cs typeface="Helvetica"/>
                <a:sym typeface="Helvetica"/>
              </a:rPr>
              <a:t>3-Uzunluk Kuvvet İlişkisi: 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uzamış pozisyonundan başlayarak kasılırsa, kısalmış pozisyondan başlayarak kasıldığı zamana oranla daha fazla kuvvet açığa çıkaracaktır.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KASLARIN ANATOMİK YAPISI</a:t>
            </a:r>
          </a:p>
        </p:txBody>
      </p:sp>
      <p:sp>
        <p:nvSpPr>
          <p:cNvPr id="98" name="Shape 98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13</a:t>
            </a:fld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270000" y="2992040"/>
            <a:ext cx="4785050" cy="4130044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 algn="l" defTabSz="457200">
              <a:defRPr sz="1800"/>
            </a:pPr>
            <a:r>
              <a:rPr sz="3600" b="1">
                <a:latin typeface="Helvetica"/>
                <a:ea typeface="Helvetica"/>
                <a:cs typeface="Helvetica"/>
                <a:sym typeface="Helvetica"/>
              </a:rPr>
              <a:t>KUVVET İÇİN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Lifler kısa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Sayıca fazla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Yelpaze şeklinde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Kırmızı lifli kaslar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Örn: Antigravite kasları</a:t>
            </a:r>
          </a:p>
        </p:txBody>
      </p:sp>
      <p:sp>
        <p:nvSpPr>
          <p:cNvPr id="101" name="Shape 101"/>
          <p:cNvSpPr/>
          <p:nvPr/>
        </p:nvSpPr>
        <p:spPr>
          <a:xfrm>
            <a:off x="6837783" y="2992040"/>
            <a:ext cx="4785050" cy="4130044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 algn="l" defTabSz="457200">
              <a:defRPr sz="1800"/>
            </a:pPr>
            <a:r>
              <a:rPr sz="3600" b="1">
                <a:latin typeface="Helvetica"/>
                <a:ea typeface="Helvetica"/>
                <a:cs typeface="Helvetica"/>
                <a:sym typeface="Helvetica"/>
              </a:rPr>
              <a:t>HIZ İÇİN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Lifler uzun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Sayıca az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Paralel sıralanmış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Beyaz lifli kaslar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Örn: Önkol fleksörleri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/>
          </a:bodyPr>
          <a:lstStyle>
            <a:lvl1pPr defTabSz="446561">
              <a:defRPr sz="6076"/>
            </a:lvl1pPr>
          </a:lstStyle>
          <a:p>
            <a:pPr lvl="0">
              <a:defRPr sz="1800"/>
            </a:pPr>
            <a:r>
              <a:rPr sz="6076"/>
              <a:t>HAREKETE KATILAN KASLAR</a:t>
            </a:r>
          </a:p>
        </p:txBody>
      </p:sp>
      <p:sp>
        <p:nvSpPr>
          <p:cNvPr id="109" name="Shape 109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618853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l" defTabSz="457200">
              <a:defRPr sz="1800"/>
            </a:pPr>
            <a:r>
              <a:rPr sz="3600" dirty="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Agonist </a:t>
            </a:r>
            <a:r>
              <a:rPr sz="3600" dirty="0" err="1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kas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zayıf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ise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istenen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hareket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aktif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olarak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tanımlanamaz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lvl="0" algn="l" defTabSz="457200">
              <a:defRPr sz="1800"/>
            </a:pPr>
            <a:endParaRPr sz="3600" dirty="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 dirty="0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Antagonist </a:t>
            </a:r>
            <a:r>
              <a:rPr sz="3600" dirty="0" err="1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kas</a:t>
            </a:r>
            <a:r>
              <a:rPr sz="3600" dirty="0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kısa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ise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agonist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yöndeki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hareket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limitlenir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lvl="0" algn="l" defTabSz="457200">
              <a:defRPr sz="1800"/>
            </a:pPr>
            <a:endParaRPr sz="3600" dirty="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 dirty="0" err="1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Sinerjist</a:t>
            </a:r>
            <a:r>
              <a:rPr sz="3600" dirty="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kas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zayıf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ise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hareketin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düzgünlüğü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bozulacağından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kişi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çabuk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yorulur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lvl="0" algn="l" defTabSz="457200">
              <a:defRPr sz="1800"/>
            </a:pPr>
            <a:endParaRPr sz="3600" dirty="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KOORDİNASYONU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618853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l" defTabSz="457200">
              <a:defRPr sz="1800"/>
            </a:pP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Vücutta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hiçbir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hareket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tek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kasın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çalışması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ile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yapılmaz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 Her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hareket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agonist, antagonist,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sinerjist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ve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fiksatör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kasların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birlikte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çalışmasını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gerektirir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lvl="0" algn="l" defTabSz="457200">
              <a:defRPr sz="1800"/>
            </a:pPr>
            <a:endParaRPr sz="3600" dirty="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 dirty="0" err="1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Kas</a:t>
            </a:r>
            <a:r>
              <a:rPr sz="3600" dirty="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koordinasyonu</a:t>
            </a:r>
            <a:r>
              <a:rPr sz="3600" dirty="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,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uygun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kasın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,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uygun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zamanda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ve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gerektiği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kadar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kuvvet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ile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çalışması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600" dirty="0" err="1">
                <a:latin typeface="Helvetica"/>
                <a:ea typeface="Helvetica"/>
                <a:cs typeface="Helvetica"/>
                <a:sym typeface="Helvetica"/>
              </a:rPr>
              <a:t>durumudur</a:t>
            </a:r>
            <a:r>
              <a:rPr sz="3600" dirty="0">
                <a:latin typeface="Helvetica"/>
                <a:ea typeface="Helvetica"/>
                <a:cs typeface="Helvetica"/>
                <a:sym typeface="Helvetica"/>
              </a:rPr>
              <a:t>.</a:t>
            </a:r>
          </a:p>
          <a:p>
            <a:pPr lvl="0" algn="l" defTabSz="457200">
              <a:defRPr sz="1800"/>
            </a:pPr>
            <a:endParaRPr sz="3600" dirty="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fontScale="55000" lnSpcReduction="20000"/>
          </a:bodyPr>
          <a:lstStyle/>
          <a:p>
            <a:pPr lvl="0"/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lvl="0" algn="l" defTabSz="457200">
              <a:defRPr sz="1800"/>
            </a:pPr>
            <a:r>
              <a:rPr sz="36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1-İzometrik(Statik) Kontraksiyon: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 Kasılmanın olduğu fakat gözle görülür bir eklem hareketinin oluşmadığı kontraksiyon tipidir. 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tonusu </a:t>
            </a: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uzunluğu değişmez.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2</a:t>
            </a:fld>
            <a:endParaRPr/>
          </a:p>
        </p:txBody>
      </p:sp>
      <p:sp>
        <p:nvSpPr>
          <p:cNvPr id="48" name="Shape 48"/>
          <p:cNvSpPr/>
          <p:nvPr/>
        </p:nvSpPr>
        <p:spPr>
          <a:xfrm flipV="1">
            <a:off x="3805104" y="5170714"/>
            <a:ext cx="1" cy="480009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/>
          <a:lstStyle/>
          <a:p>
            <a:pPr lvl="0" algn="l" defTabSz="457200">
              <a:defRPr sz="1800"/>
            </a:pPr>
            <a:r>
              <a:rPr sz="360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2-İzotonik(Dinamik-Konsentrik) Kontraksiyon:</a:t>
            </a:r>
            <a:r>
              <a:rPr sz="3600">
                <a:latin typeface="Helvetica"/>
                <a:ea typeface="Helvetica"/>
                <a:cs typeface="Helvetica"/>
                <a:sym typeface="Helvetica"/>
              </a:rPr>
              <a:t> Eklem veya kas grubu dirence karşı kontraksiyon boyunca hareket eder. 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7200"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kontraksiyonu ile oluşan gerilim kasın origo ve insersiyosunu birbirine yaklaştırır.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4950754" cy="3769521"/>
          </a:xfrm>
          <a:prstGeom prst="rect">
            <a:avLst/>
          </a:prstGeom>
          <a:ln w="25400">
            <a:solidFill>
              <a:srgbClr val="85888D"/>
            </a:solidFill>
          </a:ln>
        </p:spPr>
        <p:txBody>
          <a:bodyPr>
            <a:normAutofit fontScale="92500" lnSpcReduction="10000"/>
          </a:bodyPr>
          <a:lstStyle/>
          <a:p>
            <a:pPr lvl="0" algn="l" defTabSz="457200">
              <a:defRPr sz="1800"/>
            </a:pPr>
            <a:r>
              <a:rPr sz="36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İzometrik Kontraksiyon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Uzunluğu Sabit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Tonusu Artar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Statik Kasılma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Mekanik İş Yapılmaz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4</a:t>
            </a:fld>
            <a:endParaRPr/>
          </a:p>
        </p:txBody>
      </p:sp>
      <p:sp>
        <p:nvSpPr>
          <p:cNvPr id="57" name="Shape 57"/>
          <p:cNvSpPr/>
          <p:nvPr/>
        </p:nvSpPr>
        <p:spPr>
          <a:xfrm>
            <a:off x="6557634" y="2992040"/>
            <a:ext cx="4950755" cy="376952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 algn="l" defTabSz="457200">
              <a:defRPr sz="1800"/>
            </a:pPr>
            <a:r>
              <a:rPr sz="360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İzotonik Kontraksiyon</a:t>
            </a:r>
          </a:p>
          <a:p>
            <a:pPr lvl="0" algn="l" defTabSz="457200">
              <a:defRPr sz="1800"/>
            </a:pPr>
            <a:endParaRPr sz="3600">
              <a:latin typeface="Helvetica"/>
              <a:ea typeface="Helvetica"/>
              <a:cs typeface="Helvetica"/>
              <a:sym typeface="Helvetica"/>
            </a:endParaRP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Kas Uzunluğu Kısalır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Tonusu Sabit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Dinamik Kasılma</a:t>
            </a:r>
          </a:p>
          <a:p>
            <a:pPr marL="444500" lvl="0" indent="-444500" algn="l" defTabSz="457200">
              <a:buSzPct val="75000"/>
              <a:buChar char="•"/>
              <a:defRPr sz="1800"/>
            </a:pPr>
            <a:r>
              <a:rPr sz="3600">
                <a:latin typeface="Helvetica"/>
                <a:ea typeface="Helvetica"/>
                <a:cs typeface="Helvetica"/>
                <a:sym typeface="Helvetica"/>
              </a:rPr>
              <a:t>Mekanik İş Yapılır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defTabSz="452627">
              <a:defRPr sz="1800"/>
            </a:pPr>
            <a:r>
              <a:rPr sz="3564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3-Eksentrik Kontraksiyon: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Devamlı bir direnç uygulanırken bile kontraksiyon boyunca kas uzar ve origo-insersiyo arası uzaklık artar.</a:t>
            </a:r>
          </a:p>
          <a:p>
            <a:pPr lvl="0" algn="l" defTabSz="452627">
              <a:defRPr sz="1800"/>
            </a:pPr>
            <a:endParaRPr sz="3564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2627">
              <a:defRPr sz="1800"/>
            </a:pPr>
            <a:r>
              <a:rPr sz="3564">
                <a:solidFill>
                  <a:srgbClr val="AA7942"/>
                </a:solidFill>
                <a:latin typeface="Helvetica"/>
                <a:ea typeface="Helvetica"/>
                <a:cs typeface="Helvetica"/>
                <a:sym typeface="Helvetica"/>
              </a:rPr>
              <a:t>4-İzokinetik Kontraksiyon: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Sabit bir hızda, hareket sınırı boyunca maksimal gerilimle ve eşit dirençle kasta kısalma meydana gelmesidir. </a:t>
            </a:r>
          </a:p>
          <a:p>
            <a:pPr lvl="0" algn="l" defTabSz="452627">
              <a:defRPr sz="1800"/>
            </a:pPr>
            <a:endParaRPr sz="3564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2627">
              <a:defRPr sz="1800"/>
            </a:pPr>
            <a:r>
              <a:rPr sz="3564">
                <a:latin typeface="Helvetica"/>
                <a:ea typeface="Helvetica"/>
                <a:cs typeface="Helvetica"/>
                <a:sym typeface="Helvetica"/>
              </a:rPr>
              <a:t>İzokinetik kontraksiyonu elde etmek için özel cihazlara gereksinim vardır.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5083341" cy="5404249"/>
          </a:xfrm>
          <a:prstGeom prst="rect">
            <a:avLst/>
          </a:prstGeom>
        </p:spPr>
        <p:txBody>
          <a:bodyPr/>
          <a:lstStyle>
            <a:lvl1pPr algn="l" defTabSz="457200">
              <a:defRPr sz="36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3600"/>
              <a:t>Dirsek fleksörlerini kullanarak masadan bir bardak suyun alınıp ağza getirilmesi ve tekrar yerine konması sırasındaki kontraksiyon tipleri: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103539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KONTRAKSİYON TİPLERİ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10464800" cy="540424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defTabSz="434340">
              <a:defRPr sz="1800"/>
            </a:pPr>
            <a:r>
              <a:rPr sz="3420">
                <a:latin typeface="Helvetica"/>
                <a:ea typeface="Helvetica"/>
                <a:cs typeface="Helvetica"/>
                <a:sym typeface="Helvetica"/>
              </a:rPr>
              <a:t>1-Dirsek fleksörlerinin gerilimi, önkolun ağırlığı ve su bardağının direncine eşit olana kadar </a:t>
            </a:r>
            <a:r>
              <a:rPr sz="3420" b="1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izometrik kontraksiyon</a:t>
            </a:r>
            <a:r>
              <a:rPr sz="3420">
                <a:latin typeface="Helvetica"/>
                <a:ea typeface="Helvetica"/>
                <a:cs typeface="Helvetica"/>
                <a:sym typeface="Helvetica"/>
              </a:rPr>
              <a:t> meydana gelir.</a:t>
            </a:r>
          </a:p>
          <a:p>
            <a:pPr lvl="0" algn="l" defTabSz="434340">
              <a:defRPr sz="1800"/>
            </a:pPr>
            <a:endParaRPr sz="342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34340">
              <a:defRPr sz="1800"/>
            </a:pPr>
            <a:r>
              <a:rPr sz="3420">
                <a:latin typeface="Helvetica"/>
                <a:ea typeface="Helvetica"/>
                <a:cs typeface="Helvetica"/>
                <a:sym typeface="Helvetica"/>
              </a:rPr>
              <a:t>2-Fleksörlerdeki gerilim artıp kas kısalınca </a:t>
            </a:r>
            <a:r>
              <a:rPr sz="3420" b="1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konsentrik kontraksiyon</a:t>
            </a:r>
            <a:r>
              <a:rPr sz="3420" b="1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420">
                <a:latin typeface="Helvetica"/>
                <a:ea typeface="Helvetica"/>
                <a:cs typeface="Helvetica"/>
                <a:sym typeface="Helvetica"/>
              </a:rPr>
              <a:t>oluşur ve bardak ağza götürülür.</a:t>
            </a:r>
          </a:p>
          <a:p>
            <a:pPr lvl="0" algn="l" defTabSz="434340">
              <a:defRPr sz="1800"/>
            </a:pPr>
            <a:endParaRPr sz="3420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34340">
              <a:defRPr sz="1800"/>
            </a:pPr>
            <a:r>
              <a:rPr sz="3420">
                <a:latin typeface="Helvetica"/>
                <a:ea typeface="Helvetica"/>
                <a:cs typeface="Helvetica"/>
                <a:sym typeface="Helvetica"/>
              </a:rPr>
              <a:t>3-Son olarak fleksörler hız oranını ayarlarken bardak masaya konur ve </a:t>
            </a:r>
            <a:r>
              <a:rPr sz="3420" b="1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eksentrik kontraksiyon</a:t>
            </a:r>
            <a:r>
              <a:rPr sz="3420" b="1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420">
                <a:latin typeface="Helvetica"/>
                <a:ea typeface="Helvetica"/>
                <a:cs typeface="Helvetica"/>
                <a:sym typeface="Helvetica"/>
              </a:rPr>
              <a:t>ile hareket tamamlanmış olur.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KONTRAKSİYONUNA ETKİ EDEN FAKTÖRLER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4040328" cy="403604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defTabSz="448055">
              <a:defRPr sz="1800"/>
            </a:pPr>
            <a:r>
              <a:rPr sz="3528" b="1">
                <a:latin typeface="Helvetica"/>
                <a:ea typeface="Helvetica"/>
                <a:cs typeface="Helvetica"/>
                <a:sym typeface="Helvetica"/>
              </a:rPr>
              <a:t>1-Kaldıraç Sistemi:</a:t>
            </a:r>
          </a:p>
          <a:p>
            <a:pPr lvl="0" algn="l" defTabSz="448055">
              <a:defRPr sz="1800"/>
            </a:pPr>
            <a:r>
              <a:rPr sz="3528">
                <a:latin typeface="Helvetica"/>
                <a:ea typeface="Helvetica"/>
                <a:cs typeface="Helvetica"/>
                <a:sym typeface="Helvetica"/>
              </a:rPr>
              <a:t>Kemik, kaldıraç kolu; eklem destek veya aksis; kuvvet ise kas ile açığa çıkarılır.</a:t>
            </a: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8</a:t>
            </a:fld>
            <a:endParaRPr/>
          </a:p>
        </p:txBody>
      </p:sp>
      <p:sp>
        <p:nvSpPr>
          <p:cNvPr id="76" name="Shape 76"/>
          <p:cNvSpPr/>
          <p:nvPr/>
        </p:nvSpPr>
        <p:spPr>
          <a:xfrm>
            <a:off x="1165357" y="7083509"/>
            <a:ext cx="11653129" cy="2099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defTabSz="457200"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4800" b="1"/>
              <a:t>Kuvvet X Kuvvet Kolu=Yük X Yük Kolu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270000" y="736801"/>
            <a:ext cx="10464800" cy="1936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55674">
              <a:defRPr sz="6200"/>
            </a:lvl1pPr>
          </a:lstStyle>
          <a:p>
            <a:pPr lvl="0">
              <a:defRPr sz="1800"/>
            </a:pPr>
            <a:r>
              <a:rPr sz="6200"/>
              <a:t>KAS KONTRAKSİYONUNA ETKİ EDEN FAKTÖRLER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1270000" y="2992040"/>
            <a:ext cx="5753760" cy="594156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l" defTabSz="452627">
              <a:defRPr sz="1800"/>
            </a:pPr>
            <a:r>
              <a:rPr sz="3564" b="1">
                <a:latin typeface="Helvetica"/>
                <a:ea typeface="Helvetica"/>
                <a:cs typeface="Helvetica"/>
                <a:sym typeface="Helvetica"/>
              </a:rPr>
              <a:t>a-1.Sınıf Kaldıraç: 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Destek veya eklem uygulanan yük ile kuvvet arasındadır. 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Destek: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Atlanto-occipital eklem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Yük: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 Yüzün ön kısmı</a:t>
            </a:r>
          </a:p>
          <a:p>
            <a:pPr lvl="0" algn="l" defTabSz="452627">
              <a:defRPr sz="1800"/>
            </a:pPr>
            <a:r>
              <a:rPr sz="3564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rPr>
              <a:t>Kuvvet: 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Ekstansör boyun kasları</a:t>
            </a:r>
          </a:p>
          <a:p>
            <a:pPr lvl="0" algn="l" defTabSz="452627">
              <a:defRPr sz="1800"/>
            </a:pPr>
            <a:endParaRPr sz="3564">
              <a:latin typeface="Helvetica"/>
              <a:ea typeface="Helvetica"/>
              <a:cs typeface="Helvetica"/>
              <a:sym typeface="Helvetica"/>
            </a:endParaRPr>
          </a:p>
          <a:p>
            <a:pPr lvl="0" algn="l" defTabSz="452627">
              <a:defRPr sz="1800"/>
            </a:pPr>
            <a:r>
              <a:rPr sz="3564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rPr>
              <a:t>Hız ve hareket için avantaj</a:t>
            </a:r>
            <a:r>
              <a:rPr sz="3564">
                <a:latin typeface="Helvetica"/>
                <a:ea typeface="Helvetica"/>
                <a:cs typeface="Helvetica"/>
                <a:sym typeface="Helvetica"/>
              </a:rPr>
              <a:t>dır.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6375348" y="9251950"/>
            <a:ext cx="241403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normAutofit lnSpcReduction="10000"/>
          </a:bodyPr>
          <a:lstStyle/>
          <a:p>
            <a:pPr lvl="0"/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514</Words>
  <Application>Microsoft Office PowerPoint</Application>
  <PresentationFormat>Özel</PresentationFormat>
  <Paragraphs>108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Helvetica</vt:lpstr>
      <vt:lpstr>Helvetica Neue</vt:lpstr>
      <vt:lpstr>Trebuchet MS</vt:lpstr>
      <vt:lpstr>Wingdings 3</vt:lpstr>
      <vt:lpstr>Yüzeyler</vt:lpstr>
      <vt:lpstr>FİZYOTERAPİDE  ÖLÇME VE DEĞERLENDİRME</vt:lpstr>
      <vt:lpstr>KONTRAKSİYON TİPLERİ</vt:lpstr>
      <vt:lpstr>KONTRAKSİYON TİPLERİ</vt:lpstr>
      <vt:lpstr>KONTRAKSİYON TİPLERİ</vt:lpstr>
      <vt:lpstr>KONTRAKSİYON TİPLERİ</vt:lpstr>
      <vt:lpstr>KONTRAKSİYON TİPLERİ</vt:lpstr>
      <vt:lpstr>KONTRAKSİYON TİPLERİ</vt:lpstr>
      <vt:lpstr>KAS KONTRAKSİYONUNA ETKİ EDEN FAKTÖRLER</vt:lpstr>
      <vt:lpstr>KAS KONTRAKSİYONUNA ETKİ EDEN FAKTÖRLER</vt:lpstr>
      <vt:lpstr>KAS KONTRAKSİYONUNA ETKİ EDEN FAKTÖRLER</vt:lpstr>
      <vt:lpstr>KAS KONTRAKSİYONUNA ETKİ EDEN FAKTÖRLER</vt:lpstr>
      <vt:lpstr>KAS KONTRAKSİYONUNA ETKİ EDEN FAKTÖRLER</vt:lpstr>
      <vt:lpstr>KASLARIN ANATOMİK YAPISI</vt:lpstr>
      <vt:lpstr>HAREKETE KATILAN KASLAR</vt:lpstr>
      <vt:lpstr>KAS KOORDİNASYONU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FİZYOTERAPİDE  ÖLÇME VE DEĞERLENDİRME</dc:title>
  <dc:creator>kmyo2</dc:creator>
  <cp:lastModifiedBy>şeyda cuma</cp:lastModifiedBy>
  <cp:revision>3</cp:revision>
  <dcterms:modified xsi:type="dcterms:W3CDTF">2018-05-08T07:57:33Z</dcterms:modified>
</cp:coreProperties>
</file>