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32105">
              <a:lnSpc>
                <a:spcPct val="100000"/>
              </a:lnSpc>
            </a:pPr>
            <a:r>
              <a:rPr lang="tr-TR" sz="2800" b="1" spc="-10" dirty="0">
                <a:latin typeface="Comic Sans MS"/>
                <a:cs typeface="Comic Sans MS"/>
              </a:rPr>
              <a:t>DA </a:t>
            </a:r>
            <a:r>
              <a:rPr lang="tr-TR" sz="2800" b="1" spc="-30" dirty="0" err="1" smtClean="0">
                <a:latin typeface="Comic Sans MS"/>
                <a:cs typeface="Comic Sans MS"/>
              </a:rPr>
              <a:t>DiNAMOSUNUN</a:t>
            </a:r>
            <a:r>
              <a:rPr lang="tr-TR" sz="2800" b="1" spc="-30" dirty="0" smtClean="0">
                <a:latin typeface="Comic Sans MS"/>
                <a:cs typeface="Comic Sans MS"/>
              </a:rPr>
              <a:t> </a:t>
            </a:r>
            <a:r>
              <a:rPr lang="tr-TR" sz="2800" b="1" spc="-10" dirty="0" smtClean="0">
                <a:latin typeface="Comic Sans MS"/>
                <a:cs typeface="Comic Sans MS"/>
              </a:rPr>
              <a:t>ÇALIŞMA</a:t>
            </a:r>
            <a:r>
              <a:rPr lang="tr-TR" sz="2800" b="1" spc="10" dirty="0" smtClean="0">
                <a:latin typeface="Comic Sans MS"/>
                <a:cs typeface="Comic Sans MS"/>
              </a:rPr>
              <a:t> </a:t>
            </a:r>
            <a:r>
              <a:rPr lang="tr-TR" sz="2800" b="1" spc="-65" dirty="0" err="1" smtClean="0">
                <a:latin typeface="Comic Sans MS"/>
                <a:cs typeface="Comic Sans MS"/>
              </a:rPr>
              <a:t>PRENSiBi</a:t>
            </a:r>
            <a:endParaRPr lang="tr-TR" sz="2800" dirty="0" smtClean="0">
              <a:latin typeface="Comic Sans MS"/>
              <a:cs typeface="Comic Sans MS"/>
            </a:endParaRPr>
          </a:p>
          <a:p>
            <a:pPr marL="0" indent="0">
              <a:lnSpc>
                <a:spcPct val="100000"/>
              </a:lnSpc>
              <a:spcBef>
                <a:spcPts val="50"/>
              </a:spcBef>
              <a:buNone/>
            </a:pPr>
            <a:endParaRPr lang="tr-TR" sz="3200" dirty="0" smtClean="0">
              <a:latin typeface="Times New Roman"/>
              <a:cs typeface="Times New Roman"/>
            </a:endParaRPr>
          </a:p>
          <a:p>
            <a:pPr marL="332105" marR="451484">
              <a:lnSpc>
                <a:spcPct val="100600"/>
              </a:lnSpc>
            </a:pPr>
            <a:r>
              <a:rPr lang="tr-TR" spc="-5" dirty="0" smtClean="0">
                <a:latin typeface="Comic Sans MS"/>
                <a:cs typeface="Comic Sans MS"/>
              </a:rPr>
              <a:t>Dinamolar </a:t>
            </a:r>
            <a:r>
              <a:rPr lang="tr-TR" spc="-5" dirty="0">
                <a:latin typeface="Comic Sans MS"/>
                <a:cs typeface="Comic Sans MS"/>
              </a:rPr>
              <a:t>elektromanyetik endüksiyon </a:t>
            </a:r>
            <a:r>
              <a:rPr lang="tr-TR" dirty="0">
                <a:latin typeface="Comic Sans MS"/>
                <a:cs typeface="Comic Sans MS"/>
              </a:rPr>
              <a:t>prensibine göre </a:t>
            </a:r>
            <a:r>
              <a:rPr lang="tr-TR" spc="-5" dirty="0">
                <a:latin typeface="Comic Sans MS"/>
                <a:cs typeface="Comic Sans MS"/>
              </a:rPr>
              <a:t>çalışırlar. Buna </a:t>
            </a:r>
            <a:r>
              <a:rPr lang="tr-TR" dirty="0">
                <a:latin typeface="Comic Sans MS"/>
                <a:cs typeface="Comic Sans MS"/>
              </a:rPr>
              <a:t>göre manyetik  </a:t>
            </a:r>
            <a:r>
              <a:rPr lang="tr-TR" spc="-5" dirty="0">
                <a:latin typeface="Comic Sans MS"/>
                <a:cs typeface="Comic Sans MS"/>
              </a:rPr>
              <a:t>alan içinde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iletken manyetik kuvvet çizgilerini </a:t>
            </a:r>
            <a:r>
              <a:rPr lang="tr-TR" dirty="0">
                <a:latin typeface="Comic Sans MS"/>
                <a:cs typeface="Comic Sans MS"/>
              </a:rPr>
              <a:t>keserse </a:t>
            </a:r>
            <a:r>
              <a:rPr lang="tr-TR" spc="-5" dirty="0">
                <a:latin typeface="Comic Sans MS"/>
                <a:cs typeface="Comic Sans MS"/>
              </a:rPr>
              <a:t>iletkende bir elektro  motor kuvvet (e-m-k) doğmaktadır. Doğan </a:t>
            </a:r>
            <a:r>
              <a:rPr lang="tr-TR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e-m-k manyetik alanın </a:t>
            </a:r>
            <a:r>
              <a:rPr lang="tr-TR" dirty="0">
                <a:latin typeface="Comic Sans MS"/>
                <a:cs typeface="Comic Sans MS"/>
              </a:rPr>
              <a:t>büyüklüğüne,  </a:t>
            </a:r>
            <a:r>
              <a:rPr lang="tr-TR" spc="-5" dirty="0">
                <a:latin typeface="Comic Sans MS"/>
                <a:cs typeface="Comic Sans MS"/>
              </a:rPr>
              <a:t>manyetik alan </a:t>
            </a:r>
            <a:r>
              <a:rPr lang="tr-TR" dirty="0">
                <a:latin typeface="Comic Sans MS"/>
                <a:cs typeface="Comic Sans MS"/>
              </a:rPr>
              <a:t>içindeki </a:t>
            </a:r>
            <a:r>
              <a:rPr lang="tr-TR" spc="-5" dirty="0">
                <a:latin typeface="Comic Sans MS"/>
                <a:cs typeface="Comic Sans MS"/>
              </a:rPr>
              <a:t>iletkenin </a:t>
            </a:r>
            <a:r>
              <a:rPr lang="tr-TR" dirty="0">
                <a:latin typeface="Comic Sans MS"/>
                <a:cs typeface="Comic Sans MS"/>
              </a:rPr>
              <a:t>boyuna ve </a:t>
            </a:r>
            <a:r>
              <a:rPr lang="tr-TR" spc="-5" dirty="0">
                <a:latin typeface="Comic Sans MS"/>
                <a:cs typeface="Comic Sans MS"/>
              </a:rPr>
              <a:t>iletkenin hızına </a:t>
            </a:r>
            <a:r>
              <a:rPr lang="tr-TR" dirty="0">
                <a:latin typeface="Comic Sans MS"/>
                <a:cs typeface="Comic Sans MS"/>
              </a:rPr>
              <a:t>bağlı </a:t>
            </a:r>
            <a:r>
              <a:rPr lang="tr-TR" spc="-5" dirty="0">
                <a:latin typeface="Comic Sans MS"/>
                <a:cs typeface="Comic Sans MS"/>
              </a:rPr>
              <a:t>olarak</a:t>
            </a:r>
            <a:r>
              <a:rPr lang="tr-TR" spc="9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değişir.</a:t>
            </a:r>
            <a:endParaRPr lang="tr-TR" dirty="0">
              <a:latin typeface="Comic Sans MS"/>
              <a:cs typeface="Comic Sans MS"/>
            </a:endParaRPr>
          </a:p>
          <a:p>
            <a:pPr marL="332105" marR="848360">
              <a:lnSpc>
                <a:spcPct val="100699"/>
              </a:lnSpc>
              <a:spcBef>
                <a:spcPts val="5"/>
              </a:spcBef>
            </a:pPr>
            <a:r>
              <a:rPr lang="tr-TR" spc="-5" dirty="0">
                <a:latin typeface="Comic Sans MS"/>
                <a:cs typeface="Comic Sans MS"/>
              </a:rPr>
              <a:t>Manyetik alan </a:t>
            </a:r>
            <a:r>
              <a:rPr lang="tr-TR" dirty="0">
                <a:latin typeface="Comic Sans MS"/>
                <a:cs typeface="Comic Sans MS"/>
              </a:rPr>
              <a:t>içinde </a:t>
            </a:r>
            <a:r>
              <a:rPr lang="tr-TR" spc="-5" dirty="0">
                <a:latin typeface="Comic Sans MS"/>
                <a:cs typeface="Comic Sans MS"/>
              </a:rPr>
              <a:t>hareket eden iletken dairesel hareket yaptığında </a:t>
            </a:r>
            <a:r>
              <a:rPr lang="tr-TR" dirty="0">
                <a:latin typeface="Comic Sans MS"/>
                <a:cs typeface="Comic Sans MS"/>
              </a:rPr>
              <a:t>kuvvet  </a:t>
            </a:r>
            <a:r>
              <a:rPr lang="tr-TR" spc="-5" dirty="0">
                <a:latin typeface="Comic Sans MS"/>
                <a:cs typeface="Comic Sans MS"/>
              </a:rPr>
              <a:t>çizgilerini </a:t>
            </a:r>
            <a:r>
              <a:rPr lang="tr-TR" dirty="0">
                <a:latin typeface="Comic Sans MS"/>
                <a:cs typeface="Comic Sans MS"/>
              </a:rPr>
              <a:t>farklı </a:t>
            </a:r>
            <a:r>
              <a:rPr lang="tr-TR" spc="-5" dirty="0">
                <a:latin typeface="Comic Sans MS"/>
                <a:cs typeface="Comic Sans MS"/>
              </a:rPr>
              <a:t>açılarda </a:t>
            </a:r>
            <a:r>
              <a:rPr lang="tr-TR" dirty="0">
                <a:latin typeface="Comic Sans MS"/>
                <a:cs typeface="Comic Sans MS"/>
              </a:rPr>
              <a:t>kesecektir. Bu </a:t>
            </a:r>
            <a:r>
              <a:rPr lang="tr-TR" spc="-5" dirty="0">
                <a:latin typeface="Comic Sans MS"/>
                <a:cs typeface="Comic Sans MS"/>
              </a:rPr>
              <a:t>da </a:t>
            </a:r>
            <a:r>
              <a:rPr lang="tr-TR" dirty="0">
                <a:latin typeface="Comic Sans MS"/>
                <a:cs typeface="Comic Sans MS"/>
              </a:rPr>
              <a:t>doğan </a:t>
            </a:r>
            <a:r>
              <a:rPr lang="tr-TR" spc="-5" dirty="0">
                <a:latin typeface="Comic Sans MS"/>
                <a:cs typeface="Comic Sans MS"/>
              </a:rPr>
              <a:t>gerilimin </a:t>
            </a:r>
            <a:r>
              <a:rPr lang="tr-TR" dirty="0">
                <a:latin typeface="Comic Sans MS"/>
                <a:cs typeface="Comic Sans MS"/>
              </a:rPr>
              <a:t>her an </a:t>
            </a:r>
            <a:r>
              <a:rPr lang="tr-TR" spc="-5" dirty="0">
                <a:latin typeface="Comic Sans MS"/>
                <a:cs typeface="Comic Sans MS"/>
              </a:rPr>
              <a:t>şiddetinin </a:t>
            </a:r>
            <a:r>
              <a:rPr lang="tr-TR" dirty="0">
                <a:latin typeface="Comic Sans MS"/>
                <a:cs typeface="Comic Sans MS"/>
              </a:rPr>
              <a:t>ve  </a:t>
            </a:r>
            <a:r>
              <a:rPr lang="tr-TR" spc="-5" dirty="0">
                <a:latin typeface="Comic Sans MS"/>
                <a:cs typeface="Comic Sans MS"/>
              </a:rPr>
              <a:t>yönünün değişeceğini </a:t>
            </a:r>
            <a:r>
              <a:rPr lang="tr-TR" dirty="0">
                <a:latin typeface="Comic Sans MS"/>
                <a:cs typeface="Comic Sans MS"/>
              </a:rPr>
              <a:t>gösterir. Bu </a:t>
            </a:r>
            <a:r>
              <a:rPr lang="tr-TR" spc="-5" dirty="0">
                <a:latin typeface="Comic Sans MS"/>
                <a:cs typeface="Comic Sans MS"/>
              </a:rPr>
              <a:t>gerilim </a:t>
            </a:r>
            <a:r>
              <a:rPr lang="tr-TR" dirty="0">
                <a:latin typeface="Comic Sans MS"/>
                <a:cs typeface="Comic Sans MS"/>
              </a:rPr>
              <a:t>alternatif </a:t>
            </a:r>
            <a:r>
              <a:rPr lang="tr-TR" spc="-5" dirty="0">
                <a:latin typeface="Comic Sans MS"/>
                <a:cs typeface="Comic Sans MS"/>
              </a:rPr>
              <a:t>bir</a:t>
            </a:r>
            <a:r>
              <a:rPr lang="tr-TR" spc="4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gerilimdir.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82270" marR="441325">
              <a:lnSpc>
                <a:spcPct val="100699"/>
              </a:lnSpc>
            </a:pPr>
            <a:r>
              <a:rPr lang="tr-TR" spc="-30" dirty="0" err="1">
                <a:latin typeface="Comic Sans MS"/>
                <a:cs typeface="Comic Sans MS"/>
              </a:rPr>
              <a:t>Đletken</a:t>
            </a:r>
            <a:r>
              <a:rPr lang="tr-TR" spc="-3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uçları </a:t>
            </a:r>
            <a:r>
              <a:rPr lang="tr-TR" dirty="0">
                <a:latin typeface="Comic Sans MS"/>
                <a:cs typeface="Comic Sans MS"/>
              </a:rPr>
              <a:t>iki </a:t>
            </a:r>
            <a:r>
              <a:rPr lang="tr-TR" spc="-5" dirty="0">
                <a:latin typeface="Comic Sans MS"/>
                <a:cs typeface="Comic Sans MS"/>
              </a:rPr>
              <a:t>dilimden oluşan </a:t>
            </a:r>
            <a:r>
              <a:rPr lang="tr-TR" dirty="0">
                <a:latin typeface="Comic Sans MS"/>
                <a:cs typeface="Comic Sans MS"/>
              </a:rPr>
              <a:t>tek </a:t>
            </a:r>
            <a:r>
              <a:rPr lang="tr-TR" spc="-5" dirty="0">
                <a:latin typeface="Comic Sans MS"/>
                <a:cs typeface="Comic Sans MS"/>
              </a:rPr>
              <a:t>bir bileziğe (</a:t>
            </a:r>
            <a:r>
              <a:rPr lang="tr-TR" spc="-5" dirty="0" err="1">
                <a:latin typeface="Comic Sans MS"/>
                <a:cs typeface="Comic Sans MS"/>
              </a:rPr>
              <a:t>kollektöre</a:t>
            </a:r>
            <a:r>
              <a:rPr lang="tr-TR" spc="-5" dirty="0">
                <a:latin typeface="Comic Sans MS"/>
                <a:cs typeface="Comic Sans MS"/>
              </a:rPr>
              <a:t>) bağlandığında </a:t>
            </a:r>
            <a:r>
              <a:rPr lang="tr-TR" dirty="0">
                <a:latin typeface="Comic Sans MS"/>
                <a:cs typeface="Comic Sans MS"/>
              </a:rPr>
              <a:t>dalgalı  </a:t>
            </a:r>
            <a:r>
              <a:rPr lang="tr-TR" spc="-5" dirty="0">
                <a:latin typeface="Comic Sans MS"/>
                <a:cs typeface="Comic Sans MS"/>
              </a:rPr>
              <a:t>bir </a:t>
            </a:r>
            <a:r>
              <a:rPr lang="tr-TR" dirty="0">
                <a:latin typeface="Comic Sans MS"/>
                <a:cs typeface="Comic Sans MS"/>
              </a:rPr>
              <a:t>doğru gerilim </a:t>
            </a:r>
            <a:r>
              <a:rPr lang="tr-TR" spc="-5" dirty="0">
                <a:latin typeface="Comic Sans MS"/>
                <a:cs typeface="Comic Sans MS"/>
              </a:rPr>
              <a:t>alınması mümkün olmaktadır. Dinamoda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bobinleri </a:t>
            </a:r>
            <a:r>
              <a:rPr lang="tr-TR" spc="-5" dirty="0">
                <a:latin typeface="Comic Sans MS"/>
                <a:cs typeface="Comic Sans MS"/>
              </a:rPr>
              <a:t>sayısı  birden fazla olduğu </a:t>
            </a:r>
            <a:r>
              <a:rPr lang="tr-TR" dirty="0">
                <a:latin typeface="Comic Sans MS"/>
                <a:cs typeface="Comic Sans MS"/>
              </a:rPr>
              <a:t>için </a:t>
            </a:r>
            <a:r>
              <a:rPr lang="tr-TR" spc="-5" dirty="0">
                <a:latin typeface="Comic Sans MS"/>
                <a:cs typeface="Comic Sans MS"/>
              </a:rPr>
              <a:t>çok </a:t>
            </a:r>
            <a:r>
              <a:rPr lang="tr-TR" dirty="0">
                <a:latin typeface="Comic Sans MS"/>
                <a:cs typeface="Comic Sans MS"/>
              </a:rPr>
              <a:t>daha </a:t>
            </a:r>
            <a:r>
              <a:rPr lang="tr-TR" spc="-5" dirty="0">
                <a:latin typeface="Comic Sans MS"/>
                <a:cs typeface="Comic Sans MS"/>
              </a:rPr>
              <a:t>fazla dilimden oluşan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dirty="0" err="1">
                <a:latin typeface="Comic Sans MS"/>
                <a:cs typeface="Comic Sans MS"/>
              </a:rPr>
              <a:t>kollektöre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ihtiyaç </a:t>
            </a:r>
            <a:r>
              <a:rPr lang="tr-TR" dirty="0">
                <a:latin typeface="Comic Sans MS"/>
                <a:cs typeface="Comic Sans MS"/>
              </a:rPr>
              <a:t>vardır.  Bu durumda elde </a:t>
            </a:r>
            <a:r>
              <a:rPr lang="tr-TR" spc="-5" dirty="0">
                <a:latin typeface="Comic Sans MS"/>
                <a:cs typeface="Comic Sans MS"/>
              </a:rPr>
              <a:t>edilecek </a:t>
            </a:r>
            <a:r>
              <a:rPr lang="tr-TR" dirty="0">
                <a:latin typeface="Comic Sans MS"/>
                <a:cs typeface="Comic Sans MS"/>
              </a:rPr>
              <a:t>gerilimin </a:t>
            </a:r>
            <a:r>
              <a:rPr lang="tr-TR" spc="-5" dirty="0">
                <a:latin typeface="Comic Sans MS"/>
                <a:cs typeface="Comic Sans MS"/>
              </a:rPr>
              <a:t>dalgalanması daha az </a:t>
            </a:r>
            <a:r>
              <a:rPr lang="tr-TR" dirty="0">
                <a:latin typeface="Comic Sans MS"/>
                <a:cs typeface="Comic Sans MS"/>
              </a:rPr>
              <a:t>olacaktır. Bir </a:t>
            </a:r>
            <a:r>
              <a:rPr lang="tr-TR" spc="-5" dirty="0" err="1">
                <a:latin typeface="Comic Sans MS"/>
                <a:cs typeface="Comic Sans MS"/>
              </a:rPr>
              <a:t>endüvide</a:t>
            </a:r>
            <a:r>
              <a:rPr lang="tr-TR" spc="-5" dirty="0">
                <a:latin typeface="Comic Sans MS"/>
                <a:cs typeface="Comic Sans MS"/>
              </a:rPr>
              <a:t> elde  edilen e-m-k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değeri</a:t>
            </a:r>
            <a:endParaRPr lang="tr-TR" dirty="0">
              <a:latin typeface="Comic Sans MS"/>
              <a:cs typeface="Comic Sans MS"/>
            </a:endParaRPr>
          </a:p>
          <a:p>
            <a:pPr marR="396240" algn="ctr">
              <a:lnSpc>
                <a:spcPct val="100000"/>
              </a:lnSpc>
            </a:pPr>
            <a:r>
              <a:rPr lang="tr-TR" sz="4400" i="1" spc="5" dirty="0">
                <a:latin typeface="Times New Roman"/>
                <a:cs typeface="Times New Roman"/>
              </a:rPr>
              <a:t>E </a:t>
            </a:r>
            <a:r>
              <a:rPr lang="tr-TR" sz="4400" spc="5" dirty="0">
                <a:latin typeface="Symbol"/>
                <a:cs typeface="Symbol"/>
              </a:rPr>
              <a:t></a:t>
            </a:r>
            <a:r>
              <a:rPr lang="tr-TR" sz="4400" spc="80" dirty="0">
                <a:latin typeface="Times New Roman"/>
                <a:cs typeface="Times New Roman"/>
              </a:rPr>
              <a:t> </a:t>
            </a:r>
            <a:r>
              <a:rPr lang="tr-TR" sz="4400" i="1" spc="-25" dirty="0" err="1">
                <a:latin typeface="Times New Roman"/>
                <a:cs typeface="Times New Roman"/>
              </a:rPr>
              <a:t>K</a:t>
            </a:r>
            <a:r>
              <a:rPr lang="tr-TR" sz="4400" spc="-25" dirty="0" err="1">
                <a:latin typeface="Times New Roman"/>
                <a:cs typeface="Times New Roman"/>
              </a:rPr>
              <a:t>.</a:t>
            </a:r>
            <a:r>
              <a:rPr lang="tr-TR" sz="4400" i="1" spc="-25" dirty="0" err="1">
                <a:latin typeface="Symbol"/>
                <a:cs typeface="Symbol"/>
              </a:rPr>
              <a:t></a:t>
            </a:r>
            <a:r>
              <a:rPr lang="tr-TR" sz="4400" spc="-25" dirty="0" err="1">
                <a:latin typeface="Times New Roman"/>
                <a:cs typeface="Times New Roman"/>
              </a:rPr>
              <a:t>.</a:t>
            </a:r>
            <a:r>
              <a:rPr lang="tr-TR" sz="4400" i="1" spc="-25" dirty="0" err="1">
                <a:latin typeface="Times New Roman"/>
                <a:cs typeface="Times New Roman"/>
              </a:rPr>
              <a:t>n</a:t>
            </a:r>
            <a:endParaRPr lang="tr-TR" sz="4400" dirty="0">
              <a:latin typeface="Times New Roman"/>
              <a:cs typeface="Times New Roman"/>
            </a:endParaRPr>
          </a:p>
          <a:p>
            <a:pPr marL="382270" marR="524510">
              <a:lnSpc>
                <a:spcPct val="100699"/>
              </a:lnSpc>
              <a:spcBef>
                <a:spcPts val="1914"/>
              </a:spcBef>
            </a:pPr>
            <a:r>
              <a:rPr lang="tr-TR" spc="-5" dirty="0">
                <a:latin typeface="Comic Sans MS"/>
                <a:cs typeface="Comic Sans MS"/>
              </a:rPr>
              <a:t>(K) değeri bir makinen için; </a:t>
            </a:r>
            <a:r>
              <a:rPr lang="tr-TR" dirty="0">
                <a:latin typeface="Comic Sans MS"/>
                <a:cs typeface="Comic Sans MS"/>
              </a:rPr>
              <a:t>kutup </a:t>
            </a:r>
            <a:r>
              <a:rPr lang="tr-TR" spc="-5" dirty="0">
                <a:latin typeface="Comic Sans MS"/>
                <a:cs typeface="Comic Sans MS"/>
              </a:rPr>
              <a:t>sayısı, toplam </a:t>
            </a:r>
            <a:r>
              <a:rPr lang="tr-TR" dirty="0">
                <a:latin typeface="Comic Sans MS"/>
                <a:cs typeface="Comic Sans MS"/>
              </a:rPr>
              <a:t>iletken </a:t>
            </a:r>
            <a:r>
              <a:rPr lang="tr-TR" spc="-5" dirty="0">
                <a:latin typeface="Comic Sans MS"/>
                <a:cs typeface="Comic Sans MS"/>
              </a:rPr>
              <a:t>sayısı, paralel </a:t>
            </a:r>
            <a:r>
              <a:rPr lang="tr-TR" dirty="0">
                <a:latin typeface="Comic Sans MS"/>
                <a:cs typeface="Comic Sans MS"/>
              </a:rPr>
              <a:t>kol </a:t>
            </a:r>
            <a:r>
              <a:rPr lang="tr-TR" spc="-5" dirty="0">
                <a:latin typeface="Comic Sans MS"/>
                <a:cs typeface="Comic Sans MS"/>
              </a:rPr>
              <a:t>sayısı </a:t>
            </a:r>
            <a:r>
              <a:rPr lang="tr-TR" dirty="0">
                <a:latin typeface="Comic Sans MS"/>
                <a:cs typeface="Comic Sans MS"/>
              </a:rPr>
              <a:t>gibi  </a:t>
            </a:r>
            <a:r>
              <a:rPr lang="tr-TR" spc="-5" dirty="0">
                <a:latin typeface="Comic Sans MS"/>
                <a:cs typeface="Comic Sans MS"/>
              </a:rPr>
              <a:t>sabit </a:t>
            </a:r>
            <a:r>
              <a:rPr lang="tr-TR" dirty="0">
                <a:latin typeface="Comic Sans MS"/>
                <a:cs typeface="Comic Sans MS"/>
              </a:rPr>
              <a:t>değerlerdir. </a:t>
            </a:r>
            <a:r>
              <a:rPr lang="tr-TR" spc="-5" dirty="0">
                <a:latin typeface="Comic Sans MS"/>
                <a:cs typeface="Comic Sans MS"/>
              </a:rPr>
              <a:t>(Ø) değeri; </a:t>
            </a:r>
            <a:r>
              <a:rPr lang="tr-TR" dirty="0">
                <a:latin typeface="Comic Sans MS"/>
                <a:cs typeface="Comic Sans MS"/>
              </a:rPr>
              <a:t>kutuplara uygulanan </a:t>
            </a:r>
            <a:r>
              <a:rPr lang="tr-TR" spc="-5" dirty="0">
                <a:latin typeface="Comic Sans MS"/>
                <a:cs typeface="Comic Sans MS"/>
              </a:rPr>
              <a:t>gerilime bağlı olarak değişir. </a:t>
            </a:r>
            <a:r>
              <a:rPr lang="tr-TR" dirty="0">
                <a:latin typeface="Comic Sans MS"/>
                <a:cs typeface="Comic Sans MS"/>
              </a:rPr>
              <a:t>(n)  </a:t>
            </a:r>
            <a:r>
              <a:rPr lang="tr-TR" spc="-5" dirty="0">
                <a:latin typeface="Comic Sans MS"/>
                <a:cs typeface="Comic Sans MS"/>
              </a:rPr>
              <a:t>değeri </a:t>
            </a:r>
            <a:r>
              <a:rPr lang="tr-TR" dirty="0">
                <a:latin typeface="Comic Sans MS"/>
                <a:cs typeface="Comic Sans MS"/>
              </a:rPr>
              <a:t>makinenin </a:t>
            </a:r>
            <a:r>
              <a:rPr lang="tr-TR" spc="-5" dirty="0">
                <a:latin typeface="Comic Sans MS"/>
                <a:cs typeface="Comic Sans MS"/>
              </a:rPr>
              <a:t>devir sayısıdır. Bir dinamodan elde edilecek gerilim değeri </a:t>
            </a:r>
            <a:r>
              <a:rPr lang="tr-TR" dirty="0">
                <a:latin typeface="Comic Sans MS"/>
                <a:cs typeface="Comic Sans MS"/>
              </a:rPr>
              <a:t>dinamo  </a:t>
            </a:r>
            <a:r>
              <a:rPr lang="tr-TR" spc="-5" dirty="0">
                <a:latin typeface="Comic Sans MS"/>
                <a:cs typeface="Comic Sans MS"/>
              </a:rPr>
              <a:t>etiketinde verilmiştir. </a:t>
            </a:r>
            <a:r>
              <a:rPr lang="tr-TR" dirty="0">
                <a:latin typeface="Comic Sans MS"/>
                <a:cs typeface="Comic Sans MS"/>
              </a:rPr>
              <a:t>Bu gerilimin </a:t>
            </a:r>
            <a:r>
              <a:rPr lang="tr-TR" spc="-5" dirty="0">
                <a:latin typeface="Comic Sans MS"/>
                <a:cs typeface="Comic Sans MS"/>
              </a:rPr>
              <a:t>elde edilebilmesi için yine makinenin etiketinde  verilen devir </a:t>
            </a:r>
            <a:r>
              <a:rPr lang="tr-TR" dirty="0">
                <a:latin typeface="Comic Sans MS"/>
                <a:cs typeface="Comic Sans MS"/>
              </a:rPr>
              <a:t>sayısında </a:t>
            </a:r>
            <a:r>
              <a:rPr lang="tr-TR" spc="-5" dirty="0">
                <a:latin typeface="Comic Sans MS"/>
                <a:cs typeface="Comic Sans MS"/>
              </a:rPr>
              <a:t>döndürülmesi gerekmektedir. </a:t>
            </a:r>
            <a:r>
              <a:rPr lang="tr-TR" dirty="0">
                <a:latin typeface="Comic Sans MS"/>
                <a:cs typeface="Comic Sans MS"/>
              </a:rPr>
              <a:t>Devri uygun </a:t>
            </a:r>
            <a:r>
              <a:rPr lang="tr-TR" spc="-5" dirty="0">
                <a:latin typeface="Comic Sans MS"/>
                <a:cs typeface="Comic Sans MS"/>
              </a:rPr>
              <a:t>olmakla </a:t>
            </a:r>
            <a:r>
              <a:rPr lang="tr-TR" dirty="0">
                <a:latin typeface="Comic Sans MS"/>
                <a:cs typeface="Comic Sans MS"/>
              </a:rPr>
              <a:t>beraber  </a:t>
            </a:r>
            <a:r>
              <a:rPr lang="tr-TR" spc="-5" dirty="0">
                <a:latin typeface="Comic Sans MS"/>
                <a:cs typeface="Comic Sans MS"/>
              </a:rPr>
              <a:t>dinamoyu döndürecek </a:t>
            </a:r>
            <a:r>
              <a:rPr lang="tr-TR" dirty="0">
                <a:latin typeface="Comic Sans MS"/>
                <a:cs typeface="Comic Sans MS"/>
              </a:rPr>
              <a:t>tahrik </a:t>
            </a:r>
            <a:r>
              <a:rPr lang="tr-TR" spc="-5" dirty="0">
                <a:latin typeface="Comic Sans MS"/>
                <a:cs typeface="Comic Sans MS"/>
              </a:rPr>
              <a:t>motoru bir </a:t>
            </a:r>
            <a:r>
              <a:rPr lang="tr-TR" dirty="0">
                <a:latin typeface="Comic Sans MS"/>
                <a:cs typeface="Comic Sans MS"/>
              </a:rPr>
              <a:t>doğru gerilim </a:t>
            </a:r>
            <a:r>
              <a:rPr lang="tr-TR" spc="-5" dirty="0">
                <a:latin typeface="Comic Sans MS"/>
                <a:cs typeface="Comic Sans MS"/>
              </a:rPr>
              <a:t>motoru </a:t>
            </a:r>
            <a:r>
              <a:rPr lang="tr-TR" dirty="0">
                <a:latin typeface="Comic Sans MS"/>
                <a:cs typeface="Comic Sans MS"/>
              </a:rPr>
              <a:t>olabileceği </a:t>
            </a:r>
            <a:r>
              <a:rPr lang="tr-TR" spc="-5" dirty="0">
                <a:latin typeface="Comic Sans MS"/>
                <a:cs typeface="Comic Sans MS"/>
              </a:rPr>
              <a:t>gibi </a:t>
            </a:r>
            <a:r>
              <a:rPr lang="tr-TR" dirty="0">
                <a:latin typeface="Comic Sans MS"/>
                <a:cs typeface="Comic Sans MS"/>
              </a:rPr>
              <a:t>bir  </a:t>
            </a:r>
            <a:r>
              <a:rPr lang="tr-TR" spc="-5" dirty="0">
                <a:latin typeface="Comic Sans MS"/>
                <a:cs typeface="Comic Sans MS"/>
              </a:rPr>
              <a:t>alternatif akım motoru da</a:t>
            </a:r>
            <a:r>
              <a:rPr lang="tr-TR" spc="2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olabilir.</a:t>
            </a:r>
            <a:endParaRPr lang="tr-TR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tr-TR" sz="3600" dirty="0">
              <a:latin typeface="Times New Roman"/>
              <a:cs typeface="Times New Roman"/>
            </a:endParaRPr>
          </a:p>
          <a:p>
            <a:pPr marL="52705" algn="ctr">
              <a:lnSpc>
                <a:spcPct val="100000"/>
              </a:lnSpc>
              <a:spcBef>
                <a:spcPts val="5"/>
              </a:spcBef>
            </a:pP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Pekala </a:t>
            </a:r>
            <a:r>
              <a:rPr lang="tr-TR" spc="-5" dirty="0">
                <a:solidFill>
                  <a:srgbClr val="3232FF"/>
                </a:solidFill>
                <a:latin typeface="Comic Sans MS"/>
                <a:cs typeface="Comic Sans MS"/>
              </a:rPr>
              <a:t>kutuplara 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uygulanacak gerilim </a:t>
            </a:r>
            <a:r>
              <a:rPr lang="tr-TR" spc="-5" dirty="0">
                <a:solidFill>
                  <a:srgbClr val="3232FF"/>
                </a:solidFill>
                <a:latin typeface="Comic Sans MS"/>
                <a:cs typeface="Comic Sans MS"/>
              </a:rPr>
              <a:t>hangi 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kaynaklardan</a:t>
            </a:r>
            <a:r>
              <a:rPr lang="tr-TR" spc="35" dirty="0">
                <a:solidFill>
                  <a:srgbClr val="3232FF"/>
                </a:solidFill>
                <a:latin typeface="Comic Sans MS"/>
                <a:cs typeface="Comic Sans MS"/>
              </a:rPr>
              <a:t> </a:t>
            </a:r>
            <a:r>
              <a:rPr lang="tr-TR" spc="-5" dirty="0">
                <a:solidFill>
                  <a:srgbClr val="3232FF"/>
                </a:solidFill>
                <a:latin typeface="Comic Sans MS"/>
                <a:cs typeface="Comic Sans MS"/>
              </a:rPr>
              <a:t>sağlanmalıdır?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2270">
              <a:lnSpc>
                <a:spcPct val="100000"/>
              </a:lnSpc>
              <a:spcBef>
                <a:spcPts val="5"/>
              </a:spcBef>
            </a:pPr>
            <a:r>
              <a:rPr lang="tr-TR" sz="2800" b="1" spc="-10" dirty="0">
                <a:latin typeface="Comic Sans MS"/>
                <a:cs typeface="Comic Sans MS"/>
              </a:rPr>
              <a:t>DA MOTORUNUN ÇALIŞMA </a:t>
            </a:r>
            <a:r>
              <a:rPr lang="tr-TR" sz="2800" b="1" spc="-65" dirty="0">
                <a:latin typeface="Comic Sans MS"/>
                <a:cs typeface="Comic Sans MS"/>
              </a:rPr>
              <a:t>PRENSĐBĐ</a:t>
            </a:r>
            <a:endParaRPr lang="tr-TR" sz="2800" dirty="0">
              <a:latin typeface="Comic Sans MS"/>
              <a:cs typeface="Comic Sans MS"/>
            </a:endParaRPr>
          </a:p>
          <a:p>
            <a:pPr marL="231775" marR="222250" algn="just">
              <a:lnSpc>
                <a:spcPct val="100600"/>
              </a:lnSpc>
              <a:spcBef>
                <a:spcPts val="985"/>
              </a:spcBef>
            </a:pPr>
            <a:r>
              <a:rPr lang="tr-TR" spc="-5" dirty="0">
                <a:latin typeface="Comic Sans MS"/>
                <a:cs typeface="Comic Sans MS"/>
              </a:rPr>
              <a:t>Bir </a:t>
            </a:r>
            <a:r>
              <a:rPr lang="tr-TR" dirty="0">
                <a:latin typeface="Comic Sans MS"/>
                <a:cs typeface="Comic Sans MS"/>
              </a:rPr>
              <a:t>doğru </a:t>
            </a:r>
            <a:r>
              <a:rPr lang="tr-TR" spc="-5" dirty="0">
                <a:latin typeface="Comic Sans MS"/>
                <a:cs typeface="Comic Sans MS"/>
              </a:rPr>
              <a:t>akım motoru </a:t>
            </a:r>
            <a:r>
              <a:rPr lang="tr-TR" dirty="0">
                <a:latin typeface="Comic Sans MS"/>
                <a:cs typeface="Comic Sans MS"/>
              </a:rPr>
              <a:t>manyetik </a:t>
            </a:r>
            <a:r>
              <a:rPr lang="tr-TR" spc="-5" dirty="0">
                <a:latin typeface="Comic Sans MS"/>
                <a:cs typeface="Comic Sans MS"/>
              </a:rPr>
              <a:t>alan içinde </a:t>
            </a:r>
            <a:r>
              <a:rPr lang="tr-TR" dirty="0">
                <a:latin typeface="Comic Sans MS"/>
                <a:cs typeface="Comic Sans MS"/>
              </a:rPr>
              <a:t>akım </a:t>
            </a:r>
            <a:r>
              <a:rPr lang="tr-TR" spc="-5" dirty="0">
                <a:latin typeface="Comic Sans MS"/>
                <a:cs typeface="Comic Sans MS"/>
              </a:rPr>
              <a:t>taşıyan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iletken ilkesine göre </a:t>
            </a:r>
            <a:r>
              <a:rPr lang="tr-TR" dirty="0">
                <a:latin typeface="Comic Sans MS"/>
                <a:cs typeface="Comic Sans MS"/>
              </a:rPr>
              <a:t>çalışır.  </a:t>
            </a:r>
            <a:r>
              <a:rPr lang="tr-TR" spc="-5" dirty="0">
                <a:latin typeface="Comic Sans MS"/>
                <a:cs typeface="Comic Sans MS"/>
              </a:rPr>
              <a:t>Manyetik </a:t>
            </a:r>
            <a:r>
              <a:rPr lang="tr-TR" dirty="0">
                <a:latin typeface="Comic Sans MS"/>
                <a:cs typeface="Comic Sans MS"/>
              </a:rPr>
              <a:t>alan </a:t>
            </a:r>
            <a:r>
              <a:rPr lang="tr-TR" spc="-5" dirty="0">
                <a:latin typeface="Comic Sans MS"/>
                <a:cs typeface="Comic Sans MS"/>
              </a:rPr>
              <a:t>motorun kutup </a:t>
            </a:r>
            <a:r>
              <a:rPr lang="tr-TR" dirty="0">
                <a:latin typeface="Comic Sans MS"/>
                <a:cs typeface="Comic Sans MS"/>
              </a:rPr>
              <a:t>sargıları </a:t>
            </a:r>
            <a:r>
              <a:rPr lang="tr-TR" spc="-5" dirty="0">
                <a:latin typeface="Comic Sans MS"/>
                <a:cs typeface="Comic Sans MS"/>
              </a:rPr>
              <a:t>tarafından sağlanmaktadır.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iletkenden akım  </a:t>
            </a:r>
            <a:r>
              <a:rPr lang="tr-TR" dirty="0">
                <a:latin typeface="Comic Sans MS"/>
                <a:cs typeface="Comic Sans MS"/>
              </a:rPr>
              <a:t>geçirilirse o </a:t>
            </a:r>
            <a:r>
              <a:rPr lang="tr-TR" spc="-5" dirty="0">
                <a:latin typeface="Comic Sans MS"/>
                <a:cs typeface="Comic Sans MS"/>
              </a:rPr>
              <a:t>iletken etrafında bir manyetik alan meydana geldiği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aynı </a:t>
            </a:r>
            <a:r>
              <a:rPr lang="tr-TR" dirty="0">
                <a:latin typeface="Comic Sans MS"/>
                <a:cs typeface="Comic Sans MS"/>
              </a:rPr>
              <a:t>kutupların  </a:t>
            </a:r>
            <a:r>
              <a:rPr lang="tr-TR" spc="-5" dirty="0">
                <a:latin typeface="Comic Sans MS"/>
                <a:cs typeface="Comic Sans MS"/>
              </a:rPr>
              <a:t>birbirini ittiği bilindiğine </a:t>
            </a:r>
            <a:r>
              <a:rPr lang="tr-TR" dirty="0">
                <a:latin typeface="Comic Sans MS"/>
                <a:cs typeface="Comic Sans MS"/>
              </a:rPr>
              <a:t>göre; </a:t>
            </a:r>
            <a:r>
              <a:rPr lang="tr-TR" spc="-5" dirty="0">
                <a:latin typeface="Comic Sans MS"/>
                <a:cs typeface="Comic Sans MS"/>
              </a:rPr>
              <a:t>kutuplar </a:t>
            </a:r>
            <a:r>
              <a:rPr lang="tr-TR" dirty="0">
                <a:latin typeface="Comic Sans MS"/>
                <a:cs typeface="Comic Sans MS"/>
              </a:rPr>
              <a:t>içinde </a:t>
            </a:r>
            <a:r>
              <a:rPr lang="tr-TR" spc="-5" dirty="0">
                <a:latin typeface="Comic Sans MS"/>
                <a:cs typeface="Comic Sans MS"/>
              </a:rPr>
              <a:t>bulunan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 err="1">
                <a:latin typeface="Comic Sans MS"/>
                <a:cs typeface="Comic Sans MS"/>
              </a:rPr>
              <a:t>endüviye</a:t>
            </a:r>
            <a:r>
              <a:rPr lang="tr-TR" spc="-5" dirty="0">
                <a:latin typeface="Comic Sans MS"/>
                <a:cs typeface="Comic Sans MS"/>
              </a:rPr>
              <a:t> gerilim </a:t>
            </a:r>
            <a:r>
              <a:rPr lang="tr-TR" dirty="0">
                <a:latin typeface="Comic Sans MS"/>
                <a:cs typeface="Comic Sans MS"/>
              </a:rPr>
              <a:t>uygulanıp  </a:t>
            </a:r>
            <a:r>
              <a:rPr lang="tr-TR" spc="-5" dirty="0" err="1">
                <a:latin typeface="Comic Sans MS"/>
                <a:cs typeface="Comic Sans MS"/>
              </a:rPr>
              <a:t>endüviden</a:t>
            </a:r>
            <a:r>
              <a:rPr lang="tr-TR" spc="-5" dirty="0">
                <a:latin typeface="Comic Sans MS"/>
                <a:cs typeface="Comic Sans MS"/>
              </a:rPr>
              <a:t> bir </a:t>
            </a:r>
            <a:r>
              <a:rPr lang="tr-TR" dirty="0">
                <a:latin typeface="Comic Sans MS"/>
                <a:cs typeface="Comic Sans MS"/>
              </a:rPr>
              <a:t>akım </a:t>
            </a:r>
            <a:r>
              <a:rPr lang="tr-TR" spc="-5" dirty="0">
                <a:latin typeface="Comic Sans MS"/>
                <a:cs typeface="Comic Sans MS"/>
              </a:rPr>
              <a:t>geçmesi sağlandığında </a:t>
            </a:r>
            <a:r>
              <a:rPr lang="tr-TR" spc="-5" dirty="0" err="1">
                <a:latin typeface="Comic Sans MS"/>
                <a:cs typeface="Comic Sans MS"/>
              </a:rPr>
              <a:t>endüvide</a:t>
            </a:r>
            <a:r>
              <a:rPr lang="tr-TR" spc="-5" dirty="0">
                <a:latin typeface="Comic Sans MS"/>
                <a:cs typeface="Comic Sans MS"/>
              </a:rPr>
              <a:t> oluşacak manyetik alan ile kutupların  manyetik alanı birbirini itecektir. </a:t>
            </a:r>
            <a:r>
              <a:rPr lang="tr-TR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sayede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hareket </a:t>
            </a:r>
            <a:r>
              <a:rPr lang="tr-TR" spc="-5" dirty="0">
                <a:latin typeface="Comic Sans MS"/>
                <a:cs typeface="Comic Sans MS"/>
              </a:rPr>
              <a:t>edecektir. </a:t>
            </a:r>
            <a:r>
              <a:rPr lang="tr-TR" dirty="0">
                <a:latin typeface="Comic Sans MS"/>
                <a:cs typeface="Comic Sans MS"/>
              </a:rPr>
              <a:t>Bu hareket </a:t>
            </a:r>
            <a:r>
              <a:rPr lang="tr-TR" spc="-5" dirty="0">
                <a:latin typeface="Comic Sans MS"/>
                <a:cs typeface="Comic Sans MS"/>
              </a:rPr>
              <a:t>iki  manyetik alanın bileşkesi ile meydana </a:t>
            </a:r>
            <a:r>
              <a:rPr lang="tr-TR" dirty="0">
                <a:latin typeface="Comic Sans MS"/>
                <a:cs typeface="Comic Sans MS"/>
              </a:rPr>
              <a:t>gelecek </a:t>
            </a:r>
            <a:r>
              <a:rPr lang="tr-TR" spc="-5" dirty="0">
                <a:latin typeface="Comic Sans MS"/>
                <a:cs typeface="Comic Sans MS"/>
              </a:rPr>
              <a:t>zayıf </a:t>
            </a:r>
            <a:r>
              <a:rPr lang="tr-TR" dirty="0">
                <a:latin typeface="Comic Sans MS"/>
                <a:cs typeface="Comic Sans MS"/>
              </a:rPr>
              <a:t>manyetik </a:t>
            </a:r>
            <a:r>
              <a:rPr lang="tr-TR" spc="-5" dirty="0">
                <a:latin typeface="Comic Sans MS"/>
                <a:cs typeface="Comic Sans MS"/>
              </a:rPr>
              <a:t>alan </a:t>
            </a:r>
            <a:r>
              <a:rPr lang="tr-TR" dirty="0">
                <a:latin typeface="Comic Sans MS"/>
                <a:cs typeface="Comic Sans MS"/>
              </a:rPr>
              <a:t>bölgesine </a:t>
            </a:r>
            <a:r>
              <a:rPr lang="tr-TR" spc="-5" dirty="0">
                <a:latin typeface="Comic Sans MS"/>
                <a:cs typeface="Comic Sans MS"/>
              </a:rPr>
              <a:t>doğru  </a:t>
            </a:r>
            <a:r>
              <a:rPr lang="tr-TR" dirty="0">
                <a:latin typeface="Comic Sans MS"/>
                <a:cs typeface="Comic Sans MS"/>
              </a:rPr>
              <a:t>olacaktır. </a:t>
            </a:r>
            <a:r>
              <a:rPr lang="tr-TR" spc="-5" dirty="0">
                <a:latin typeface="Comic Sans MS"/>
                <a:cs typeface="Comic Sans MS"/>
              </a:rPr>
              <a:t>Zıt kutuplar </a:t>
            </a:r>
            <a:r>
              <a:rPr lang="tr-TR" dirty="0">
                <a:latin typeface="Comic Sans MS"/>
                <a:cs typeface="Comic Sans MS"/>
              </a:rPr>
              <a:t>karşı karşıya </a:t>
            </a:r>
            <a:r>
              <a:rPr lang="tr-TR" spc="-5" dirty="0">
                <a:latin typeface="Comic Sans MS"/>
                <a:cs typeface="Comic Sans MS"/>
              </a:rPr>
              <a:t>geldiklerinde hareketin </a:t>
            </a:r>
            <a:r>
              <a:rPr lang="tr-TR" dirty="0">
                <a:latin typeface="Comic Sans MS"/>
                <a:cs typeface="Comic Sans MS"/>
              </a:rPr>
              <a:t>duracağı düşünülebilir. Bu  </a:t>
            </a:r>
            <a:r>
              <a:rPr lang="tr-TR" spc="-5" dirty="0">
                <a:latin typeface="Comic Sans MS"/>
                <a:cs typeface="Comic Sans MS"/>
              </a:rPr>
              <a:t>durumda </a:t>
            </a:r>
            <a:r>
              <a:rPr lang="tr-TR" dirty="0">
                <a:latin typeface="Comic Sans MS"/>
                <a:cs typeface="Comic Sans MS"/>
              </a:rPr>
              <a:t>hareketin </a:t>
            </a:r>
            <a:r>
              <a:rPr lang="tr-TR" spc="-5" dirty="0">
                <a:latin typeface="Comic Sans MS"/>
                <a:cs typeface="Comic Sans MS"/>
              </a:rPr>
              <a:t>durmaması için </a:t>
            </a:r>
            <a:r>
              <a:rPr lang="tr-TR" spc="-5" dirty="0" err="1">
                <a:latin typeface="Comic Sans MS"/>
                <a:cs typeface="Comic Sans MS"/>
              </a:rPr>
              <a:t>endüviden</a:t>
            </a:r>
            <a:r>
              <a:rPr lang="tr-TR" spc="-5" dirty="0">
                <a:latin typeface="Comic Sans MS"/>
                <a:cs typeface="Comic Sans MS"/>
              </a:rPr>
              <a:t> geçen akımın yönü değişmelidir. </a:t>
            </a:r>
            <a:r>
              <a:rPr lang="tr-TR" dirty="0">
                <a:latin typeface="Comic Sans MS"/>
                <a:cs typeface="Comic Sans MS"/>
              </a:rPr>
              <a:t>Bunu  </a:t>
            </a:r>
            <a:r>
              <a:rPr lang="tr-TR" spc="-5" dirty="0">
                <a:latin typeface="Comic Sans MS"/>
                <a:cs typeface="Comic Sans MS"/>
              </a:rPr>
              <a:t>sağlayan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spc="-5" dirty="0" err="1">
                <a:latin typeface="Comic Sans MS"/>
                <a:cs typeface="Comic Sans MS"/>
              </a:rPr>
              <a:t>kollektördür</a:t>
            </a:r>
            <a:r>
              <a:rPr lang="tr-TR" spc="-5" dirty="0">
                <a:latin typeface="Comic Sans MS"/>
                <a:cs typeface="Comic Sans MS"/>
              </a:rPr>
              <a:t>.</a:t>
            </a:r>
            <a:endParaRPr lang="tr-TR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82575" marR="424180">
              <a:lnSpc>
                <a:spcPct val="100600"/>
              </a:lnSpc>
              <a:spcBef>
                <a:spcPts val="5"/>
              </a:spcBef>
            </a:pPr>
            <a:r>
              <a:rPr lang="tr-TR" spc="-5" dirty="0">
                <a:latin typeface="Comic Sans MS"/>
                <a:cs typeface="Comic Sans MS"/>
              </a:rPr>
              <a:t>Dinamonun </a:t>
            </a:r>
            <a:r>
              <a:rPr lang="tr-TR" dirty="0">
                <a:latin typeface="Comic Sans MS"/>
                <a:cs typeface="Comic Sans MS"/>
              </a:rPr>
              <a:t>çalışma </a:t>
            </a:r>
            <a:r>
              <a:rPr lang="tr-TR" spc="-5" dirty="0">
                <a:latin typeface="Comic Sans MS"/>
                <a:cs typeface="Comic Sans MS"/>
              </a:rPr>
              <a:t>prensibine </a:t>
            </a:r>
            <a:r>
              <a:rPr lang="tr-TR" dirty="0">
                <a:latin typeface="Comic Sans MS"/>
                <a:cs typeface="Comic Sans MS"/>
              </a:rPr>
              <a:t>göre; </a:t>
            </a:r>
            <a:r>
              <a:rPr lang="tr-TR" spc="-5" dirty="0">
                <a:latin typeface="Comic Sans MS"/>
                <a:cs typeface="Comic Sans MS"/>
              </a:rPr>
              <a:t>manyetik alan içinde dönmeye </a:t>
            </a:r>
            <a:r>
              <a:rPr lang="tr-TR" dirty="0">
                <a:latin typeface="Comic Sans MS"/>
                <a:cs typeface="Comic Sans MS"/>
              </a:rPr>
              <a:t>başlayan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 iletkenlerinde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elektromotor kuvvet meydana gelecektir. Ancak </a:t>
            </a:r>
            <a:r>
              <a:rPr lang="tr-TR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e-m-k, </a:t>
            </a:r>
            <a:r>
              <a:rPr lang="tr-TR" spc="-5" dirty="0" err="1">
                <a:latin typeface="Comic Sans MS"/>
                <a:cs typeface="Comic Sans MS"/>
              </a:rPr>
              <a:t>endüviye</a:t>
            </a:r>
            <a:r>
              <a:rPr lang="tr-TR" spc="-5" dirty="0">
                <a:latin typeface="Comic Sans MS"/>
                <a:cs typeface="Comic Sans MS"/>
              </a:rPr>
              <a:t>  </a:t>
            </a:r>
            <a:r>
              <a:rPr lang="tr-TR" dirty="0">
                <a:latin typeface="Comic Sans MS"/>
                <a:cs typeface="Comic Sans MS"/>
              </a:rPr>
              <a:t>uygulanan gerilime ters </a:t>
            </a:r>
            <a:r>
              <a:rPr lang="tr-TR" spc="-5" dirty="0">
                <a:latin typeface="Comic Sans MS"/>
                <a:cs typeface="Comic Sans MS"/>
              </a:rPr>
              <a:t>yöndedir. Bundan dolayı zıt e-m-k olarak isimlendirilir. Aynı  zamanda </a:t>
            </a:r>
            <a:r>
              <a:rPr lang="tr-TR" dirty="0">
                <a:latin typeface="Comic Sans MS"/>
                <a:cs typeface="Comic Sans MS"/>
              </a:rPr>
              <a:t>bu </a:t>
            </a:r>
            <a:r>
              <a:rPr lang="tr-TR" spc="-5" dirty="0">
                <a:latin typeface="Comic Sans MS"/>
                <a:cs typeface="Comic Sans MS"/>
              </a:rPr>
              <a:t>e-m-k </a:t>
            </a:r>
            <a:r>
              <a:rPr lang="tr-TR" spc="-5" dirty="0" err="1">
                <a:latin typeface="Comic Sans MS"/>
                <a:cs typeface="Comic Sans MS"/>
              </a:rPr>
              <a:t>endüviden</a:t>
            </a:r>
            <a:r>
              <a:rPr lang="tr-TR" spc="-5" dirty="0">
                <a:latin typeface="Comic Sans MS"/>
                <a:cs typeface="Comic Sans MS"/>
              </a:rPr>
              <a:t> geçen akımı </a:t>
            </a:r>
            <a:r>
              <a:rPr lang="tr-TR" dirty="0">
                <a:latin typeface="Comic Sans MS"/>
                <a:cs typeface="Comic Sans MS"/>
              </a:rPr>
              <a:t>azaltacaktır. </a:t>
            </a:r>
            <a:r>
              <a:rPr lang="tr-TR" dirty="0" err="1">
                <a:latin typeface="Comic Sans MS"/>
                <a:cs typeface="Comic Sans MS"/>
              </a:rPr>
              <a:t>Endüvi</a:t>
            </a:r>
            <a:r>
              <a:rPr lang="tr-TR" dirty="0">
                <a:latin typeface="Comic Sans MS"/>
                <a:cs typeface="Comic Sans MS"/>
              </a:rPr>
              <a:t> ilk </a:t>
            </a:r>
            <a:r>
              <a:rPr lang="tr-TR" spc="-5" dirty="0">
                <a:latin typeface="Comic Sans MS"/>
                <a:cs typeface="Comic Sans MS"/>
              </a:rPr>
              <a:t>anda </a:t>
            </a:r>
            <a:r>
              <a:rPr lang="tr-TR" dirty="0">
                <a:latin typeface="Comic Sans MS"/>
                <a:cs typeface="Comic Sans MS"/>
              </a:rPr>
              <a:t>hareketsiz  </a:t>
            </a:r>
            <a:r>
              <a:rPr lang="tr-TR" spc="-5" dirty="0">
                <a:latin typeface="Comic Sans MS"/>
                <a:cs typeface="Comic Sans MS"/>
              </a:rPr>
              <a:t>olduğu için zıt e-m-k meydana </a:t>
            </a:r>
            <a:r>
              <a:rPr lang="tr-TR" dirty="0">
                <a:latin typeface="Comic Sans MS"/>
                <a:cs typeface="Comic Sans MS"/>
              </a:rPr>
              <a:t>gelmez. Bu durumda </a:t>
            </a:r>
            <a:r>
              <a:rPr lang="tr-TR" spc="-5" dirty="0">
                <a:latin typeface="Comic Sans MS"/>
                <a:cs typeface="Comic Sans MS"/>
              </a:rPr>
              <a:t>motor </a:t>
            </a:r>
            <a:r>
              <a:rPr lang="tr-TR" dirty="0">
                <a:latin typeface="Comic Sans MS"/>
                <a:cs typeface="Comic Sans MS"/>
              </a:rPr>
              <a:t>çalışmaya </a:t>
            </a:r>
            <a:r>
              <a:rPr lang="tr-TR" spc="-5" dirty="0">
                <a:latin typeface="Comic Sans MS"/>
                <a:cs typeface="Comic Sans MS"/>
              </a:rPr>
              <a:t>başladığında zıt </a:t>
            </a:r>
            <a:r>
              <a:rPr lang="tr-TR" dirty="0">
                <a:latin typeface="Comic Sans MS"/>
                <a:cs typeface="Comic Sans MS"/>
              </a:rPr>
              <a:t>e-  </a:t>
            </a:r>
            <a:r>
              <a:rPr lang="tr-TR" spc="-5" dirty="0">
                <a:latin typeface="Comic Sans MS"/>
                <a:cs typeface="Comic Sans MS"/>
              </a:rPr>
              <a:t>m-k olmadığı </a:t>
            </a:r>
            <a:r>
              <a:rPr lang="tr-TR" dirty="0">
                <a:latin typeface="Comic Sans MS"/>
                <a:cs typeface="Comic Sans MS"/>
              </a:rPr>
              <a:t>için </a:t>
            </a:r>
            <a:r>
              <a:rPr lang="tr-TR" spc="-5" dirty="0" err="1">
                <a:latin typeface="Comic Sans MS"/>
                <a:cs typeface="Comic Sans MS"/>
              </a:rPr>
              <a:t>endüviden</a:t>
            </a:r>
            <a:r>
              <a:rPr lang="tr-TR" spc="-5" dirty="0">
                <a:latin typeface="Comic Sans MS"/>
                <a:cs typeface="Comic Sans MS"/>
              </a:rPr>
              <a:t> geçen akım çok fazla </a:t>
            </a:r>
            <a:r>
              <a:rPr lang="tr-TR" dirty="0">
                <a:latin typeface="Comic Sans MS"/>
                <a:cs typeface="Comic Sans MS"/>
              </a:rPr>
              <a:t>olacaktır. Bunu </a:t>
            </a:r>
            <a:r>
              <a:rPr lang="tr-TR" spc="-5" dirty="0">
                <a:latin typeface="Comic Sans MS"/>
                <a:cs typeface="Comic Sans MS"/>
              </a:rPr>
              <a:t>önlemek için motora  yol </a:t>
            </a:r>
            <a:r>
              <a:rPr lang="tr-TR" dirty="0">
                <a:latin typeface="Comic Sans MS"/>
                <a:cs typeface="Comic Sans MS"/>
              </a:rPr>
              <a:t>verilirken </a:t>
            </a:r>
            <a:r>
              <a:rPr lang="tr-TR" spc="-5" dirty="0" err="1">
                <a:latin typeface="Comic Sans MS"/>
                <a:cs typeface="Comic Sans MS"/>
              </a:rPr>
              <a:t>endüviden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daha </a:t>
            </a:r>
            <a:r>
              <a:rPr lang="tr-TR" spc="-5" dirty="0">
                <a:latin typeface="Comic Sans MS"/>
                <a:cs typeface="Comic Sans MS"/>
              </a:rPr>
              <a:t>az akım geçmesi </a:t>
            </a:r>
            <a:r>
              <a:rPr lang="tr-TR" dirty="0">
                <a:latin typeface="Comic Sans MS"/>
                <a:cs typeface="Comic Sans MS"/>
              </a:rPr>
              <a:t>için </a:t>
            </a:r>
            <a:r>
              <a:rPr lang="tr-TR" spc="-5" dirty="0" err="1">
                <a:latin typeface="Comic Sans MS"/>
                <a:cs typeface="Comic Sans MS"/>
              </a:rPr>
              <a:t>endüviye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seri </a:t>
            </a:r>
            <a:r>
              <a:rPr lang="tr-TR" spc="-5" dirty="0">
                <a:latin typeface="Comic Sans MS"/>
                <a:cs typeface="Comic Sans MS"/>
              </a:rPr>
              <a:t>olarak </a:t>
            </a:r>
            <a:r>
              <a:rPr lang="tr-TR" dirty="0">
                <a:latin typeface="Comic Sans MS"/>
                <a:cs typeface="Comic Sans MS"/>
              </a:rPr>
              <a:t>bir yol </a:t>
            </a:r>
            <a:r>
              <a:rPr lang="tr-TR" spc="-5" dirty="0">
                <a:latin typeface="Comic Sans MS"/>
                <a:cs typeface="Comic Sans MS"/>
              </a:rPr>
              <a:t>verme  direnci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bağlanmalıdır</a:t>
            </a:r>
            <a:endParaRPr lang="tr-TR" dirty="0">
              <a:latin typeface="Comic Sans MS"/>
              <a:cs typeface="Comic Sans MS"/>
            </a:endParaRPr>
          </a:p>
          <a:p>
            <a:pPr marL="332105">
              <a:lnSpc>
                <a:spcPts val="1780"/>
              </a:lnSpc>
              <a:spcBef>
                <a:spcPts val="620"/>
              </a:spcBef>
              <a:tabLst>
                <a:tab pos="3578860" algn="l"/>
              </a:tabLst>
            </a:pPr>
            <a:r>
              <a:rPr lang="tr-TR" spc="-5" dirty="0">
                <a:latin typeface="Comic Sans MS"/>
                <a:cs typeface="Comic Sans MS"/>
              </a:rPr>
              <a:t>Bir </a:t>
            </a:r>
            <a:r>
              <a:rPr lang="tr-TR" dirty="0">
                <a:latin typeface="Comic Sans MS"/>
                <a:cs typeface="Comic Sans MS"/>
              </a:rPr>
              <a:t>doğru </a:t>
            </a:r>
            <a:r>
              <a:rPr lang="tr-TR" spc="-5" dirty="0">
                <a:latin typeface="Comic Sans MS"/>
                <a:cs typeface="Comic Sans MS"/>
              </a:rPr>
              <a:t>akım motorunda </a:t>
            </a:r>
            <a:r>
              <a:rPr lang="tr-TR" dirty="0">
                <a:latin typeface="Comic Sans MS"/>
                <a:cs typeface="Comic Sans MS"/>
              </a:rPr>
              <a:t>devir</a:t>
            </a:r>
            <a:r>
              <a:rPr lang="tr-TR" spc="7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sayısı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:	</a:t>
            </a:r>
            <a:r>
              <a:rPr lang="tr-TR" sz="4400" i="1" spc="7" baseline="-15625" dirty="0">
                <a:latin typeface="Times New Roman"/>
                <a:cs typeface="Times New Roman"/>
              </a:rPr>
              <a:t>n </a:t>
            </a:r>
            <a:r>
              <a:rPr lang="tr-TR" sz="4400" spc="7" baseline="-15625" dirty="0">
                <a:latin typeface="Symbol"/>
                <a:cs typeface="Symbol"/>
              </a:rPr>
              <a:t></a:t>
            </a:r>
            <a:r>
              <a:rPr lang="tr-TR" sz="4400" spc="7" baseline="-15625" dirty="0">
                <a:latin typeface="Times New Roman"/>
                <a:cs typeface="Times New Roman"/>
              </a:rPr>
              <a:t> </a:t>
            </a:r>
            <a:r>
              <a:rPr lang="tr-TR" sz="4400" i="1" spc="7" baseline="19097" dirty="0">
                <a:latin typeface="Times New Roman"/>
                <a:cs typeface="Times New Roman"/>
              </a:rPr>
              <a:t>U </a:t>
            </a:r>
            <a:r>
              <a:rPr lang="tr-TR" sz="4400" spc="7" baseline="19097" dirty="0">
                <a:latin typeface="Symbol"/>
                <a:cs typeface="Symbol"/>
              </a:rPr>
              <a:t></a:t>
            </a:r>
            <a:r>
              <a:rPr lang="tr-TR" sz="4400" spc="82" baseline="19097" dirty="0">
                <a:latin typeface="Times New Roman"/>
                <a:cs typeface="Times New Roman"/>
              </a:rPr>
              <a:t> </a:t>
            </a:r>
            <a:r>
              <a:rPr lang="tr-TR" sz="4400" i="1" spc="67" baseline="19097" dirty="0" err="1">
                <a:latin typeface="Times New Roman"/>
                <a:cs typeface="Times New Roman"/>
              </a:rPr>
              <a:t>I</a:t>
            </a:r>
            <a:r>
              <a:rPr lang="tr-TR" sz="3200" i="1" spc="67" baseline="8771" dirty="0" err="1">
                <a:latin typeface="Times New Roman"/>
                <a:cs typeface="Times New Roman"/>
              </a:rPr>
              <a:t>e</a:t>
            </a:r>
            <a:r>
              <a:rPr lang="tr-TR" sz="3200" i="1" spc="67" baseline="8771" dirty="0">
                <a:latin typeface="Times New Roman"/>
                <a:cs typeface="Times New Roman"/>
              </a:rPr>
              <a:t> </a:t>
            </a:r>
            <a:r>
              <a:rPr lang="tr-TR" sz="4400" spc="-22" baseline="19097" dirty="0">
                <a:latin typeface="Times New Roman"/>
                <a:cs typeface="Times New Roman"/>
              </a:rPr>
              <a:t>.</a:t>
            </a:r>
            <a:r>
              <a:rPr lang="tr-TR" sz="4400" i="1" spc="-22" baseline="19097" dirty="0">
                <a:latin typeface="Times New Roman"/>
                <a:cs typeface="Times New Roman"/>
              </a:rPr>
              <a:t>R</a:t>
            </a:r>
            <a:r>
              <a:rPr lang="tr-TR" sz="3200" i="1" spc="-22" baseline="8771" dirty="0">
                <a:latin typeface="Times New Roman"/>
                <a:cs typeface="Times New Roman"/>
              </a:rPr>
              <a:t>e</a:t>
            </a:r>
            <a:endParaRPr lang="tr-TR" sz="3200" baseline="8771" dirty="0">
              <a:latin typeface="Times New Roman"/>
              <a:cs typeface="Times New Roman"/>
            </a:endParaRPr>
          </a:p>
          <a:p>
            <a:pPr marL="4179570">
              <a:lnSpc>
                <a:spcPts val="1900"/>
              </a:lnSpc>
            </a:pPr>
            <a:r>
              <a:rPr lang="tr-TR" sz="3200" i="1" spc="-50" dirty="0">
                <a:latin typeface="Times New Roman"/>
                <a:cs typeface="Times New Roman"/>
              </a:rPr>
              <a:t>k</a:t>
            </a:r>
            <a:r>
              <a:rPr lang="tr-TR" sz="3200" spc="-50" dirty="0">
                <a:latin typeface="Times New Roman"/>
                <a:cs typeface="Times New Roman"/>
              </a:rPr>
              <a:t>.</a:t>
            </a:r>
            <a:r>
              <a:rPr lang="tr-TR" sz="3600" i="1" spc="-50" dirty="0">
                <a:latin typeface="Symbol"/>
                <a:cs typeface="Symbol"/>
              </a:rPr>
              <a:t></a:t>
            </a:r>
            <a:endParaRPr lang="tr-TR" sz="3600" dirty="0">
              <a:latin typeface="Symbol"/>
              <a:cs typeface="Symbol"/>
            </a:endParaRPr>
          </a:p>
          <a:p>
            <a:pPr>
              <a:lnSpc>
                <a:spcPct val="100000"/>
              </a:lnSpc>
            </a:pPr>
            <a:endParaRPr lang="tr-TR" sz="4000" dirty="0">
              <a:latin typeface="Times New Roman"/>
              <a:cs typeface="Times New Roman"/>
            </a:endParaRPr>
          </a:p>
          <a:p>
            <a:pPr marL="332105" marR="360045">
              <a:lnSpc>
                <a:spcPct val="100600"/>
              </a:lnSpc>
            </a:pPr>
            <a:r>
              <a:rPr lang="tr-TR" spc="-5" dirty="0">
                <a:latin typeface="Comic Sans MS"/>
                <a:cs typeface="Comic Sans MS"/>
              </a:rPr>
              <a:t>formülü </a:t>
            </a:r>
            <a:r>
              <a:rPr lang="tr-TR" dirty="0">
                <a:latin typeface="Comic Sans MS"/>
                <a:cs typeface="Comic Sans MS"/>
              </a:rPr>
              <a:t>ile belirlenir. Burada (U) </a:t>
            </a:r>
            <a:r>
              <a:rPr lang="tr-TR" spc="-5" dirty="0">
                <a:latin typeface="Comic Sans MS"/>
                <a:cs typeface="Comic Sans MS"/>
              </a:rPr>
              <a:t>motora </a:t>
            </a:r>
            <a:r>
              <a:rPr lang="tr-TR" dirty="0">
                <a:latin typeface="Comic Sans MS"/>
                <a:cs typeface="Comic Sans MS"/>
              </a:rPr>
              <a:t>uygulanan </a:t>
            </a:r>
            <a:r>
              <a:rPr lang="tr-TR" spc="-5" dirty="0">
                <a:latin typeface="Comic Sans MS"/>
                <a:cs typeface="Comic Sans MS"/>
              </a:rPr>
              <a:t>gerilim, </a:t>
            </a:r>
            <a:r>
              <a:rPr lang="tr-TR" dirty="0">
                <a:latin typeface="Comic Sans MS"/>
                <a:cs typeface="Comic Sans MS"/>
              </a:rPr>
              <a:t>(</a:t>
            </a:r>
            <a:r>
              <a:rPr lang="tr-TR" dirty="0" err="1">
                <a:latin typeface="Comic Sans MS"/>
                <a:cs typeface="Comic Sans MS"/>
              </a:rPr>
              <a:t>Ie</a:t>
            </a:r>
            <a:r>
              <a:rPr lang="tr-TR" dirty="0">
                <a:latin typeface="Comic Sans MS"/>
                <a:cs typeface="Comic Sans MS"/>
              </a:rPr>
              <a:t>)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akımı </a:t>
            </a:r>
            <a:r>
              <a:rPr lang="tr-TR" dirty="0">
                <a:latin typeface="Comic Sans MS"/>
                <a:cs typeface="Comic Sans MS"/>
              </a:rPr>
              <a:t>, </a:t>
            </a:r>
            <a:r>
              <a:rPr lang="tr-TR" spc="-5" dirty="0">
                <a:latin typeface="Comic Sans MS"/>
                <a:cs typeface="Comic Sans MS"/>
              </a:rPr>
              <a:t>(Re) 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devresi direnci, (Ø) </a:t>
            </a:r>
            <a:r>
              <a:rPr lang="tr-TR" dirty="0">
                <a:latin typeface="Comic Sans MS"/>
                <a:cs typeface="Comic Sans MS"/>
              </a:rPr>
              <a:t>kutuplardaki </a:t>
            </a:r>
            <a:r>
              <a:rPr lang="tr-TR" spc="-5" dirty="0">
                <a:latin typeface="Comic Sans MS"/>
                <a:cs typeface="Comic Sans MS"/>
              </a:rPr>
              <a:t>manyetik akıdır.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motorun devir </a:t>
            </a:r>
            <a:r>
              <a:rPr lang="tr-TR" dirty="0">
                <a:latin typeface="Comic Sans MS"/>
                <a:cs typeface="Comic Sans MS"/>
              </a:rPr>
              <a:t>sayısını  </a:t>
            </a:r>
            <a:r>
              <a:rPr lang="tr-TR" spc="-5" dirty="0">
                <a:latin typeface="Comic Sans MS"/>
                <a:cs typeface="Comic Sans MS"/>
              </a:rPr>
              <a:t>değiştirmek için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devresinden geçen akımı </a:t>
            </a:r>
            <a:r>
              <a:rPr lang="tr-TR" dirty="0">
                <a:latin typeface="Comic Sans MS"/>
                <a:cs typeface="Comic Sans MS"/>
              </a:rPr>
              <a:t>ayarlamak </a:t>
            </a:r>
            <a:r>
              <a:rPr lang="tr-TR" spc="-5" dirty="0">
                <a:latin typeface="Comic Sans MS"/>
                <a:cs typeface="Comic Sans MS"/>
              </a:rPr>
              <a:t>yeterlidir. </a:t>
            </a:r>
            <a:r>
              <a:rPr lang="tr-TR" dirty="0">
                <a:latin typeface="Comic Sans MS"/>
                <a:cs typeface="Comic Sans MS"/>
              </a:rPr>
              <a:t>Bunu </a:t>
            </a:r>
            <a:r>
              <a:rPr lang="tr-TR" spc="-5" dirty="0">
                <a:latin typeface="Comic Sans MS"/>
                <a:cs typeface="Comic Sans MS"/>
              </a:rPr>
              <a:t>da yol  verme direnci gerçekleştirmektedir. Dikkat edilmesi </a:t>
            </a:r>
            <a:r>
              <a:rPr lang="tr-TR" dirty="0">
                <a:latin typeface="Comic Sans MS"/>
                <a:cs typeface="Comic Sans MS"/>
              </a:rPr>
              <a:t>gereken </a:t>
            </a:r>
            <a:r>
              <a:rPr lang="tr-TR" spc="-5" dirty="0">
                <a:latin typeface="Comic Sans MS"/>
                <a:cs typeface="Comic Sans MS"/>
              </a:rPr>
              <a:t>nokta </a:t>
            </a:r>
            <a:r>
              <a:rPr lang="tr-TR" dirty="0">
                <a:latin typeface="Comic Sans MS"/>
                <a:cs typeface="Comic Sans MS"/>
              </a:rPr>
              <a:t>(U) </a:t>
            </a:r>
            <a:r>
              <a:rPr lang="tr-TR" spc="-5" dirty="0">
                <a:latin typeface="Comic Sans MS"/>
                <a:cs typeface="Comic Sans MS"/>
              </a:rPr>
              <a:t>değerinin,  makine için besleme gerilimi, (Ø) değeri yine makine için </a:t>
            </a:r>
            <a:r>
              <a:rPr lang="tr-TR" dirty="0">
                <a:latin typeface="Comic Sans MS"/>
                <a:cs typeface="Comic Sans MS"/>
              </a:rPr>
              <a:t>kutupların normal uyartımdaki  </a:t>
            </a:r>
            <a:r>
              <a:rPr lang="tr-TR" spc="-5" dirty="0">
                <a:latin typeface="Comic Sans MS"/>
                <a:cs typeface="Comic Sans MS"/>
              </a:rPr>
              <a:t>değeri olmalarıdır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279015" marR="909319" indent="-1363980">
              <a:lnSpc>
                <a:spcPct val="100000"/>
              </a:lnSpc>
              <a:spcBef>
                <a:spcPts val="5"/>
              </a:spcBef>
            </a:pPr>
            <a:r>
              <a:rPr lang="tr-TR" sz="2800" b="1" spc="-10" dirty="0">
                <a:solidFill>
                  <a:srgbClr val="3232FF"/>
                </a:solidFill>
                <a:latin typeface="Comic Sans MS"/>
                <a:cs typeface="Comic Sans MS"/>
              </a:rPr>
              <a:t>DA MOTORLARI </a:t>
            </a:r>
            <a:r>
              <a:rPr lang="tr-TR" sz="2800" b="1" spc="-85" dirty="0">
                <a:solidFill>
                  <a:srgbClr val="3232FF"/>
                </a:solidFill>
                <a:latin typeface="Comic Sans MS"/>
                <a:cs typeface="Comic Sans MS"/>
              </a:rPr>
              <a:t>ĐLE </a:t>
            </a:r>
            <a:r>
              <a:rPr lang="tr-TR" sz="2800" b="1" spc="-30" dirty="0">
                <a:solidFill>
                  <a:srgbClr val="3232FF"/>
                </a:solidFill>
                <a:latin typeface="Comic Sans MS"/>
                <a:cs typeface="Comic Sans MS"/>
              </a:rPr>
              <a:t>DĐNAMOLARIN </a:t>
            </a:r>
            <a:r>
              <a:rPr lang="tr-TR" sz="2800" b="1" spc="-10" dirty="0">
                <a:solidFill>
                  <a:srgbClr val="3232FF"/>
                </a:solidFill>
                <a:latin typeface="Comic Sans MS"/>
                <a:cs typeface="Comic Sans MS"/>
              </a:rPr>
              <a:t>ÇALIŞMALARININ  KARŞILAŞTIRILMASI</a:t>
            </a:r>
            <a:endParaRPr lang="tr-TR" sz="2800" dirty="0">
              <a:latin typeface="Comic Sans MS"/>
              <a:cs typeface="Comic Sans MS"/>
            </a:endParaRPr>
          </a:p>
          <a:p>
            <a:pPr marL="382270" marR="427355">
              <a:lnSpc>
                <a:spcPct val="100600"/>
              </a:lnSpc>
              <a:spcBef>
                <a:spcPts val="535"/>
              </a:spcBef>
            </a:pPr>
            <a:r>
              <a:rPr lang="tr-TR" spc="-5" dirty="0">
                <a:latin typeface="Comic Sans MS"/>
                <a:cs typeface="Comic Sans MS"/>
              </a:rPr>
              <a:t>N-S </a:t>
            </a:r>
            <a:r>
              <a:rPr lang="tr-TR" dirty="0">
                <a:latin typeface="Comic Sans MS"/>
                <a:cs typeface="Comic Sans MS"/>
              </a:rPr>
              <a:t>kutupları arasına </a:t>
            </a:r>
            <a:r>
              <a:rPr lang="tr-TR" spc="-5" dirty="0">
                <a:latin typeface="Comic Sans MS"/>
                <a:cs typeface="Comic Sans MS"/>
              </a:rPr>
              <a:t>yerleştirilmiş bir </a:t>
            </a:r>
            <a:r>
              <a:rPr lang="tr-TR" dirty="0">
                <a:latin typeface="Comic Sans MS"/>
                <a:cs typeface="Comic Sans MS"/>
              </a:rPr>
              <a:t>iletkene doğru gerilim </a:t>
            </a:r>
            <a:r>
              <a:rPr lang="tr-TR" spc="-5" dirty="0">
                <a:latin typeface="Comic Sans MS"/>
                <a:cs typeface="Comic Sans MS"/>
              </a:rPr>
              <a:t>uygulandığında  üzerinden geçen akım nedeniyle </a:t>
            </a:r>
            <a:r>
              <a:rPr lang="tr-TR" dirty="0">
                <a:latin typeface="Comic Sans MS"/>
                <a:cs typeface="Comic Sans MS"/>
              </a:rPr>
              <a:t>iletkene </a:t>
            </a:r>
            <a:r>
              <a:rPr lang="tr-TR" spc="-5" dirty="0">
                <a:latin typeface="Comic Sans MS"/>
                <a:cs typeface="Comic Sans MS"/>
              </a:rPr>
              <a:t>bir kuvvet etkir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zıt e-m-k doğar. </a:t>
            </a:r>
            <a:r>
              <a:rPr lang="tr-TR" dirty="0">
                <a:latin typeface="Comic Sans MS"/>
                <a:cs typeface="Comic Sans MS"/>
              </a:rPr>
              <a:t>Bu bir  </a:t>
            </a:r>
            <a:r>
              <a:rPr lang="tr-TR" spc="-5" dirty="0">
                <a:latin typeface="Comic Sans MS"/>
                <a:cs typeface="Comic Sans MS"/>
              </a:rPr>
              <a:t>motor halidir </a:t>
            </a:r>
            <a:r>
              <a:rPr lang="tr-TR" dirty="0">
                <a:latin typeface="Comic Sans MS"/>
                <a:cs typeface="Comic Sans MS"/>
              </a:rPr>
              <a:t>ve sol el </a:t>
            </a:r>
            <a:r>
              <a:rPr lang="tr-TR" spc="-5" dirty="0">
                <a:latin typeface="Comic Sans MS"/>
                <a:cs typeface="Comic Sans MS"/>
              </a:rPr>
              <a:t>kuralı ile akım, alan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kuvvet yönleri </a:t>
            </a:r>
            <a:r>
              <a:rPr lang="tr-TR" dirty="0">
                <a:latin typeface="Comic Sans MS"/>
                <a:cs typeface="Comic Sans MS"/>
              </a:rPr>
              <a:t>belirlenir. </a:t>
            </a:r>
            <a:r>
              <a:rPr lang="tr-TR" spc="-5" dirty="0">
                <a:latin typeface="Comic Sans MS"/>
                <a:cs typeface="Comic Sans MS"/>
              </a:rPr>
              <a:t>Yine N-S  kutupları </a:t>
            </a:r>
            <a:r>
              <a:rPr lang="tr-TR" dirty="0">
                <a:latin typeface="Comic Sans MS"/>
                <a:cs typeface="Comic Sans MS"/>
              </a:rPr>
              <a:t>arasına </a:t>
            </a:r>
            <a:r>
              <a:rPr lang="tr-TR" spc="-5" dirty="0">
                <a:latin typeface="Comic Sans MS"/>
                <a:cs typeface="Comic Sans MS"/>
              </a:rPr>
              <a:t>yerleştirilen </a:t>
            </a:r>
            <a:r>
              <a:rPr lang="tr-TR" dirty="0">
                <a:latin typeface="Comic Sans MS"/>
                <a:cs typeface="Comic Sans MS"/>
              </a:rPr>
              <a:t>bir iletken </a:t>
            </a:r>
            <a:r>
              <a:rPr lang="tr-TR" spc="-5" dirty="0">
                <a:latin typeface="Comic Sans MS"/>
                <a:cs typeface="Comic Sans MS"/>
              </a:rPr>
              <a:t>belli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yöne </a:t>
            </a:r>
            <a:r>
              <a:rPr lang="tr-TR" dirty="0">
                <a:latin typeface="Comic Sans MS"/>
                <a:cs typeface="Comic Sans MS"/>
              </a:rPr>
              <a:t>hareket </a:t>
            </a:r>
            <a:r>
              <a:rPr lang="tr-TR" spc="-5" dirty="0">
                <a:latin typeface="Comic Sans MS"/>
                <a:cs typeface="Comic Sans MS"/>
              </a:rPr>
              <a:t>ettirildiğinde  uçlarında </a:t>
            </a:r>
            <a:r>
              <a:rPr lang="tr-TR" dirty="0">
                <a:latin typeface="Comic Sans MS"/>
                <a:cs typeface="Comic Sans MS"/>
              </a:rPr>
              <a:t>bir gerilim indüklenir </a:t>
            </a:r>
            <a:r>
              <a:rPr lang="tr-TR" spc="-5" dirty="0">
                <a:latin typeface="Comic Sans MS"/>
                <a:cs typeface="Comic Sans MS"/>
              </a:rPr>
              <a:t>kapalı devre teşkil ediyorsa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akım </a:t>
            </a:r>
            <a:r>
              <a:rPr lang="tr-TR" dirty="0">
                <a:latin typeface="Comic Sans MS"/>
                <a:cs typeface="Comic Sans MS"/>
              </a:rPr>
              <a:t>geçer. Bu durum  </a:t>
            </a:r>
            <a:r>
              <a:rPr lang="tr-TR" spc="-5" dirty="0">
                <a:latin typeface="Comic Sans MS"/>
                <a:cs typeface="Comic Sans MS"/>
              </a:rPr>
              <a:t>dinamo </a:t>
            </a:r>
            <a:r>
              <a:rPr lang="tr-TR" dirty="0">
                <a:latin typeface="Comic Sans MS"/>
                <a:cs typeface="Comic Sans MS"/>
              </a:rPr>
              <a:t>halidir ve </a:t>
            </a:r>
            <a:r>
              <a:rPr lang="tr-TR" spc="-5" dirty="0">
                <a:latin typeface="Comic Sans MS"/>
                <a:cs typeface="Comic Sans MS"/>
              </a:rPr>
              <a:t>sağ </a:t>
            </a:r>
            <a:r>
              <a:rPr lang="tr-TR" dirty="0">
                <a:latin typeface="Comic Sans MS"/>
                <a:cs typeface="Comic Sans MS"/>
              </a:rPr>
              <a:t>el </a:t>
            </a:r>
            <a:r>
              <a:rPr lang="tr-TR" spc="-5" dirty="0">
                <a:latin typeface="Comic Sans MS"/>
                <a:cs typeface="Comic Sans MS"/>
              </a:rPr>
              <a:t>kuralı </a:t>
            </a:r>
            <a:r>
              <a:rPr lang="tr-TR" dirty="0">
                <a:latin typeface="Comic Sans MS"/>
                <a:cs typeface="Comic Sans MS"/>
              </a:rPr>
              <a:t>ile </a:t>
            </a:r>
            <a:r>
              <a:rPr lang="tr-TR" spc="-5" dirty="0">
                <a:latin typeface="Comic Sans MS"/>
                <a:cs typeface="Comic Sans MS"/>
              </a:rPr>
              <a:t>akım, alan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hareket yönleri</a:t>
            </a:r>
            <a:r>
              <a:rPr lang="tr-TR" spc="50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belirlenir</a:t>
            </a:r>
          </a:p>
          <a:p>
            <a:pPr>
              <a:lnSpc>
                <a:spcPct val="100000"/>
              </a:lnSpc>
            </a:pPr>
            <a:endParaRPr lang="tr-TR" sz="2800" dirty="0">
              <a:latin typeface="Times New Roman"/>
              <a:cs typeface="Times New Roman"/>
            </a:endParaRPr>
          </a:p>
          <a:p>
            <a:pPr marL="382270" marR="440690">
              <a:lnSpc>
                <a:spcPct val="99300"/>
              </a:lnSpc>
            </a:pPr>
            <a:r>
              <a:rPr lang="tr-TR" spc="-5" dirty="0">
                <a:latin typeface="Comic Sans MS"/>
                <a:cs typeface="Comic Sans MS"/>
              </a:rPr>
              <a:t>Dinamo halinde düzgün </a:t>
            </a:r>
            <a:r>
              <a:rPr lang="tr-TR" dirty="0">
                <a:latin typeface="Comic Sans MS"/>
                <a:cs typeface="Comic Sans MS"/>
              </a:rPr>
              <a:t>bir alan </a:t>
            </a:r>
            <a:r>
              <a:rPr lang="tr-TR" spc="-5" dirty="0">
                <a:latin typeface="Comic Sans MS"/>
                <a:cs typeface="Comic Sans MS"/>
              </a:rPr>
              <a:t>içinde </a:t>
            </a:r>
            <a:r>
              <a:rPr lang="tr-TR" dirty="0">
                <a:latin typeface="Comic Sans MS"/>
                <a:cs typeface="Comic Sans MS"/>
              </a:rPr>
              <a:t>döndürülen </a:t>
            </a:r>
            <a:r>
              <a:rPr lang="tr-TR" spc="-5" dirty="0">
                <a:latin typeface="Comic Sans MS"/>
                <a:cs typeface="Comic Sans MS"/>
              </a:rPr>
              <a:t>iletkende bir e-m-k indüklenmesi  sebebiyle </a:t>
            </a:r>
            <a:r>
              <a:rPr lang="tr-TR" dirty="0">
                <a:latin typeface="Comic Sans MS"/>
                <a:cs typeface="Comic Sans MS"/>
              </a:rPr>
              <a:t>(kapalı </a:t>
            </a:r>
            <a:r>
              <a:rPr lang="tr-TR" spc="-5" dirty="0">
                <a:latin typeface="Comic Sans MS"/>
                <a:cs typeface="Comic Sans MS"/>
              </a:rPr>
              <a:t>devrede oluştuğunda) </a:t>
            </a:r>
            <a:r>
              <a:rPr lang="tr-TR" dirty="0">
                <a:latin typeface="Comic Sans MS"/>
                <a:cs typeface="Comic Sans MS"/>
              </a:rPr>
              <a:t>bir </a:t>
            </a:r>
            <a:r>
              <a:rPr lang="tr-TR" spc="-5" dirty="0">
                <a:latin typeface="Comic Sans MS"/>
                <a:cs typeface="Comic Sans MS"/>
              </a:rPr>
              <a:t>akım </a:t>
            </a:r>
            <a:r>
              <a:rPr lang="tr-TR" dirty="0">
                <a:latin typeface="Comic Sans MS"/>
                <a:cs typeface="Comic Sans MS"/>
              </a:rPr>
              <a:t>akar. Bu </a:t>
            </a:r>
            <a:r>
              <a:rPr lang="tr-TR" spc="-5" dirty="0">
                <a:latin typeface="Comic Sans MS"/>
                <a:cs typeface="Comic Sans MS"/>
              </a:rPr>
              <a:t>akım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alandan dolayı  iletkene bir </a:t>
            </a:r>
            <a:r>
              <a:rPr lang="tr-TR" dirty="0">
                <a:latin typeface="Comic Sans MS"/>
                <a:cs typeface="Comic Sans MS"/>
              </a:rPr>
              <a:t>kuvvet etki </a:t>
            </a:r>
            <a:r>
              <a:rPr lang="tr-TR" spc="-5" dirty="0">
                <a:latin typeface="Comic Sans MS"/>
                <a:cs typeface="Comic Sans MS"/>
              </a:rPr>
              <a:t>eder. </a:t>
            </a:r>
            <a:r>
              <a:rPr lang="tr-TR" dirty="0">
                <a:latin typeface="Comic Sans MS"/>
                <a:cs typeface="Comic Sans MS"/>
              </a:rPr>
              <a:t>(F= B . </a:t>
            </a:r>
            <a:r>
              <a:rPr lang="tr-TR" sz="2400" i="1" spc="-15" dirty="0">
                <a:latin typeface="Comic Sans MS"/>
                <a:cs typeface="Comic Sans MS"/>
              </a:rPr>
              <a:t>l </a:t>
            </a:r>
            <a:r>
              <a:rPr lang="tr-TR" dirty="0">
                <a:latin typeface="Comic Sans MS"/>
                <a:cs typeface="Comic Sans MS"/>
              </a:rPr>
              <a:t>. </a:t>
            </a:r>
            <a:r>
              <a:rPr lang="tr-TR" spc="-5" dirty="0">
                <a:latin typeface="Comic Sans MS"/>
                <a:cs typeface="Comic Sans MS"/>
              </a:rPr>
              <a:t>i) </a:t>
            </a:r>
            <a:r>
              <a:rPr lang="tr-TR" dirty="0">
                <a:latin typeface="Comic Sans MS"/>
                <a:cs typeface="Comic Sans MS"/>
              </a:rPr>
              <a:t>. </a:t>
            </a:r>
            <a:r>
              <a:rPr lang="tr-TR" spc="-5" dirty="0">
                <a:latin typeface="Comic Sans MS"/>
                <a:cs typeface="Comic Sans MS"/>
              </a:rPr>
              <a:t>Dönmenin olabilmesi için </a:t>
            </a:r>
            <a:r>
              <a:rPr lang="tr-TR" dirty="0">
                <a:latin typeface="Comic Sans MS"/>
                <a:cs typeface="Comic Sans MS"/>
              </a:rPr>
              <a:t>tahrik </a:t>
            </a:r>
            <a:r>
              <a:rPr lang="tr-TR" spc="-5" dirty="0">
                <a:latin typeface="Comic Sans MS"/>
                <a:cs typeface="Comic Sans MS"/>
              </a:rPr>
              <a:t>kuvvetinin  </a:t>
            </a:r>
            <a:r>
              <a:rPr lang="tr-TR" dirty="0">
                <a:latin typeface="Comic Sans MS"/>
                <a:cs typeface="Comic Sans MS"/>
              </a:rPr>
              <a:t>bu ters </a:t>
            </a:r>
            <a:r>
              <a:rPr lang="tr-TR" spc="-5" dirty="0">
                <a:latin typeface="Comic Sans MS"/>
                <a:cs typeface="Comic Sans MS"/>
              </a:rPr>
              <a:t>kuvvetten büyük olması gerekir </a:t>
            </a:r>
            <a:r>
              <a:rPr lang="tr-TR" dirty="0">
                <a:latin typeface="Comic Sans MS"/>
                <a:cs typeface="Comic Sans MS"/>
              </a:rPr>
              <a:t>ve</a:t>
            </a:r>
            <a:r>
              <a:rPr lang="tr-TR" spc="3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büyüktür</a:t>
            </a:r>
            <a:endParaRPr lang="tr-TR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5309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2270" marR="266700">
              <a:lnSpc>
                <a:spcPct val="100699"/>
              </a:lnSpc>
            </a:pPr>
            <a:r>
              <a:rPr lang="tr-TR" dirty="0">
                <a:latin typeface="Comic Sans MS"/>
                <a:cs typeface="Comic Sans MS"/>
              </a:rPr>
              <a:t>Sonuç olarak </a:t>
            </a:r>
            <a:r>
              <a:rPr lang="tr-TR" spc="-5" dirty="0" err="1">
                <a:latin typeface="Comic Sans MS"/>
                <a:cs typeface="Comic Sans MS"/>
              </a:rPr>
              <a:t>endüvilerinden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aynı </a:t>
            </a:r>
            <a:r>
              <a:rPr lang="tr-TR" spc="-5" dirty="0">
                <a:latin typeface="Comic Sans MS"/>
                <a:cs typeface="Comic Sans MS"/>
              </a:rPr>
              <a:t>yönde akım </a:t>
            </a:r>
            <a:r>
              <a:rPr lang="tr-TR" dirty="0">
                <a:latin typeface="Comic Sans MS"/>
                <a:cs typeface="Comic Sans MS"/>
              </a:rPr>
              <a:t>geçen </a:t>
            </a:r>
            <a:r>
              <a:rPr lang="tr-TR" spc="-5" dirty="0">
                <a:latin typeface="Comic Sans MS"/>
                <a:cs typeface="Comic Sans MS"/>
              </a:rPr>
              <a:t>motor </a:t>
            </a:r>
            <a:r>
              <a:rPr lang="tr-TR" dirty="0">
                <a:latin typeface="Comic Sans MS"/>
                <a:cs typeface="Comic Sans MS"/>
              </a:rPr>
              <a:t>ve </a:t>
            </a:r>
            <a:r>
              <a:rPr lang="tr-TR" spc="-5" dirty="0">
                <a:latin typeface="Comic Sans MS"/>
                <a:cs typeface="Comic Sans MS"/>
              </a:rPr>
              <a:t>dinamonun dönüş yönleri  farklıdır. Özetle; motor halinde, meydana gelen moment dönmeyi sağlar, indüklenen zıt  e-m-k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akımına terstir. Dinamo halinde, akım taşıyan iletkenler </a:t>
            </a:r>
            <a:r>
              <a:rPr lang="tr-TR" dirty="0">
                <a:latin typeface="Comic Sans MS"/>
                <a:cs typeface="Comic Sans MS"/>
              </a:rPr>
              <a:t>sebebiyle  </a:t>
            </a:r>
            <a:r>
              <a:rPr lang="tr-TR" spc="-5" dirty="0">
                <a:latin typeface="Comic Sans MS"/>
                <a:cs typeface="Comic Sans MS"/>
              </a:rPr>
              <a:t>meydana gelen moment dönme yönüne terstir, indüklenen e-m-k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akımını meydana  getirir</a:t>
            </a:r>
            <a:endParaRPr lang="tr-TR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tr-TR" sz="4000" dirty="0">
              <a:latin typeface="Times New Roman"/>
              <a:cs typeface="Times New Roman"/>
            </a:endParaRPr>
          </a:p>
          <a:p>
            <a:pPr marL="619125" marR="513715">
              <a:lnSpc>
                <a:spcPct val="100000"/>
              </a:lnSpc>
              <a:spcBef>
                <a:spcPts val="5"/>
              </a:spcBef>
              <a:tabLst>
                <a:tab pos="1013460" algn="l"/>
              </a:tabLst>
            </a:pPr>
            <a:r>
              <a:rPr lang="tr-TR" spc="-5" dirty="0">
                <a:latin typeface="Comic Sans MS"/>
                <a:cs typeface="Comic Sans MS"/>
              </a:rPr>
              <a:t>Motor halinde </a:t>
            </a:r>
            <a:r>
              <a:rPr lang="tr-TR" spc="-5" dirty="0">
                <a:solidFill>
                  <a:srgbClr val="3232FF"/>
                </a:solidFill>
                <a:latin typeface="Comic Sans MS"/>
                <a:cs typeface="Comic Sans MS"/>
              </a:rPr>
              <a:t>E=</a:t>
            </a:r>
            <a:r>
              <a:rPr lang="tr-TR" spc="-5" dirty="0" err="1">
                <a:solidFill>
                  <a:srgbClr val="3232FF"/>
                </a:solidFill>
                <a:latin typeface="Comic Sans MS"/>
                <a:cs typeface="Comic Sans MS"/>
              </a:rPr>
              <a:t>Va</a:t>
            </a:r>
            <a:r>
              <a:rPr lang="tr-TR" spc="-5" dirty="0">
                <a:solidFill>
                  <a:srgbClr val="3232FF"/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– </a:t>
            </a:r>
            <a:r>
              <a:rPr lang="tr-TR" dirty="0" err="1">
                <a:solidFill>
                  <a:srgbClr val="3232FF"/>
                </a:solidFill>
                <a:latin typeface="Comic Sans MS"/>
                <a:cs typeface="Comic Sans MS"/>
              </a:rPr>
              <a:t>Ia.Ra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; </a:t>
            </a:r>
            <a:r>
              <a:rPr lang="tr-TR" spc="-5" dirty="0">
                <a:latin typeface="Comic Sans MS"/>
                <a:cs typeface="Comic Sans MS"/>
              </a:rPr>
              <a:t>dinamo halinde 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E= </a:t>
            </a:r>
            <a:r>
              <a:rPr lang="tr-TR" spc="-5" dirty="0" err="1">
                <a:solidFill>
                  <a:srgbClr val="3232FF"/>
                </a:solidFill>
                <a:latin typeface="Comic Sans MS"/>
                <a:cs typeface="Comic Sans MS"/>
              </a:rPr>
              <a:t>Va</a:t>
            </a:r>
            <a:r>
              <a:rPr lang="tr-TR" spc="-5" dirty="0">
                <a:solidFill>
                  <a:srgbClr val="3232FF"/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+ </a:t>
            </a:r>
            <a:r>
              <a:rPr lang="tr-TR" dirty="0" err="1">
                <a:solidFill>
                  <a:srgbClr val="3232FF"/>
                </a:solidFill>
                <a:latin typeface="Comic Sans MS"/>
                <a:cs typeface="Comic Sans MS"/>
              </a:rPr>
              <a:t>Ia.Ra</a:t>
            </a:r>
            <a:r>
              <a:rPr lang="tr-TR" dirty="0">
                <a:solidFill>
                  <a:srgbClr val="3232FF"/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bağıntıları geçerlidir.  </a:t>
            </a:r>
            <a:r>
              <a:rPr lang="tr-TR" spc="-5" dirty="0" err="1">
                <a:latin typeface="Comic Sans MS"/>
                <a:cs typeface="Comic Sans MS"/>
              </a:rPr>
              <a:t>Va</a:t>
            </a:r>
            <a:r>
              <a:rPr lang="tr-TR" spc="-5" dirty="0">
                <a:latin typeface="Comic Sans MS"/>
                <a:cs typeface="Comic Sans MS"/>
              </a:rPr>
              <a:t>	</a:t>
            </a:r>
            <a:r>
              <a:rPr lang="tr-TR" dirty="0">
                <a:latin typeface="Comic Sans MS"/>
                <a:cs typeface="Comic Sans MS"/>
              </a:rPr>
              <a:t>: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uçlarındaki</a:t>
            </a:r>
            <a:r>
              <a:rPr lang="tr-TR" spc="5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gerilim</a:t>
            </a:r>
            <a:endParaRPr lang="tr-TR" dirty="0">
              <a:latin typeface="Comic Sans MS"/>
              <a:cs typeface="Comic Sans MS"/>
            </a:endParaRPr>
          </a:p>
          <a:p>
            <a:pPr marL="382270" marR="354965" indent="236220">
              <a:lnSpc>
                <a:spcPct val="100000"/>
              </a:lnSpc>
              <a:spcBef>
                <a:spcPts val="15"/>
              </a:spcBef>
              <a:tabLst>
                <a:tab pos="1013460" algn="l"/>
              </a:tabLst>
            </a:pPr>
            <a:r>
              <a:rPr lang="tr-TR" dirty="0">
                <a:latin typeface="Comic Sans MS"/>
                <a:cs typeface="Comic Sans MS"/>
              </a:rPr>
              <a:t>E	: </a:t>
            </a:r>
            <a:r>
              <a:rPr lang="tr-TR" spc="-5" dirty="0">
                <a:latin typeface="Comic Sans MS"/>
                <a:cs typeface="Comic Sans MS"/>
              </a:rPr>
              <a:t>Motor halinde </a:t>
            </a:r>
            <a:r>
              <a:rPr lang="tr-TR" dirty="0">
                <a:latin typeface="Comic Sans MS"/>
                <a:cs typeface="Comic Sans MS"/>
              </a:rPr>
              <a:t>iken </a:t>
            </a:r>
            <a:r>
              <a:rPr lang="tr-TR" spc="-5" dirty="0" err="1">
                <a:latin typeface="Comic Sans MS"/>
                <a:cs typeface="Comic Sans MS"/>
              </a:rPr>
              <a:t>endüvide</a:t>
            </a:r>
            <a:r>
              <a:rPr lang="tr-TR" spc="-5" dirty="0">
                <a:latin typeface="Comic Sans MS"/>
                <a:cs typeface="Comic Sans MS"/>
              </a:rPr>
              <a:t> indüklenen zıt e-m-k, dinamo halinde </a:t>
            </a:r>
            <a:r>
              <a:rPr lang="tr-TR" spc="-5" dirty="0" err="1">
                <a:latin typeface="Comic Sans MS"/>
                <a:cs typeface="Comic Sans MS"/>
              </a:rPr>
              <a:t>endüvide</a:t>
            </a:r>
            <a:r>
              <a:rPr lang="tr-TR" spc="-5" dirty="0">
                <a:latin typeface="Comic Sans MS"/>
                <a:cs typeface="Comic Sans MS"/>
              </a:rPr>
              <a:t>  indüklenen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e-m-k</a:t>
            </a:r>
            <a:endParaRPr lang="tr-TR" dirty="0">
              <a:latin typeface="Comic Sans MS"/>
              <a:cs typeface="Comic Sans MS"/>
            </a:endParaRPr>
          </a:p>
          <a:p>
            <a:pPr marL="619125">
              <a:lnSpc>
                <a:spcPct val="100000"/>
              </a:lnSpc>
              <a:spcBef>
                <a:spcPts val="20"/>
              </a:spcBef>
            </a:pPr>
            <a:r>
              <a:rPr lang="tr-TR" spc="-5" dirty="0" err="1">
                <a:latin typeface="Comic Sans MS"/>
                <a:cs typeface="Comic Sans MS"/>
              </a:rPr>
              <a:t>Ia.Ra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: </a:t>
            </a:r>
            <a:r>
              <a:rPr lang="tr-TR" spc="-5" dirty="0" err="1">
                <a:latin typeface="Comic Sans MS"/>
                <a:cs typeface="Comic Sans MS"/>
              </a:rPr>
              <a:t>Endüvi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dirty="0">
                <a:latin typeface="Comic Sans MS"/>
                <a:cs typeface="Comic Sans MS"/>
              </a:rPr>
              <a:t>direncinden </a:t>
            </a:r>
            <a:r>
              <a:rPr lang="tr-TR" spc="-5" dirty="0">
                <a:latin typeface="Comic Sans MS"/>
                <a:cs typeface="Comic Sans MS"/>
              </a:rPr>
              <a:t>dolayı meydana gelen </a:t>
            </a:r>
            <a:r>
              <a:rPr lang="tr-TR" dirty="0">
                <a:latin typeface="Comic Sans MS"/>
                <a:cs typeface="Comic Sans MS"/>
              </a:rPr>
              <a:t>gerilim</a:t>
            </a:r>
            <a:r>
              <a:rPr lang="tr-TR" spc="114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düşümü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51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5</TotalTime>
  <Words>668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Comic Sans MS</vt:lpstr>
      <vt:lpstr>Symbol</vt:lpstr>
      <vt:lpstr>Times New Roman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</cp:revision>
  <dcterms:created xsi:type="dcterms:W3CDTF">2020-01-28T19:32:52Z</dcterms:created>
  <dcterms:modified xsi:type="dcterms:W3CDTF">2020-01-28T19:44:36Z</dcterms:modified>
</cp:coreProperties>
</file>