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17.03.2017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2565400"/>
            <a:ext cx="7777162" cy="3887788"/>
          </a:xfrm>
        </p:spPr>
        <p:txBody>
          <a:bodyPr rtlCol="0">
            <a:normAutofit fontScale="70000" lnSpcReduction="20000"/>
          </a:bodyPr>
          <a:lstStyle/>
          <a:p>
            <a:pPr marL="0" indent="0" algn="just" eaLnBrk="1" fontAlgn="auto" hangingPunct="1">
              <a:spcAft>
                <a:spcPts val="0"/>
              </a:spcAft>
              <a:buFont typeface="Wingdings 2"/>
              <a:buChar char=""/>
              <a:defRPr/>
            </a:pPr>
            <a:r>
              <a:rPr lang="tr-TR" dirty="0" smtClean="0"/>
              <a:t>Kız çocukları için ilköğretimde en yüksek okullulaşma</a:t>
            </a:r>
          </a:p>
          <a:p>
            <a:pPr marL="0" indent="0" algn="just" eaLnBrk="1" fontAlgn="auto" hangingPunct="1">
              <a:spcAft>
                <a:spcPts val="0"/>
              </a:spcAft>
              <a:buFont typeface="Wingdings 2" pitchFamily="18" charset="2"/>
              <a:buNone/>
              <a:defRPr/>
            </a:pPr>
            <a:r>
              <a:rPr lang="tr-TR" dirty="0" smtClean="0"/>
              <a:t>oranlarına sahip olan, Ege (%95,6) ve Orta Anadolu'dur (%94,8). </a:t>
            </a:r>
          </a:p>
          <a:p>
            <a:pPr marL="0" indent="0" algn="just" eaLnBrk="1" fontAlgn="auto" hangingPunct="1">
              <a:spcAft>
                <a:spcPts val="0"/>
              </a:spcAft>
              <a:buFont typeface="Wingdings 2" pitchFamily="18" charset="2"/>
              <a:buNone/>
              <a:defRPr/>
            </a:pPr>
            <a:endParaRPr lang="tr-TR" dirty="0" smtClean="0"/>
          </a:p>
          <a:p>
            <a:pPr marL="0" indent="0" algn="just" eaLnBrk="1" fontAlgn="auto" hangingPunct="1">
              <a:spcAft>
                <a:spcPts val="0"/>
              </a:spcAft>
              <a:buFont typeface="Wingdings 2"/>
              <a:buChar char=""/>
              <a:defRPr/>
            </a:pPr>
            <a:r>
              <a:rPr lang="tr-TR" dirty="0" smtClean="0"/>
              <a:t>Bu düzeyde en düşük okullulaşma oranları ise Güneydoğu (%70,9) ve Ortadoğu Anadolu'da (%73,3) belirlenmiştir. Doğubatı eksenindeki kırılma eğitimsiz kadın oranları için daha da belirgindir. Batı Marmara, Batı Anadolu, Doğu Marmara, Batı Karadeniz, İstanbul ve Ege'de %10'larda kalan eğitimsiz kadın oranları Kuzeydoğu'da %40'lara, Ortadoğu Anadolu ve Güneydoğu Anadolu'da ise %50'lere tırmanmaktadır.</a:t>
            </a:r>
          </a:p>
          <a:p>
            <a:pPr marL="365760" indent="-274320" algn="just" eaLnBrk="1" fontAlgn="auto" hangingPunct="1">
              <a:spcAft>
                <a:spcPts val="0"/>
              </a:spcAft>
              <a:buFont typeface="Wingdings 2"/>
              <a:buChar char=""/>
              <a:defRPr/>
            </a:pPr>
            <a:endParaRPr lang="en-US" dirty="0"/>
          </a:p>
        </p:txBody>
      </p:sp>
      <p:sp>
        <p:nvSpPr>
          <p:cNvPr id="4" name="3 Slayt Numarası Yer Tutucusu"/>
          <p:cNvSpPr>
            <a:spLocks noGrp="1"/>
          </p:cNvSpPr>
          <p:nvPr>
            <p:ph type="sldNum" sz="quarter" idx="12"/>
          </p:nvPr>
        </p:nvSpPr>
        <p:spPr/>
        <p:txBody>
          <a:bodyPr/>
          <a:lstStyle/>
          <a:p>
            <a:pPr>
              <a:defRPr/>
            </a:pPr>
            <a:fld id="{A60E9EC6-670C-41B7-A45F-6EF4F6FA883F}" type="slidenum">
              <a:rPr lang="tr-TR" smtClean="0"/>
              <a:pPr>
                <a:defRPr/>
              </a:pPr>
              <a:t>1</a:t>
            </a:fld>
            <a:endParaRPr lang="tr-TR" dirty="0"/>
          </a:p>
        </p:txBody>
      </p:sp>
    </p:spTree>
    <p:extLst>
      <p:ext uri="{BB962C8B-B14F-4D97-AF65-F5344CB8AC3E}">
        <p14:creationId xmlns:p14="http://schemas.microsoft.com/office/powerpoint/2010/main" val="2179338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2"/>
          <p:cNvSpPr>
            <a:spLocks noGrp="1"/>
          </p:cNvSpPr>
          <p:nvPr>
            <p:ph idx="1"/>
          </p:nvPr>
        </p:nvSpPr>
        <p:spPr>
          <a:xfrm>
            <a:off x="1042988" y="3284538"/>
            <a:ext cx="7561262" cy="3024187"/>
          </a:xfrm>
        </p:spPr>
        <p:txBody>
          <a:bodyPr/>
          <a:lstStyle/>
          <a:p>
            <a:pPr algn="just" eaLnBrk="1" hangingPunct="1">
              <a:defRPr/>
            </a:pPr>
            <a:r>
              <a:rPr lang="tr-TR" sz="2400" dirty="0" smtClean="0"/>
              <a:t>TÜSİAD 2000 raporunda olduğu gibi eğitimsiz kadın oranlarıyla okula kayıtlı olmayan kız çocuk oranlarının en yüksek olduğu yöreler aynıdır: </a:t>
            </a:r>
          </a:p>
          <a:p>
            <a:pPr algn="just" eaLnBrk="1" hangingPunct="1">
              <a:defRPr/>
            </a:pPr>
            <a:r>
              <a:rPr lang="tr-TR" sz="2400" dirty="0" smtClean="0"/>
              <a:t>Sırasıyla </a:t>
            </a:r>
            <a:r>
              <a:rPr lang="tr-TR" sz="2400" dirty="0" smtClean="0">
                <a:effectLst>
                  <a:outerShdw blurRad="38100" dist="38100" dir="2700000" algn="tl">
                    <a:srgbClr val="000000">
                      <a:alpha val="43137"/>
                    </a:srgbClr>
                  </a:outerShdw>
                </a:effectLst>
              </a:rPr>
              <a:t>Güneydoğu Anadolu, Ortadoğu Anadolu ve Kuzeydoğu Anadolu</a:t>
            </a:r>
            <a:r>
              <a:rPr lang="tr-TR" sz="2400" b="1" dirty="0" smtClean="0">
                <a:effectLst>
                  <a:outerShdw blurRad="38100" dist="38100" dir="2700000" algn="tl">
                    <a:srgbClr val="000000">
                      <a:alpha val="43137"/>
                    </a:srgbClr>
                  </a:outerShdw>
                </a:effectLst>
              </a:rPr>
              <a:t>.</a:t>
            </a:r>
            <a:endParaRPr lang="tr-TR" sz="2400" dirty="0" smtClean="0">
              <a:effectLst>
                <a:outerShdw blurRad="38100" dist="38100" dir="2700000" algn="tl">
                  <a:srgbClr val="000000">
                    <a:alpha val="43137"/>
                  </a:srgbClr>
                </a:outerShdw>
              </a:effectLst>
            </a:endParaRPr>
          </a:p>
          <a:p>
            <a:pPr eaLnBrk="1" hangingPunct="1">
              <a:defRPr/>
            </a:pPr>
            <a:endParaRPr lang="en-US" dirty="0" smtClean="0"/>
          </a:p>
        </p:txBody>
      </p:sp>
      <p:sp>
        <p:nvSpPr>
          <p:cNvPr id="3" name="2 Slayt Numarası Yer Tutucusu"/>
          <p:cNvSpPr>
            <a:spLocks noGrp="1"/>
          </p:cNvSpPr>
          <p:nvPr>
            <p:ph type="sldNum" sz="quarter" idx="12"/>
          </p:nvPr>
        </p:nvSpPr>
        <p:spPr/>
        <p:txBody>
          <a:bodyPr/>
          <a:lstStyle/>
          <a:p>
            <a:pPr>
              <a:defRPr/>
            </a:pPr>
            <a:fld id="{FB89C387-CF2F-4A28-9459-C821DBF582D5}" type="slidenum">
              <a:rPr lang="tr-TR" smtClean="0"/>
              <a:pPr>
                <a:defRPr/>
              </a:pPr>
              <a:t>2</a:t>
            </a:fld>
            <a:endParaRPr lang="tr-TR" dirty="0"/>
          </a:p>
        </p:txBody>
      </p:sp>
    </p:spTree>
    <p:extLst>
      <p:ext uri="{BB962C8B-B14F-4D97-AF65-F5344CB8AC3E}">
        <p14:creationId xmlns:p14="http://schemas.microsoft.com/office/powerpoint/2010/main" val="706938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2"/>
          <p:cNvSpPr>
            <a:spLocks noGrp="1"/>
          </p:cNvSpPr>
          <p:nvPr>
            <p:ph idx="1"/>
          </p:nvPr>
        </p:nvSpPr>
        <p:spPr>
          <a:xfrm>
            <a:off x="1042988" y="2349500"/>
            <a:ext cx="7705725" cy="3816350"/>
          </a:xfrm>
        </p:spPr>
        <p:txBody>
          <a:bodyPr>
            <a:normAutofit lnSpcReduction="10000"/>
          </a:bodyPr>
          <a:lstStyle/>
          <a:p>
            <a:pPr algn="just" eaLnBrk="1" hangingPunct="1">
              <a:defRPr/>
            </a:pPr>
            <a:r>
              <a:rPr lang="tr-TR" sz="2400" dirty="0" smtClean="0"/>
              <a:t>Türkiye'de 2000'li yılların </a:t>
            </a:r>
            <a:r>
              <a:rPr lang="tr-TR" sz="2400" i="1" dirty="0" smtClean="0"/>
              <a:t>yükseköğretim okullulaşma oranlarında, </a:t>
            </a:r>
            <a:r>
              <a:rPr lang="tr-TR" sz="2400" dirty="0" smtClean="0"/>
              <a:t>kadınlar için </a:t>
            </a:r>
          </a:p>
          <a:p>
            <a:pPr algn="just" eaLnBrk="1" hangingPunct="1">
              <a:defRPr/>
            </a:pPr>
            <a:r>
              <a:rPr lang="tr-TR" sz="2400" dirty="0" smtClean="0">
                <a:solidFill>
                  <a:srgbClr val="C00000"/>
                </a:solidFill>
                <a:effectLst>
                  <a:outerShdw blurRad="38100" dist="38100" dir="2700000" algn="tl">
                    <a:srgbClr val="000000">
                      <a:alpha val="43137"/>
                    </a:srgbClr>
                  </a:outerShdw>
                </a:effectLst>
              </a:rPr>
              <a:t>1999–2000'deki %10.5'ten 2005–2006'daki %17.4'e, </a:t>
            </a:r>
            <a:r>
              <a:rPr lang="tr-TR" sz="2400" dirty="0" smtClean="0"/>
              <a:t>erkekler için %12.7'den %20.2'ye doğru bir artış gerçekleşmiştir.</a:t>
            </a:r>
          </a:p>
          <a:p>
            <a:pPr algn="just" eaLnBrk="1" hangingPunct="1">
              <a:defRPr/>
            </a:pPr>
            <a:r>
              <a:rPr lang="tr-TR" sz="2400" dirty="0" smtClean="0"/>
              <a:t>Bu artış, Türkiye'de amansız bir yarışmaya </a:t>
            </a:r>
            <a:r>
              <a:rPr lang="tr-TR" sz="2400" dirty="0" err="1" smtClean="0"/>
              <a:t>evrilmiş</a:t>
            </a:r>
            <a:r>
              <a:rPr lang="tr-TR" sz="2400" dirty="0" smtClean="0"/>
              <a:t> olan yüksek öğrenimden pay kapma sürecinde kadınlarla erkekler arasındaki farkın daralmasına karşın, Türkiye'de her iki cinsiyetin de bu düzeyde öğrenim görme olasılığının çok az olduğunu gizlememelidir. </a:t>
            </a:r>
          </a:p>
          <a:p>
            <a:pPr eaLnBrk="1" hangingPunct="1">
              <a:defRPr/>
            </a:pPr>
            <a:endParaRPr lang="en-US" sz="2400" dirty="0" smtClean="0"/>
          </a:p>
        </p:txBody>
      </p:sp>
      <p:sp>
        <p:nvSpPr>
          <p:cNvPr id="3" name="2 Slayt Numarası Yer Tutucusu"/>
          <p:cNvSpPr>
            <a:spLocks noGrp="1"/>
          </p:cNvSpPr>
          <p:nvPr>
            <p:ph type="sldNum" sz="quarter" idx="12"/>
          </p:nvPr>
        </p:nvSpPr>
        <p:spPr/>
        <p:txBody>
          <a:bodyPr/>
          <a:lstStyle/>
          <a:p>
            <a:pPr>
              <a:defRPr/>
            </a:pPr>
            <a:fld id="{993E8171-79D7-45CD-B228-5CBA0F337B2A}" type="slidenum">
              <a:rPr lang="tr-TR" smtClean="0"/>
              <a:pPr>
                <a:defRPr/>
              </a:pPr>
              <a:t>3</a:t>
            </a:fld>
            <a:endParaRPr lang="tr-TR" dirty="0"/>
          </a:p>
        </p:txBody>
      </p:sp>
    </p:spTree>
    <p:extLst>
      <p:ext uri="{BB962C8B-B14F-4D97-AF65-F5344CB8AC3E}">
        <p14:creationId xmlns:p14="http://schemas.microsoft.com/office/powerpoint/2010/main" val="2444815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3"/>
          <p:cNvSpPr>
            <a:spLocks noGrp="1"/>
          </p:cNvSpPr>
          <p:nvPr>
            <p:ph idx="1"/>
          </p:nvPr>
        </p:nvSpPr>
        <p:spPr>
          <a:xfrm>
            <a:off x="1042988" y="3213100"/>
            <a:ext cx="7489825" cy="2708275"/>
          </a:xfrm>
        </p:spPr>
        <p:txBody>
          <a:bodyPr>
            <a:spAutoFit/>
          </a:bodyPr>
          <a:lstStyle/>
          <a:p>
            <a:pPr algn="just" eaLnBrk="1" hangingPunct="1"/>
            <a:r>
              <a:rPr lang="tr-TR" sz="2000" smtClean="0"/>
              <a:t>Türkiye 25-64 yaş arasındaki kadınların yükseköğrenime katılmaları bakımından OECD ülkeleri arasında %7.1 ile sonuncu sırada, aynı yaş grubundaki yükseköğrenim mezunu erkekler açısından ise %10.7 ile Portekiz'den sonra sondan ikinci sırada gelmektedir.</a:t>
            </a:r>
          </a:p>
          <a:p>
            <a:pPr algn="just" eaLnBrk="1" hangingPunct="1"/>
            <a:endParaRPr lang="tr-TR" sz="2000" smtClean="0"/>
          </a:p>
          <a:p>
            <a:pPr algn="just" eaLnBrk="1" hangingPunct="1"/>
            <a:r>
              <a:rPr lang="tr-TR" sz="2000" smtClean="0"/>
              <a:t>Dahası, Türkiye yükseköğrenime katılımın kuşaktan kuşağa gelişim hızı açısından da OECD ülkelerinin en geriden gelenidir.</a:t>
            </a:r>
          </a:p>
        </p:txBody>
      </p:sp>
      <p:sp>
        <p:nvSpPr>
          <p:cNvPr id="3" name="2 Slayt Numarası Yer Tutucusu"/>
          <p:cNvSpPr>
            <a:spLocks noGrp="1"/>
          </p:cNvSpPr>
          <p:nvPr>
            <p:ph type="sldNum" sz="quarter" idx="12"/>
          </p:nvPr>
        </p:nvSpPr>
        <p:spPr/>
        <p:txBody>
          <a:bodyPr/>
          <a:lstStyle/>
          <a:p>
            <a:pPr>
              <a:defRPr/>
            </a:pPr>
            <a:fld id="{2A63DCF7-A769-4657-9F2C-48397BBAA7FB}" type="slidenum">
              <a:rPr lang="tr-TR" smtClean="0"/>
              <a:pPr>
                <a:defRPr/>
              </a:pPr>
              <a:t>4</a:t>
            </a:fld>
            <a:endParaRPr lang="tr-TR" dirty="0"/>
          </a:p>
        </p:txBody>
      </p:sp>
    </p:spTree>
    <p:extLst>
      <p:ext uri="{BB962C8B-B14F-4D97-AF65-F5344CB8AC3E}">
        <p14:creationId xmlns:p14="http://schemas.microsoft.com/office/powerpoint/2010/main" val="2755577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Content Placeholder 2"/>
          <p:cNvSpPr>
            <a:spLocks noGrp="1"/>
          </p:cNvSpPr>
          <p:nvPr>
            <p:ph idx="1"/>
          </p:nvPr>
        </p:nvSpPr>
        <p:spPr>
          <a:xfrm>
            <a:off x="1042988" y="2852738"/>
            <a:ext cx="7345362" cy="2979737"/>
          </a:xfrm>
        </p:spPr>
        <p:txBody>
          <a:bodyPr/>
          <a:lstStyle/>
          <a:p>
            <a:pPr indent="-273050" algn="just" eaLnBrk="1" hangingPunct="1"/>
            <a:r>
              <a:rPr lang="tr-TR" sz="2000" smtClean="0"/>
              <a:t>OECD ülkelerinin yarısından fazlasında kadınların yükseköğretim okullulaşma oranları, Kanada,Finlandiya, İsveç ve Yeni Zelanda'da büyük farklarla olmak üzere, erkeklerin önüne geçmiş bulunmaktadır.</a:t>
            </a:r>
          </a:p>
          <a:p>
            <a:pPr indent="-273050" algn="just" eaLnBrk="1" hangingPunct="1"/>
            <a:endParaRPr lang="tr-TR" sz="2000" smtClean="0"/>
          </a:p>
          <a:p>
            <a:pPr indent="-273050" algn="just" eaLnBrk="1" hangingPunct="1"/>
            <a:r>
              <a:rPr lang="tr-TR" sz="2000" smtClean="0"/>
              <a:t>Buna karşılık Kore ve İsviçre gibi kimi ülkelerde yüksek öğrenim gören erkek sayısı kadınlardan çok daha fazladır.</a:t>
            </a:r>
          </a:p>
          <a:p>
            <a:pPr indent="-273050" eaLnBrk="1" hangingPunct="1"/>
            <a:endParaRPr lang="en-US" smtClean="0"/>
          </a:p>
        </p:txBody>
      </p:sp>
      <p:sp>
        <p:nvSpPr>
          <p:cNvPr id="4" name="3 Slayt Numarası Yer Tutucusu"/>
          <p:cNvSpPr>
            <a:spLocks noGrp="1"/>
          </p:cNvSpPr>
          <p:nvPr>
            <p:ph type="sldNum" sz="quarter" idx="12"/>
          </p:nvPr>
        </p:nvSpPr>
        <p:spPr/>
        <p:txBody>
          <a:bodyPr/>
          <a:lstStyle/>
          <a:p>
            <a:pPr>
              <a:defRPr/>
            </a:pPr>
            <a:fld id="{C4C3E86A-2D49-479D-8BF4-F96B932FAF32}" type="slidenum">
              <a:rPr lang="tr-TR" smtClean="0"/>
              <a:pPr>
                <a:defRPr/>
              </a:pPr>
              <a:t>5</a:t>
            </a:fld>
            <a:endParaRPr lang="tr-TR" dirty="0"/>
          </a:p>
        </p:txBody>
      </p:sp>
    </p:spTree>
    <p:extLst>
      <p:ext uri="{BB962C8B-B14F-4D97-AF65-F5344CB8AC3E}">
        <p14:creationId xmlns:p14="http://schemas.microsoft.com/office/powerpoint/2010/main" val="251307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1"/>
          </p:nvPr>
        </p:nvSpPr>
        <p:spPr>
          <a:xfrm>
            <a:off x="1116013" y="1412875"/>
            <a:ext cx="7200900" cy="4589463"/>
          </a:xfrm>
        </p:spPr>
        <p:txBody>
          <a:bodyPr/>
          <a:lstStyle/>
          <a:p>
            <a:pPr eaLnBrk="1" hangingPunct="1"/>
            <a:endParaRPr lang="tr-TR" b="1" smtClean="0"/>
          </a:p>
          <a:p>
            <a:pPr eaLnBrk="1" hangingPunct="1"/>
            <a:endParaRPr lang="tr-TR" b="1" smtClean="0"/>
          </a:p>
          <a:p>
            <a:pPr eaLnBrk="1" hangingPunct="1"/>
            <a:r>
              <a:rPr lang="tr-TR" sz="2800" b="1" smtClean="0">
                <a:solidFill>
                  <a:srgbClr val="0070C0"/>
                </a:solidFill>
              </a:rPr>
              <a:t>Kamu Okulları ve Özel Okullar: </a:t>
            </a:r>
          </a:p>
          <a:p>
            <a:pPr eaLnBrk="1" hangingPunct="1"/>
            <a:r>
              <a:rPr lang="tr-TR" sz="2800" b="1" smtClean="0">
                <a:solidFill>
                  <a:srgbClr val="0070C0"/>
                </a:solidFill>
              </a:rPr>
              <a:t>Vakıf Üniversitelerinde Kadınlar Azalıyor</a:t>
            </a:r>
            <a:endParaRPr lang="tr-TR" sz="2800" smtClean="0">
              <a:solidFill>
                <a:srgbClr val="0070C0"/>
              </a:solidFill>
            </a:endParaRPr>
          </a:p>
          <a:p>
            <a:pPr eaLnBrk="1" hangingPunct="1"/>
            <a:endParaRPr lang="en-US" sz="2800" smtClean="0">
              <a:solidFill>
                <a:srgbClr val="0070C0"/>
              </a:solidFill>
            </a:endParaRPr>
          </a:p>
        </p:txBody>
      </p:sp>
      <p:sp>
        <p:nvSpPr>
          <p:cNvPr id="3" name="2 Slayt Numarası Yer Tutucusu"/>
          <p:cNvSpPr>
            <a:spLocks noGrp="1"/>
          </p:cNvSpPr>
          <p:nvPr>
            <p:ph type="sldNum" sz="quarter" idx="12"/>
          </p:nvPr>
        </p:nvSpPr>
        <p:spPr/>
        <p:txBody>
          <a:bodyPr/>
          <a:lstStyle/>
          <a:p>
            <a:pPr>
              <a:defRPr/>
            </a:pPr>
            <a:fld id="{05A9DFB0-7580-41F0-A1A2-55536C946888}" type="slidenum">
              <a:rPr lang="tr-TR" smtClean="0"/>
              <a:pPr>
                <a:defRPr/>
              </a:pPr>
              <a:t>6</a:t>
            </a:fld>
            <a:endParaRPr lang="tr-TR" dirty="0"/>
          </a:p>
        </p:txBody>
      </p:sp>
    </p:spTree>
    <p:extLst>
      <p:ext uri="{BB962C8B-B14F-4D97-AF65-F5344CB8AC3E}">
        <p14:creationId xmlns:p14="http://schemas.microsoft.com/office/powerpoint/2010/main" val="2797625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2492375"/>
            <a:ext cx="7489825" cy="3340100"/>
          </a:xfrm>
        </p:spPr>
        <p:txBody>
          <a:bodyPr rtlCol="0">
            <a:normAutofit fontScale="62500" lnSpcReduction="20000"/>
          </a:bodyPr>
          <a:lstStyle/>
          <a:p>
            <a:pPr marL="365760" indent="-274320" algn="just" eaLnBrk="1" fontAlgn="auto" hangingPunct="1">
              <a:spcAft>
                <a:spcPts val="0"/>
              </a:spcAft>
              <a:buFont typeface="Wingdings 2"/>
              <a:buChar char=""/>
              <a:defRPr/>
            </a:pPr>
            <a:r>
              <a:rPr lang="tr-TR" dirty="0" smtClean="0"/>
              <a:t>Kamusal ve özel öğretim kurumlarının toplumsal cinsiyet açısından karşılaştırılmasında </a:t>
            </a:r>
            <a:r>
              <a:rPr lang="tr-TR" b="1" dirty="0" smtClean="0"/>
              <a:t>en ilginç gösterge vakıf üniversitelerindeki kadın varlığında görülen ciddi azalmadır. </a:t>
            </a:r>
          </a:p>
          <a:p>
            <a:pPr marL="365760" indent="-274320" algn="just" eaLnBrk="1" fontAlgn="auto" hangingPunct="1">
              <a:spcAft>
                <a:spcPts val="0"/>
              </a:spcAft>
              <a:buFont typeface="Wingdings 2"/>
              <a:buChar char=""/>
              <a:defRPr/>
            </a:pPr>
            <a:r>
              <a:rPr lang="tr-TR" dirty="0" smtClean="0"/>
              <a:t>Bu durum, üniversite giriş sınavlarındaki kadın başarı oranlarındaki artışın kadınların kamu ve merkez üniversitelerine giriş şansını artırmasından kaynaklanabileceği gibi artan maliyetin, kız çocukların paralı öğretime katılımını engellemesiyle de ilişkilendirilebilir. Aynı azalış, özel azınlık ve özel yabancı öğretim kurumlarının okul öncesi dönemlerinde de söz konusu olmuştur. Buna karşılık her iki kategoride de ilköğretim nüfusunda kız öğrenci oranları artmıştır. Ayrıca özel ortaöğretim kurumlarındaki kadın temsili, resmi ortaöğretime kıyasla daha yüksektir. </a:t>
            </a:r>
          </a:p>
          <a:p>
            <a:pPr marL="365760" indent="-274320" eaLnBrk="1" fontAlgn="auto" hangingPunct="1">
              <a:spcAft>
                <a:spcPts val="0"/>
              </a:spcAft>
              <a:buFont typeface="Wingdings 2"/>
              <a:buChar char=""/>
              <a:defRPr/>
            </a:pPr>
            <a:endParaRPr lang="en-US" dirty="0"/>
          </a:p>
        </p:txBody>
      </p:sp>
      <p:sp>
        <p:nvSpPr>
          <p:cNvPr id="4" name="3 Slayt Numarası Yer Tutucusu"/>
          <p:cNvSpPr>
            <a:spLocks noGrp="1"/>
          </p:cNvSpPr>
          <p:nvPr>
            <p:ph type="sldNum" sz="quarter" idx="12"/>
          </p:nvPr>
        </p:nvSpPr>
        <p:spPr/>
        <p:txBody>
          <a:bodyPr/>
          <a:lstStyle/>
          <a:p>
            <a:pPr>
              <a:defRPr/>
            </a:pPr>
            <a:fld id="{5F5D2DCE-2D05-4EA8-97B9-E5DCAA439728}" type="slidenum">
              <a:rPr lang="tr-TR" smtClean="0"/>
              <a:pPr>
                <a:defRPr/>
              </a:pPr>
              <a:t>7</a:t>
            </a:fld>
            <a:endParaRPr lang="tr-TR" dirty="0"/>
          </a:p>
        </p:txBody>
      </p:sp>
    </p:spTree>
    <p:extLst>
      <p:ext uri="{BB962C8B-B14F-4D97-AF65-F5344CB8AC3E}">
        <p14:creationId xmlns:p14="http://schemas.microsoft.com/office/powerpoint/2010/main" val="521846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buNone/>
            </a:pPr>
            <a:r>
              <a:rPr lang="tr-TR" dirty="0"/>
              <a:t>KAYNAKLAR</a:t>
            </a:r>
          </a:p>
          <a:p>
            <a:pPr lvl="0"/>
            <a:r>
              <a:rPr lang="tr-TR" dirty="0"/>
              <a:t>“Kadına Yönelik Aile İçi Şiddetin Önlenmesi Projesi” Editörler: Ebru </a:t>
            </a:r>
            <a:r>
              <a:rPr lang="tr-TR" dirty="0" err="1"/>
              <a:t>Hanbay</a:t>
            </a:r>
            <a:r>
              <a:rPr lang="tr-TR" dirty="0"/>
              <a:t> Çakır (Proje Toplumsal Cinsiyet Kilit Uzmanı) Işın Gürel (Proje İletişim Kilit Uzmanı) - Nur Otaran (Proje Uzmanı)</a:t>
            </a:r>
          </a:p>
          <a:p>
            <a:pPr lvl="0"/>
            <a:r>
              <a:rPr lang="tr-TR" dirty="0" err="1"/>
              <a:t>Agacinski</a:t>
            </a:r>
            <a:r>
              <a:rPr lang="tr-TR" dirty="0"/>
              <a:t>, S. (1998), Cinsiyetler Siyaseti, Ankara, Dost Kitapevi</a:t>
            </a:r>
          </a:p>
          <a:p>
            <a:pPr lvl="0"/>
            <a:r>
              <a:rPr lang="tr-TR" dirty="0"/>
              <a:t>Ercan, C. A. (2014), Cinsiyetin Toplumsal Roldeki Yeri, Konya, Çizgi Kitapevi Yayınları</a:t>
            </a:r>
          </a:p>
          <a:p>
            <a:r>
              <a:rPr lang="tr-TR" dirty="0" err="1"/>
              <a:t>Savran</a:t>
            </a:r>
            <a:r>
              <a:rPr lang="tr-TR" dirty="0"/>
              <a:t>, G. A. </a:t>
            </a:r>
            <a:r>
              <a:rPr lang="tr-TR" dirty="0" err="1"/>
              <a:t>Demiryontan</a:t>
            </a:r>
            <a:r>
              <a:rPr lang="tr-TR" dirty="0"/>
              <a:t> N. T. (</a:t>
            </a:r>
            <a:r>
              <a:rPr lang="tr-TR" dirty="0" err="1"/>
              <a:t>ed</a:t>
            </a:r>
            <a:r>
              <a:rPr lang="tr-TR" dirty="0"/>
              <a:t>) (2012), Kadının görünmeyen emeği, İstanbul, Yordam Kitap (2. Basım)</a:t>
            </a:r>
          </a:p>
          <a:p>
            <a:endParaRPr lang="tr-TR" dirty="0"/>
          </a:p>
        </p:txBody>
      </p:sp>
    </p:spTree>
    <p:extLst>
      <p:ext uri="{BB962C8B-B14F-4D97-AF65-F5344CB8AC3E}">
        <p14:creationId xmlns:p14="http://schemas.microsoft.com/office/powerpoint/2010/main" val="188472161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487</Words>
  <Application>Microsoft Office PowerPoint</Application>
  <PresentationFormat>Ekran Gösterisi (4:3)</PresentationFormat>
  <Paragraphs>33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tansel</dc:creator>
  <cp:lastModifiedBy>tansel</cp:lastModifiedBy>
  <cp:revision>1</cp:revision>
  <dcterms:created xsi:type="dcterms:W3CDTF">2017-03-17T08:37:25Z</dcterms:created>
  <dcterms:modified xsi:type="dcterms:W3CDTF">2017-03-17T08:38:03Z</dcterms:modified>
</cp:coreProperties>
</file>