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  <p:sldId id="284" r:id="rId7"/>
    <p:sldId id="286" r:id="rId8"/>
    <p:sldId id="285" r:id="rId9"/>
    <p:sldId id="287" r:id="rId10"/>
    <p:sldId id="288" r:id="rId11"/>
    <p:sldId id="289" r:id="rId12"/>
    <p:sldId id="290" r:id="rId13"/>
    <p:sldId id="29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03554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2341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288725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62256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57629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87240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55496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444268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72454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05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39545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509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685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75907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6277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6819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3006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AA34C55-1EE1-41E7-8FD4-564A97984A80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F6032-37FE-4A88-AD63-703E268E505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49160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pPr>
              <a:buNone/>
            </a:pPr>
            <a:r>
              <a:rPr lang="tr-TR" sz="3200" dirty="0" err="1" smtClean="0"/>
              <a:t>Gnaeus</a:t>
            </a:r>
            <a:r>
              <a:rPr lang="tr-TR" sz="3200" dirty="0" smtClean="0"/>
              <a:t> </a:t>
            </a:r>
            <a:r>
              <a:rPr lang="tr-TR" sz="3200" dirty="0" err="1" smtClean="0"/>
              <a:t>Naevius</a:t>
            </a:r>
            <a:r>
              <a:rPr lang="tr-TR" sz="3200" dirty="0" smtClean="0"/>
              <a:t> 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tr-TR" sz="3200" dirty="0" smtClean="0"/>
              <a:t>Eserleri – </a:t>
            </a:r>
            <a:r>
              <a:rPr lang="tr-TR" sz="3200" b="1" dirty="0" smtClean="0"/>
              <a:t>Komedya-</a:t>
            </a:r>
            <a:r>
              <a:rPr lang="tr-TR" sz="3200" b="1" dirty="0" err="1" smtClean="0"/>
              <a:t>Palliata</a:t>
            </a:r>
            <a:endParaRPr lang="tr-TR" sz="3200" b="1" dirty="0" smtClean="0"/>
          </a:p>
          <a:p>
            <a:pPr>
              <a:buNone/>
            </a:pPr>
            <a:r>
              <a:rPr lang="tr-TR" sz="3200" dirty="0" smtClean="0"/>
              <a:t>Yunan komedyasından uyarladığı çok sayıda eseri vardır.</a:t>
            </a:r>
          </a:p>
          <a:p>
            <a:r>
              <a:rPr lang="tr-TR" sz="3200" i="1" dirty="0" err="1" smtClean="0"/>
              <a:t>Acontizomenos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Agitatoria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Agrypnuntes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Appella</a:t>
            </a:r>
            <a:r>
              <a:rPr lang="tr-TR" sz="3200" i="1" dirty="0" smtClean="0"/>
              <a:t> </a:t>
            </a:r>
            <a:r>
              <a:rPr lang="tr-TR" sz="3200" dirty="0" smtClean="0"/>
              <a:t>(kesin değil</a:t>
            </a:r>
            <a:r>
              <a:rPr lang="tr-TR" sz="3200" dirty="0" smtClean="0"/>
              <a:t>)</a:t>
            </a:r>
          </a:p>
          <a:p>
            <a:r>
              <a:rPr lang="tr-TR" sz="3200" dirty="0" smtClean="0"/>
              <a:t> </a:t>
            </a:r>
            <a:r>
              <a:rPr lang="tr-TR" sz="3200" i="1" dirty="0" err="1" smtClean="0"/>
              <a:t>Ariolus</a:t>
            </a:r>
            <a:r>
              <a:rPr lang="tr-TR" sz="3200" i="1" dirty="0" smtClean="0"/>
              <a:t>,</a:t>
            </a:r>
            <a:endParaRPr lang="tr-TR" sz="3200" dirty="0" smtClean="0"/>
          </a:p>
          <a:p>
            <a:r>
              <a:rPr lang="tr-TR" sz="3200" i="1" dirty="0" err="1" smtClean="0"/>
              <a:t>Astiologa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endParaRPr lang="tr-TR" sz="3200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tr-TR" sz="3200" dirty="0" smtClean="0"/>
              <a:t>Eserleri – </a:t>
            </a:r>
            <a:r>
              <a:rPr lang="tr-TR" sz="3200" b="1" dirty="0" smtClean="0"/>
              <a:t>Komedya-</a:t>
            </a:r>
            <a:r>
              <a:rPr lang="tr-TR" sz="3200" b="1" dirty="0" err="1" smtClean="0"/>
              <a:t>Palliata</a:t>
            </a:r>
            <a:endParaRPr lang="tr-TR" sz="3200" b="1" dirty="0" smtClean="0"/>
          </a:p>
          <a:p>
            <a:pPr>
              <a:buNone/>
            </a:pPr>
            <a:r>
              <a:rPr lang="tr-TR" sz="3200" dirty="0" smtClean="0"/>
              <a:t>Yunan komedyasından uyarladığı çok sayıda eseri vardır.</a:t>
            </a:r>
          </a:p>
          <a:p>
            <a:r>
              <a:rPr lang="tr-TR" sz="3200" i="1" dirty="0" err="1" smtClean="0"/>
              <a:t>Carbonaria</a:t>
            </a:r>
            <a:r>
              <a:rPr lang="tr-TR" sz="3200" i="1" dirty="0" smtClean="0"/>
              <a:t>,</a:t>
            </a:r>
          </a:p>
          <a:p>
            <a:r>
              <a:rPr lang="tr-TR" sz="3200" i="1" dirty="0" err="1" smtClean="0"/>
              <a:t>Chlamydaria</a:t>
            </a:r>
            <a:endParaRPr lang="tr-TR" sz="3200" i="1" dirty="0" smtClean="0"/>
          </a:p>
          <a:p>
            <a:r>
              <a:rPr lang="tr-TR" sz="3200" i="1" dirty="0" err="1" smtClean="0"/>
              <a:t>Colax</a:t>
            </a:r>
            <a:r>
              <a:rPr lang="tr-TR" sz="3200" i="1" dirty="0" smtClean="0"/>
              <a:t>, </a:t>
            </a:r>
            <a:endParaRPr lang="tr-TR" sz="3200" i="1" dirty="0" smtClean="0"/>
          </a:p>
          <a:p>
            <a:r>
              <a:rPr lang="tr-TR" sz="3200" i="1" dirty="0" err="1" smtClean="0"/>
              <a:t>Commotria</a:t>
            </a:r>
            <a:r>
              <a:rPr lang="tr-TR" sz="3200" i="1" dirty="0" smtClean="0"/>
              <a:t>, </a:t>
            </a:r>
            <a:endParaRPr lang="tr-TR" sz="3200" i="1" dirty="0" smtClean="0"/>
          </a:p>
          <a:p>
            <a:r>
              <a:rPr lang="tr-TR" sz="3200" i="1" dirty="0" err="1" smtClean="0"/>
              <a:t>Corollaria</a:t>
            </a:r>
            <a:r>
              <a:rPr lang="tr-TR" sz="3200" i="1" dirty="0" smtClean="0"/>
              <a:t>, </a:t>
            </a:r>
            <a:endParaRPr lang="tr-TR" sz="3200" i="1" dirty="0" smtClean="0"/>
          </a:p>
          <a:p>
            <a:r>
              <a:rPr lang="tr-TR" sz="3200" i="1" dirty="0" err="1" smtClean="0"/>
              <a:t>Dementes</a:t>
            </a:r>
            <a:endParaRPr lang="tr-TR" sz="3200" i="1" dirty="0" smtClean="0"/>
          </a:p>
          <a:p>
            <a:r>
              <a:rPr lang="tr-TR" sz="3200" i="1" dirty="0" err="1" smtClean="0"/>
              <a:t>Demetrius</a:t>
            </a:r>
            <a:r>
              <a:rPr lang="tr-TR" sz="3200" i="1" dirty="0" smtClean="0"/>
              <a:t>,</a:t>
            </a:r>
            <a:endParaRPr lang="tr-TR" sz="3200" dirty="0" smtClean="0"/>
          </a:p>
          <a:p>
            <a:r>
              <a:rPr lang="tr-TR" sz="3200" i="1" dirty="0" err="1" smtClean="0"/>
              <a:t>Dolus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endParaRPr lang="tr-TR" sz="3200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tr-TR" sz="3200" dirty="0" smtClean="0"/>
              <a:t>Eserleri – </a:t>
            </a:r>
            <a:r>
              <a:rPr lang="tr-TR" sz="3200" b="1" dirty="0" smtClean="0"/>
              <a:t>Komedya-</a:t>
            </a:r>
            <a:r>
              <a:rPr lang="tr-TR" sz="3200" b="1" dirty="0" err="1" smtClean="0"/>
              <a:t>Palliata</a:t>
            </a:r>
            <a:endParaRPr lang="tr-TR" sz="3200" b="1" dirty="0" smtClean="0"/>
          </a:p>
          <a:p>
            <a:pPr>
              <a:buNone/>
            </a:pPr>
            <a:r>
              <a:rPr lang="tr-TR" sz="3200" dirty="0" smtClean="0"/>
              <a:t>Yunan komedyasından uyarladığı çok sayıda eseri vardır.</a:t>
            </a:r>
          </a:p>
          <a:p>
            <a:r>
              <a:rPr lang="tr-TR" sz="3200" i="1" dirty="0" err="1" smtClean="0"/>
              <a:t>Figulus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Glaucoma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Gymnasticus</a:t>
            </a:r>
            <a:endParaRPr lang="tr-TR" sz="3200" i="1" dirty="0" smtClean="0"/>
          </a:p>
          <a:p>
            <a:r>
              <a:rPr lang="tr-TR" sz="3200" i="1" dirty="0" err="1" smtClean="0"/>
              <a:t>Lampadio</a:t>
            </a:r>
            <a:endParaRPr lang="tr-TR" sz="3200" i="1" dirty="0" smtClean="0"/>
          </a:p>
          <a:p>
            <a:r>
              <a:rPr lang="tr-TR" sz="3200" i="1" dirty="0" err="1" smtClean="0"/>
              <a:t>Nagido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Nervolaria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Paelex</a:t>
            </a:r>
            <a:endParaRPr lang="tr-TR" sz="3200" i="1" dirty="0" smtClean="0"/>
          </a:p>
          <a:p>
            <a:r>
              <a:rPr lang="tr-TR" sz="3200" dirty="0" smtClean="0"/>
              <a:t> </a:t>
            </a:r>
            <a:r>
              <a:rPr lang="tr-TR" sz="3200" i="1" dirty="0" err="1" smtClean="0"/>
              <a:t>Personata</a:t>
            </a: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tr-TR" sz="3200" dirty="0" smtClean="0"/>
              <a:t>Eserleri – </a:t>
            </a:r>
            <a:r>
              <a:rPr lang="tr-TR" sz="3200" b="1" dirty="0" smtClean="0"/>
              <a:t>Komedya-</a:t>
            </a:r>
            <a:r>
              <a:rPr lang="tr-TR" sz="3200" b="1" dirty="0" err="1" smtClean="0"/>
              <a:t>Palliata</a:t>
            </a:r>
            <a:endParaRPr lang="tr-TR" sz="3200" b="1" dirty="0" smtClean="0"/>
          </a:p>
          <a:p>
            <a:pPr>
              <a:buNone/>
            </a:pPr>
            <a:r>
              <a:rPr lang="tr-TR" sz="3200" dirty="0" smtClean="0"/>
              <a:t>Yunan komedyasından uyarladığı çok sayıda eseri vardır.</a:t>
            </a:r>
          </a:p>
          <a:p>
            <a:r>
              <a:rPr lang="tr-TR" sz="3200" i="1" dirty="0" err="1" smtClean="0"/>
              <a:t>Proiectus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Quadrigeniti</a:t>
            </a:r>
            <a:r>
              <a:rPr lang="tr-TR" sz="3200" i="1" dirty="0" smtClean="0"/>
              <a:t> </a:t>
            </a:r>
            <a:endParaRPr lang="tr-TR" sz="3200" i="1" dirty="0" smtClean="0"/>
          </a:p>
          <a:p>
            <a:r>
              <a:rPr lang="tr-TR" sz="3200" i="1" dirty="0" err="1" smtClean="0"/>
              <a:t>Stalagmus</a:t>
            </a:r>
            <a:endParaRPr lang="tr-TR" sz="3200" i="1" dirty="0" smtClean="0"/>
          </a:p>
          <a:p>
            <a:r>
              <a:rPr lang="tr-TR" sz="3200" i="1" dirty="0" err="1" smtClean="0"/>
              <a:t>Stigmatias</a:t>
            </a:r>
            <a:endParaRPr lang="tr-TR" sz="3200" i="1" dirty="0" smtClean="0"/>
          </a:p>
          <a:p>
            <a:r>
              <a:rPr lang="tr-TR" sz="3200" i="1" dirty="0" err="1" smtClean="0"/>
              <a:t>Tarentilla</a:t>
            </a:r>
            <a:endParaRPr lang="tr-TR" sz="3200" dirty="0" smtClean="0"/>
          </a:p>
          <a:p>
            <a:r>
              <a:rPr lang="tr-TR" sz="3200" i="1" dirty="0" err="1" smtClean="0"/>
              <a:t>Technicus</a:t>
            </a:r>
            <a:endParaRPr lang="tr-TR" sz="3200" i="1" dirty="0" smtClean="0"/>
          </a:p>
          <a:p>
            <a:r>
              <a:rPr lang="tr-TR" sz="3200" i="1" dirty="0" smtClean="0"/>
              <a:t> </a:t>
            </a:r>
            <a:r>
              <a:rPr lang="tr-TR" sz="3200" i="1" dirty="0" err="1" smtClean="0"/>
              <a:t>Testicularia</a:t>
            </a:r>
            <a:endParaRPr lang="tr-TR" sz="3200" i="1" dirty="0" smtClean="0"/>
          </a:p>
          <a:p>
            <a:r>
              <a:rPr lang="tr-TR" sz="3200" i="1" dirty="0" err="1" smtClean="0"/>
              <a:t>Tribacelus</a:t>
            </a:r>
            <a:r>
              <a:rPr lang="tr-TR" sz="3200" i="1" dirty="0" smtClean="0"/>
              <a:t>, </a:t>
            </a:r>
            <a:endParaRPr lang="tr-TR" sz="3200" i="1" dirty="0" smtClean="0"/>
          </a:p>
          <a:p>
            <a:r>
              <a:rPr lang="tr-TR" sz="3200" i="1" dirty="0" err="1" smtClean="0"/>
              <a:t>Triphallus</a:t>
            </a:r>
            <a:endParaRPr lang="tr-TR" sz="3200" i="1" dirty="0" smtClean="0"/>
          </a:p>
          <a:p>
            <a:r>
              <a:rPr lang="tr-TR" sz="3200" i="1" dirty="0" err="1" smtClean="0"/>
              <a:t>Tunicularia</a:t>
            </a:r>
            <a:r>
              <a:rPr lang="tr-TR" sz="3200" i="1" dirty="0" smtClean="0"/>
              <a:t>.</a:t>
            </a:r>
            <a:endParaRPr lang="tr-TR" sz="3200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smtClean="0"/>
              <a:t>1</a:t>
            </a:r>
            <a:r>
              <a:rPr lang="tr-TR" sz="3200" dirty="0" smtClean="0"/>
              <a:t>. </a:t>
            </a:r>
            <a:r>
              <a:rPr lang="tr-TR" sz="3200" dirty="0" err="1" smtClean="0"/>
              <a:t>Kartaca</a:t>
            </a:r>
            <a:r>
              <a:rPr lang="tr-TR" sz="3200" dirty="0" smtClean="0"/>
              <a:t> savaşında çarpışmış (264-241</a:t>
            </a:r>
            <a:r>
              <a:rPr lang="tr-TR" sz="3200" dirty="0" smtClean="0"/>
              <a:t>)</a:t>
            </a:r>
          </a:p>
          <a:p>
            <a:r>
              <a:rPr lang="tr-TR" sz="3200" dirty="0" err="1" smtClean="0"/>
              <a:t>Campanialı</a:t>
            </a:r>
            <a:r>
              <a:rPr lang="tr-TR" sz="3200" dirty="0" smtClean="0"/>
              <a:t> bir Roma vatandaşıdır.</a:t>
            </a:r>
            <a:endParaRPr lang="tr-TR" sz="3200" dirty="0" smtClean="0"/>
          </a:p>
          <a:p>
            <a:r>
              <a:rPr lang="tr-TR" sz="3200" dirty="0" err="1" smtClean="0"/>
              <a:t>Livius</a:t>
            </a:r>
            <a:r>
              <a:rPr lang="tr-TR" sz="3200" dirty="0" smtClean="0"/>
              <a:t> </a:t>
            </a:r>
            <a:r>
              <a:rPr lang="tr-TR" sz="3200" dirty="0" err="1" smtClean="0"/>
              <a:t>Andronicus’tan</a:t>
            </a:r>
            <a:r>
              <a:rPr lang="tr-TR" sz="3200" dirty="0" smtClean="0"/>
              <a:t> çok kısa bir süre sonra sahne oyunları yazdığı bilinmektedir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 </a:t>
            </a:r>
            <a:r>
              <a:rPr lang="tr-TR" sz="3200" dirty="0" smtClean="0"/>
              <a:t>Komedya </a:t>
            </a:r>
            <a:r>
              <a:rPr lang="tr-TR" sz="3200" dirty="0" smtClean="0"/>
              <a:t>alanında başarılı olmuştur.</a:t>
            </a: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Yaşadığı dönemin etkin siyasi figürlerinden biri olan </a:t>
            </a:r>
            <a:r>
              <a:rPr lang="tr-TR" sz="3200" dirty="0" err="1" smtClean="0"/>
              <a:t>Metelli</a:t>
            </a:r>
            <a:r>
              <a:rPr lang="tr-TR" sz="3200" dirty="0" smtClean="0"/>
              <a:t> ailesiyle sorunlar yaşamıştır. </a:t>
            </a:r>
          </a:p>
          <a:p>
            <a:endParaRPr lang="tr-TR" sz="3200" dirty="0" smtClean="0"/>
          </a:p>
          <a:p>
            <a:r>
              <a:rPr lang="tr-TR" sz="3200" dirty="0" smtClean="0"/>
              <a:t>“</a:t>
            </a:r>
            <a:r>
              <a:rPr lang="tr-TR" sz="3200" dirty="0" err="1" smtClean="0"/>
              <a:t>Fato</a:t>
            </a:r>
            <a:r>
              <a:rPr lang="tr-TR" sz="3200" dirty="0" smtClean="0"/>
              <a:t> </a:t>
            </a:r>
            <a:r>
              <a:rPr lang="tr-TR" sz="3200" dirty="0" err="1" smtClean="0"/>
              <a:t>Metelli</a:t>
            </a:r>
            <a:r>
              <a:rPr lang="tr-TR" sz="3200" dirty="0" smtClean="0"/>
              <a:t> </a:t>
            </a:r>
            <a:r>
              <a:rPr lang="tr-TR" sz="3200" dirty="0" err="1" smtClean="0"/>
              <a:t>Romae</a:t>
            </a:r>
            <a:r>
              <a:rPr lang="tr-TR" sz="3200" dirty="0" smtClean="0"/>
              <a:t> </a:t>
            </a:r>
            <a:r>
              <a:rPr lang="tr-TR" sz="3200" dirty="0" err="1" smtClean="0"/>
              <a:t>sunt</a:t>
            </a:r>
            <a:r>
              <a:rPr lang="tr-TR" sz="3200" dirty="0" smtClean="0"/>
              <a:t> </a:t>
            </a:r>
            <a:r>
              <a:rPr lang="tr-TR" sz="3200" dirty="0" err="1" smtClean="0"/>
              <a:t>consules</a:t>
            </a:r>
            <a:r>
              <a:rPr lang="tr-TR" sz="3200" dirty="0" smtClean="0"/>
              <a:t>” </a:t>
            </a:r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err="1" smtClean="0"/>
              <a:t>Metelli</a:t>
            </a:r>
            <a:r>
              <a:rPr lang="tr-TR" sz="3200" dirty="0" smtClean="0"/>
              <a:t> ailesine yaptığı eleştiri sert karşılık görür. </a:t>
            </a:r>
          </a:p>
          <a:p>
            <a:endParaRPr lang="tr-TR" sz="3200" dirty="0" smtClean="0"/>
          </a:p>
          <a:p>
            <a:r>
              <a:rPr lang="tr-TR" sz="3200" dirty="0" smtClean="0"/>
              <a:t>“</a:t>
            </a:r>
            <a:r>
              <a:rPr lang="tr-TR" sz="3200" dirty="0" err="1" smtClean="0"/>
              <a:t>dabunt</a:t>
            </a:r>
            <a:r>
              <a:rPr lang="tr-TR" sz="3200" dirty="0" smtClean="0"/>
              <a:t> malum </a:t>
            </a:r>
            <a:r>
              <a:rPr lang="tr-TR" sz="3200" dirty="0" err="1" smtClean="0"/>
              <a:t>Metelli</a:t>
            </a:r>
            <a:r>
              <a:rPr lang="tr-TR" sz="3200" dirty="0" smtClean="0"/>
              <a:t> </a:t>
            </a:r>
            <a:r>
              <a:rPr lang="tr-TR" sz="3200" dirty="0" err="1" smtClean="0"/>
              <a:t>Naevio</a:t>
            </a:r>
            <a:r>
              <a:rPr lang="tr-TR" sz="3200" dirty="0" smtClean="0"/>
              <a:t> </a:t>
            </a:r>
            <a:r>
              <a:rPr lang="tr-TR" sz="3200" dirty="0" err="1" smtClean="0"/>
              <a:t>Poetae</a:t>
            </a:r>
            <a:r>
              <a:rPr lang="tr-TR" sz="3200" dirty="0" smtClean="0"/>
              <a:t>” </a:t>
            </a:r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smtClean="0"/>
              <a:t>Oyunlarındaki kinayeler gerekçe gösterilerek sürgüne gönderilir. </a:t>
            </a:r>
          </a:p>
          <a:p>
            <a:r>
              <a:rPr lang="tr-TR" sz="3200" dirty="0" smtClean="0"/>
              <a:t>Afrika’da yaşamını yitirdiği düşünülür. </a:t>
            </a:r>
          </a:p>
          <a:p>
            <a:r>
              <a:rPr lang="tr-TR" sz="3200" dirty="0" smtClean="0"/>
              <a:t>Öldüğünde ardında çok sayıda eser bırakmıştır. </a:t>
            </a:r>
          </a:p>
          <a:p>
            <a:r>
              <a:rPr lang="tr-TR" sz="3200" dirty="0" smtClean="0"/>
              <a:t>Latin Dilinin gelişimine katkısı çoktur. </a:t>
            </a: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/>
          </a:bodyPr>
          <a:lstStyle/>
          <a:p>
            <a:r>
              <a:rPr lang="tr-TR" sz="3200" dirty="0" err="1" smtClean="0"/>
              <a:t>Gellius</a:t>
            </a:r>
            <a:r>
              <a:rPr lang="tr-TR" sz="3200" dirty="0" smtClean="0"/>
              <a:t> (1.24.2</a:t>
            </a:r>
            <a:r>
              <a:rPr lang="tr-TR" sz="3200" dirty="0" smtClean="0"/>
              <a:t>):</a:t>
            </a:r>
          </a:p>
          <a:p>
            <a:pPr>
              <a:buNone/>
            </a:pPr>
            <a:endParaRPr lang="tr-TR" sz="3200" dirty="0" smtClean="0"/>
          </a:p>
          <a:p>
            <a:pPr algn="ctr">
              <a:buNone/>
            </a:pPr>
            <a:r>
              <a:rPr lang="tr-TR" sz="3200" dirty="0" err="1" smtClean="0"/>
              <a:t>Immortales</a:t>
            </a:r>
            <a:r>
              <a:rPr lang="tr-TR" sz="3200" dirty="0" smtClean="0"/>
              <a:t> </a:t>
            </a:r>
            <a:r>
              <a:rPr lang="tr-TR" sz="3200" dirty="0" err="1" smtClean="0"/>
              <a:t>mortales</a:t>
            </a:r>
            <a:r>
              <a:rPr lang="tr-TR" sz="3200" dirty="0" smtClean="0"/>
              <a:t> si </a:t>
            </a:r>
            <a:r>
              <a:rPr lang="tr-TR" sz="3200" dirty="0" err="1" smtClean="0"/>
              <a:t>foret</a:t>
            </a:r>
            <a:r>
              <a:rPr lang="tr-TR" sz="3200" dirty="0" smtClean="0"/>
              <a:t> </a:t>
            </a:r>
            <a:r>
              <a:rPr lang="tr-TR" sz="3200" dirty="0" err="1" smtClean="0"/>
              <a:t>fas</a:t>
            </a:r>
            <a:r>
              <a:rPr lang="tr-TR" sz="3200" dirty="0" smtClean="0"/>
              <a:t> </a:t>
            </a:r>
            <a:r>
              <a:rPr lang="tr-TR" sz="3200" dirty="0" err="1" smtClean="0"/>
              <a:t>flere</a:t>
            </a:r>
            <a:r>
              <a:rPr lang="tr-TR" sz="3200" dirty="0" smtClean="0"/>
              <a:t>,</a:t>
            </a:r>
          </a:p>
          <a:p>
            <a:pPr algn="ctr">
              <a:buNone/>
            </a:pPr>
            <a:r>
              <a:rPr lang="tr-TR" sz="3200" dirty="0" err="1" smtClean="0"/>
              <a:t>Flerent</a:t>
            </a:r>
            <a:r>
              <a:rPr lang="tr-TR" sz="3200" dirty="0" smtClean="0"/>
              <a:t> </a:t>
            </a:r>
            <a:r>
              <a:rPr lang="tr-TR" sz="3200" dirty="0" err="1" smtClean="0"/>
              <a:t>divae</a:t>
            </a:r>
            <a:r>
              <a:rPr lang="tr-TR" sz="3200" dirty="0" smtClean="0"/>
              <a:t> </a:t>
            </a:r>
            <a:r>
              <a:rPr lang="tr-TR" sz="3200" dirty="0" err="1" smtClean="0"/>
              <a:t>Camenae</a:t>
            </a:r>
            <a:r>
              <a:rPr lang="tr-TR" sz="3200" dirty="0" smtClean="0"/>
              <a:t> </a:t>
            </a:r>
            <a:r>
              <a:rPr lang="tr-TR" sz="3200" dirty="0" err="1" smtClean="0"/>
              <a:t>Naevium</a:t>
            </a:r>
            <a:r>
              <a:rPr lang="tr-TR" sz="3200" dirty="0" smtClean="0"/>
              <a:t> </a:t>
            </a:r>
            <a:r>
              <a:rPr lang="tr-TR" sz="3200" dirty="0" err="1" smtClean="0"/>
              <a:t>poetam</a:t>
            </a:r>
            <a:r>
              <a:rPr lang="tr-TR" sz="3200" dirty="0" smtClean="0"/>
              <a:t>.</a:t>
            </a:r>
          </a:p>
          <a:p>
            <a:pPr algn="ctr">
              <a:buNone/>
            </a:pPr>
            <a:r>
              <a:rPr lang="tr-TR" sz="3200" dirty="0" err="1" smtClean="0"/>
              <a:t>Itaque</a:t>
            </a:r>
            <a:r>
              <a:rPr lang="tr-TR" sz="3200" dirty="0" smtClean="0"/>
              <a:t> </a:t>
            </a:r>
            <a:r>
              <a:rPr lang="tr-TR" sz="3200" dirty="0" err="1" smtClean="0"/>
              <a:t>postquam</a:t>
            </a:r>
            <a:r>
              <a:rPr lang="tr-TR" sz="3200" dirty="0" smtClean="0"/>
              <a:t> </a:t>
            </a:r>
            <a:r>
              <a:rPr lang="tr-TR" sz="3200" dirty="0" err="1" smtClean="0"/>
              <a:t>est</a:t>
            </a:r>
            <a:r>
              <a:rPr lang="tr-TR" sz="3200" dirty="0" smtClean="0"/>
              <a:t> </a:t>
            </a:r>
            <a:r>
              <a:rPr lang="tr-TR" sz="3200" dirty="0" err="1" smtClean="0"/>
              <a:t>Orcho</a:t>
            </a:r>
            <a:r>
              <a:rPr lang="tr-TR" sz="3200" dirty="0" smtClean="0"/>
              <a:t>  </a:t>
            </a:r>
            <a:r>
              <a:rPr lang="tr-TR" sz="3200" dirty="0" err="1" smtClean="0"/>
              <a:t>traditus</a:t>
            </a:r>
            <a:r>
              <a:rPr lang="tr-TR" sz="3200" dirty="0" smtClean="0"/>
              <a:t> </a:t>
            </a:r>
            <a:r>
              <a:rPr lang="tr-TR" sz="3200" dirty="0" err="1" smtClean="0"/>
              <a:t>thesauro</a:t>
            </a:r>
            <a:r>
              <a:rPr lang="tr-TR" sz="3200" dirty="0" smtClean="0"/>
              <a:t>,</a:t>
            </a:r>
          </a:p>
          <a:p>
            <a:pPr algn="ctr">
              <a:buNone/>
            </a:pPr>
            <a:r>
              <a:rPr lang="tr-TR" sz="3200" dirty="0" err="1" smtClean="0"/>
              <a:t>Obliti</a:t>
            </a:r>
            <a:r>
              <a:rPr lang="tr-TR" sz="3200" dirty="0" smtClean="0"/>
              <a:t> </a:t>
            </a:r>
            <a:r>
              <a:rPr lang="tr-TR" sz="3200" dirty="0" err="1" smtClean="0"/>
              <a:t>sunt</a:t>
            </a:r>
            <a:r>
              <a:rPr lang="tr-TR" sz="3200" dirty="0" smtClean="0"/>
              <a:t> </a:t>
            </a:r>
            <a:r>
              <a:rPr lang="tr-TR" sz="3200" dirty="0" err="1" smtClean="0"/>
              <a:t>Romae</a:t>
            </a:r>
            <a:r>
              <a:rPr lang="tr-TR" sz="3200" dirty="0" smtClean="0"/>
              <a:t> </a:t>
            </a:r>
            <a:r>
              <a:rPr lang="tr-TR" sz="3200" dirty="0" err="1" smtClean="0"/>
              <a:t>loquier</a:t>
            </a:r>
            <a:r>
              <a:rPr lang="tr-TR" sz="3200" dirty="0" smtClean="0"/>
              <a:t> </a:t>
            </a:r>
            <a:r>
              <a:rPr lang="tr-TR" sz="3200" dirty="0" err="1" smtClean="0"/>
              <a:t>lingua</a:t>
            </a:r>
            <a:r>
              <a:rPr lang="tr-TR" sz="3200" dirty="0" smtClean="0"/>
              <a:t> </a:t>
            </a:r>
            <a:r>
              <a:rPr lang="tr-TR" sz="3200" dirty="0" err="1" smtClean="0"/>
              <a:t>Latina</a:t>
            </a:r>
            <a:r>
              <a:rPr lang="tr-TR" sz="3200" dirty="0" smtClean="0"/>
              <a:t>.</a:t>
            </a:r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200" dirty="0" smtClean="0"/>
              <a:t>Eserleri - </a:t>
            </a:r>
            <a:r>
              <a:rPr lang="tr-TR" sz="3200" b="1" dirty="0" smtClean="0"/>
              <a:t>Destan</a:t>
            </a:r>
            <a:r>
              <a:rPr lang="tr-TR" sz="3200" dirty="0" smtClean="0"/>
              <a:t>: </a:t>
            </a:r>
            <a:endParaRPr lang="tr-TR" sz="3200" dirty="0" smtClean="0"/>
          </a:p>
          <a:p>
            <a:pPr>
              <a:buNone/>
            </a:pPr>
            <a:r>
              <a:rPr lang="tr-TR" sz="3200" i="1" dirty="0" err="1" smtClean="0">
                <a:solidFill>
                  <a:srgbClr val="FF0000"/>
                </a:solidFill>
              </a:rPr>
              <a:t>Bellum</a:t>
            </a:r>
            <a:r>
              <a:rPr lang="tr-TR" sz="3200" i="1" dirty="0" smtClean="0">
                <a:solidFill>
                  <a:srgbClr val="FF0000"/>
                </a:solidFill>
              </a:rPr>
              <a:t> </a:t>
            </a:r>
            <a:r>
              <a:rPr lang="tr-TR" sz="3200" i="1" dirty="0" err="1" smtClean="0">
                <a:solidFill>
                  <a:srgbClr val="FF0000"/>
                </a:solidFill>
              </a:rPr>
              <a:t>Poenicum</a:t>
            </a:r>
            <a:endParaRPr lang="tr-TR" sz="32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sz="3200" i="1" dirty="0" err="1" smtClean="0"/>
              <a:t>Saturnia</a:t>
            </a:r>
            <a:r>
              <a:rPr lang="tr-TR" sz="3200" i="1" dirty="0" smtClean="0"/>
              <a:t> vezni</a:t>
            </a:r>
          </a:p>
          <a:p>
            <a:pPr>
              <a:buNone/>
            </a:pPr>
            <a:r>
              <a:rPr lang="tr-TR" sz="3200" i="1" dirty="0" smtClean="0"/>
              <a:t>Ana konu 1. </a:t>
            </a:r>
            <a:r>
              <a:rPr lang="tr-TR" sz="3200" i="1" dirty="0" err="1" smtClean="0"/>
              <a:t>Kartaca</a:t>
            </a:r>
            <a:r>
              <a:rPr lang="tr-TR" sz="3200" i="1" dirty="0" smtClean="0"/>
              <a:t> savaşı</a:t>
            </a:r>
          </a:p>
          <a:p>
            <a:pPr>
              <a:buNone/>
            </a:pPr>
            <a:r>
              <a:rPr lang="tr-TR" sz="3200" i="1" dirty="0" smtClean="0"/>
              <a:t>Epik türün öncüsü</a:t>
            </a:r>
          </a:p>
          <a:p>
            <a:pPr>
              <a:buNone/>
            </a:pPr>
            <a:r>
              <a:rPr lang="tr-TR" sz="3200" i="1" dirty="0" err="1" smtClean="0"/>
              <a:t>Aeneas</a:t>
            </a:r>
            <a:r>
              <a:rPr lang="tr-TR" sz="3200" i="1" dirty="0" smtClean="0"/>
              <a:t> – Roma ilişkisi</a:t>
            </a:r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200" dirty="0" smtClean="0"/>
              <a:t>Eserleri – </a:t>
            </a:r>
            <a:r>
              <a:rPr lang="tr-TR" sz="3200" b="1" dirty="0" err="1" smtClean="0"/>
              <a:t>Praetexta</a:t>
            </a:r>
            <a:endParaRPr lang="tr-TR" sz="3200" b="1" dirty="0" smtClean="0"/>
          </a:p>
          <a:p>
            <a:pPr algn="ctr">
              <a:buNone/>
            </a:pPr>
            <a:r>
              <a:rPr lang="tr-TR" sz="3200" dirty="0" smtClean="0"/>
              <a:t>Konusu Roma olan sahne oyunlarını (</a:t>
            </a:r>
            <a:r>
              <a:rPr lang="tr-TR" sz="3200" i="1" dirty="0" err="1" smtClean="0"/>
              <a:t>praetexta</a:t>
            </a:r>
            <a:r>
              <a:rPr lang="tr-TR" sz="3200" dirty="0" smtClean="0"/>
              <a:t>) başlatan kişi olarak kabul edilir.</a:t>
            </a:r>
          </a:p>
          <a:p>
            <a:r>
              <a:rPr lang="tr-TR" sz="3200" i="1" dirty="0" err="1" smtClean="0"/>
              <a:t>Clastidium</a:t>
            </a:r>
            <a:r>
              <a:rPr lang="tr-TR" sz="3200" i="1" dirty="0" smtClean="0"/>
              <a:t> </a:t>
            </a:r>
          </a:p>
          <a:p>
            <a:r>
              <a:rPr lang="tr-TR" sz="3200" i="1" dirty="0" err="1" smtClean="0"/>
              <a:t>Romulus</a:t>
            </a:r>
            <a:r>
              <a:rPr lang="tr-TR" sz="3200" i="1" dirty="0" smtClean="0"/>
              <a:t> </a:t>
            </a:r>
          </a:p>
          <a:p>
            <a:r>
              <a:rPr lang="tr-TR" sz="3200" i="1" dirty="0" err="1" smtClean="0"/>
              <a:t>Veii</a:t>
            </a:r>
            <a:r>
              <a:rPr lang="tr-TR" sz="3200" i="1" dirty="0" smtClean="0"/>
              <a:t> </a:t>
            </a:r>
            <a:r>
              <a:rPr lang="tr-TR" sz="3200" dirty="0" smtClean="0"/>
              <a:t>(kesin değil).</a:t>
            </a:r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Başlangıç Dönemi– </a:t>
            </a:r>
            <a:r>
              <a:rPr lang="tr-TR" sz="4000" dirty="0" smtClean="0"/>
              <a:t>7. </a:t>
            </a:r>
            <a:r>
              <a:rPr lang="tr-TR" sz="4000" dirty="0" smtClean="0"/>
              <a:t>Hafta</a:t>
            </a:r>
            <a:endParaRPr lang="tr-TR" sz="4000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03312" y="2052918"/>
            <a:ext cx="9759319" cy="419548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tr-TR" sz="3200" dirty="0" smtClean="0"/>
              <a:t>Eserleri – </a:t>
            </a:r>
            <a:r>
              <a:rPr lang="tr-TR" sz="3200" b="1" dirty="0" smtClean="0"/>
              <a:t>Tragedya</a:t>
            </a:r>
          </a:p>
          <a:p>
            <a:pPr>
              <a:buNone/>
            </a:pPr>
            <a:r>
              <a:rPr lang="tr-TR" sz="3200" dirty="0" smtClean="0"/>
              <a:t>Konusunu mitoloji ve </a:t>
            </a:r>
            <a:r>
              <a:rPr lang="tr-TR" sz="3200" dirty="0" err="1" smtClean="0"/>
              <a:t>Troya</a:t>
            </a:r>
            <a:r>
              <a:rPr lang="tr-TR" sz="3200" dirty="0" smtClean="0"/>
              <a:t> savaşından alan tragedyalar yazmıştır</a:t>
            </a:r>
          </a:p>
          <a:p>
            <a:r>
              <a:rPr lang="tr-TR" sz="3200" i="1" dirty="0" err="1" smtClean="0"/>
              <a:t>Hesiona</a:t>
            </a:r>
            <a:r>
              <a:rPr lang="tr-TR" sz="3200" i="1" dirty="0" smtClean="0"/>
              <a:t>, </a:t>
            </a:r>
          </a:p>
          <a:p>
            <a:r>
              <a:rPr lang="tr-TR" sz="3200" i="1" dirty="0" err="1" smtClean="0"/>
              <a:t>Danaё</a:t>
            </a:r>
            <a:r>
              <a:rPr lang="tr-TR" sz="3200" i="1" dirty="0" smtClean="0"/>
              <a:t> </a:t>
            </a:r>
          </a:p>
          <a:p>
            <a:r>
              <a:rPr lang="tr-TR" sz="3200" i="1" dirty="0" err="1" smtClean="0"/>
              <a:t>Equos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Troianus</a:t>
            </a:r>
            <a:r>
              <a:rPr lang="tr-TR" sz="3200" i="1" dirty="0" smtClean="0"/>
              <a:t>, </a:t>
            </a:r>
            <a:endParaRPr lang="tr-TR" sz="3200" i="1" dirty="0" smtClean="0"/>
          </a:p>
          <a:p>
            <a:r>
              <a:rPr lang="tr-TR" sz="3200" i="1" dirty="0" err="1" smtClean="0"/>
              <a:t>Hector</a:t>
            </a:r>
            <a:r>
              <a:rPr lang="tr-TR" sz="3200" i="1" dirty="0" smtClean="0"/>
              <a:t> </a:t>
            </a:r>
            <a:r>
              <a:rPr lang="tr-TR" sz="3200" i="1" dirty="0" err="1" smtClean="0"/>
              <a:t>proficiscens</a:t>
            </a:r>
            <a:r>
              <a:rPr lang="tr-TR" sz="3200" i="1" dirty="0" smtClean="0"/>
              <a:t> </a:t>
            </a:r>
          </a:p>
          <a:p>
            <a:r>
              <a:rPr lang="tr-TR" sz="3200" i="1" dirty="0" err="1" smtClean="0"/>
              <a:t>Iphigenia</a:t>
            </a:r>
            <a:endParaRPr lang="tr-TR" sz="3200" dirty="0" smtClean="0"/>
          </a:p>
          <a:p>
            <a:r>
              <a:rPr lang="tr-TR" sz="3200" i="1" dirty="0" err="1" smtClean="0"/>
              <a:t>Lucurgus</a:t>
            </a:r>
            <a:r>
              <a:rPr lang="tr-TR" sz="3200" i="1" dirty="0" smtClean="0"/>
              <a:t> </a:t>
            </a:r>
          </a:p>
          <a:p>
            <a:r>
              <a:rPr lang="tr-TR" sz="3200" i="1" dirty="0" err="1" smtClean="0"/>
              <a:t>Andromacha</a:t>
            </a:r>
            <a:endParaRPr lang="tr-TR" sz="3200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i="1" dirty="0" smtClean="0"/>
          </a:p>
          <a:p>
            <a:pPr>
              <a:buNone/>
            </a:pPr>
            <a:endParaRPr lang="tr-TR" sz="3200" dirty="0" smtClean="0"/>
          </a:p>
          <a:p>
            <a:pPr>
              <a:buNone/>
            </a:pPr>
            <a:endParaRPr lang="tr-TR" sz="3200" dirty="0" smtClean="0"/>
          </a:p>
        </p:txBody>
      </p:sp>
    </p:spTree>
    <p:extLst>
      <p:ext uri="{BB962C8B-B14F-4D97-AF65-F5344CB8AC3E}">
        <p14:creationId xmlns="" xmlns:p14="http://schemas.microsoft.com/office/powerpoint/2010/main" val="2631439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442</TotalTime>
  <Words>369</Words>
  <Application>Microsoft Office PowerPoint</Application>
  <PresentationFormat>Özel</PresentationFormat>
  <Paragraphs>120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İyon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  <vt:lpstr>Başlangıç Dönemi– 7. Hafta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Yazını: Başlangıç Dönemi 1. Hafta</dc:title>
  <dc:creator>pc</dc:creator>
  <cp:lastModifiedBy>Pc</cp:lastModifiedBy>
  <cp:revision>44</cp:revision>
  <dcterms:created xsi:type="dcterms:W3CDTF">2017-11-23T15:25:46Z</dcterms:created>
  <dcterms:modified xsi:type="dcterms:W3CDTF">2017-11-24T10:25:55Z</dcterms:modified>
</cp:coreProperties>
</file>