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66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5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098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17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901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505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61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207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23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99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14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51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87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0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83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45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97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622A-CB37-4F4B-8F10-29360154413F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18DC-6C7A-4E8F-838B-3A8A3B73A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724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Çocuk ihmali ve İstismarı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7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İstismar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97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 err="1">
                <a:latin typeface="Times New Roman" panose="02020603050405020304" pitchFamily="18" charset="0"/>
              </a:rPr>
              <a:t>Fiziksel</a:t>
            </a:r>
            <a:r>
              <a:rPr lang="en-GB" sz="3600" dirty="0">
                <a:latin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</a:rPr>
              <a:t>istismar</a:t>
            </a:r>
            <a:endParaRPr lang="en-GB" sz="36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97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 err="1">
                <a:latin typeface="Times New Roman" panose="02020603050405020304" pitchFamily="18" charset="0"/>
              </a:rPr>
              <a:t>Cinsel</a:t>
            </a:r>
            <a:r>
              <a:rPr lang="en-GB" sz="3600" dirty="0">
                <a:latin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</a:rPr>
              <a:t>istismar</a:t>
            </a:r>
            <a:endParaRPr lang="en-GB" sz="36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97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 err="1">
                <a:latin typeface="Times New Roman" panose="02020603050405020304" pitchFamily="18" charset="0"/>
              </a:rPr>
              <a:t>Duygusal</a:t>
            </a:r>
            <a:r>
              <a:rPr lang="en-GB" sz="3600" dirty="0">
                <a:latin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</a:rPr>
              <a:t>istismar</a:t>
            </a:r>
            <a:endParaRPr lang="en-GB" sz="3600" dirty="0">
              <a:latin typeface="Times New Roman" panose="02020603050405020304" pitchFamily="18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29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İstismar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dirty="0"/>
              <a:t>Çocuğun; dayak atma, yakma, ısırma, sarsma, haşlanma gibi olaylar sonucunda kaza dışı her türlü yaralanmasıdır. </a:t>
            </a:r>
          </a:p>
          <a:p>
            <a:pPr lvl="1"/>
            <a:r>
              <a:rPr lang="en-AU" sz="3200" dirty="0"/>
              <a:t>Anne baba, </a:t>
            </a:r>
            <a:r>
              <a:rPr lang="en-AU" sz="3200" dirty="0" err="1"/>
              <a:t>öğretmen</a:t>
            </a:r>
            <a:r>
              <a:rPr lang="en-AU" sz="3200" dirty="0"/>
              <a:t>, </a:t>
            </a:r>
            <a:r>
              <a:rPr lang="en-AU" sz="3200" dirty="0" err="1"/>
              <a:t>bakıcı</a:t>
            </a:r>
            <a:r>
              <a:rPr lang="en-AU" sz="3200" dirty="0"/>
              <a:t> </a:t>
            </a:r>
            <a:r>
              <a:rPr lang="en-AU" sz="3200" dirty="0" err="1"/>
              <a:t>gibi</a:t>
            </a:r>
            <a:r>
              <a:rPr lang="en-AU" sz="3200" dirty="0"/>
              <a:t> </a:t>
            </a:r>
            <a:r>
              <a:rPr lang="en-AU" sz="3200" dirty="0" err="1"/>
              <a:t>çocuğa</a:t>
            </a:r>
            <a:r>
              <a:rPr lang="en-AU" sz="3200" dirty="0"/>
              <a:t> </a:t>
            </a:r>
            <a:r>
              <a:rPr lang="en-AU" sz="3200" dirty="0" err="1"/>
              <a:t>bakıp</a:t>
            </a:r>
            <a:r>
              <a:rPr lang="en-AU" sz="3200" dirty="0"/>
              <a:t> </a:t>
            </a:r>
            <a:r>
              <a:rPr lang="en-AU" sz="3200" dirty="0" err="1"/>
              <a:t>yetiştirmekle</a:t>
            </a:r>
            <a:r>
              <a:rPr lang="en-AU" sz="3200" dirty="0"/>
              <a:t> </a:t>
            </a:r>
            <a:r>
              <a:rPr lang="en-AU" sz="3200" dirty="0" err="1"/>
              <a:t>yükümlü</a:t>
            </a:r>
            <a:r>
              <a:rPr lang="en-AU" sz="3200" dirty="0"/>
              <a:t> </a:t>
            </a:r>
            <a:r>
              <a:rPr lang="en-AU" sz="3200" dirty="0" err="1"/>
              <a:t>kişiler</a:t>
            </a:r>
            <a:r>
              <a:rPr lang="tr-TR" sz="3200" dirty="0"/>
              <a:t> yada yabancı kişiler</a:t>
            </a:r>
            <a:r>
              <a:rPr lang="en-AU" sz="3200" dirty="0"/>
              <a:t> </a:t>
            </a:r>
            <a:r>
              <a:rPr lang="en-AU" sz="3200" dirty="0" err="1"/>
              <a:t>tarafından</a:t>
            </a:r>
            <a:r>
              <a:rPr lang="en-AU" sz="3200" dirty="0"/>
              <a:t> </a:t>
            </a:r>
            <a:r>
              <a:rPr lang="en-AU" sz="3200" dirty="0" err="1"/>
              <a:t>gerçekleştirilebilir</a:t>
            </a:r>
            <a:endParaRPr lang="en-AU" sz="3200" dirty="0"/>
          </a:p>
          <a:p>
            <a:pPr lvl="1"/>
            <a:r>
              <a:rPr lang="en-AU" sz="3200" dirty="0" err="1"/>
              <a:t>Çocuğu</a:t>
            </a:r>
            <a:r>
              <a:rPr lang="en-AU" sz="3200" dirty="0"/>
              <a:t> </a:t>
            </a:r>
            <a:r>
              <a:rPr lang="en-AU" sz="3200" dirty="0" err="1"/>
              <a:t>terbiye</a:t>
            </a:r>
            <a:r>
              <a:rPr lang="en-AU" sz="3200" dirty="0"/>
              <a:t> </a:t>
            </a:r>
            <a:r>
              <a:rPr lang="en-AU" sz="3200" dirty="0" err="1"/>
              <a:t>etmek</a:t>
            </a:r>
            <a:r>
              <a:rPr lang="en-AU" sz="3200" dirty="0"/>
              <a:t> </a:t>
            </a:r>
            <a:r>
              <a:rPr lang="en-AU" sz="3200" dirty="0" err="1"/>
              <a:t>amacıyla</a:t>
            </a:r>
            <a:r>
              <a:rPr lang="en-AU" sz="3200" dirty="0"/>
              <a:t> </a:t>
            </a:r>
            <a:r>
              <a:rPr lang="en-AU" sz="3200" dirty="0" err="1"/>
              <a:t>ya</a:t>
            </a:r>
            <a:r>
              <a:rPr lang="en-AU" sz="3200" dirty="0"/>
              <a:t> da </a:t>
            </a:r>
            <a:r>
              <a:rPr lang="en-AU" sz="3200" dirty="0" err="1"/>
              <a:t>öfke</a:t>
            </a:r>
            <a:r>
              <a:rPr lang="en-AU" sz="3200" dirty="0"/>
              <a:t> </a:t>
            </a:r>
            <a:r>
              <a:rPr lang="en-AU" sz="3200" dirty="0" err="1"/>
              <a:t>ile</a:t>
            </a:r>
            <a:r>
              <a:rPr lang="en-AU" sz="3200" dirty="0"/>
              <a:t> </a:t>
            </a:r>
            <a:r>
              <a:rPr lang="en-AU" sz="3200" dirty="0" err="1"/>
              <a:t>yetişkinin</a:t>
            </a:r>
            <a:r>
              <a:rPr lang="en-AU" sz="3200" dirty="0"/>
              <a:t> </a:t>
            </a:r>
            <a:r>
              <a:rPr lang="en-AU" sz="3200" dirty="0" err="1"/>
              <a:t>kontrolünü</a:t>
            </a:r>
            <a:r>
              <a:rPr lang="en-AU" sz="3200" dirty="0"/>
              <a:t> </a:t>
            </a:r>
            <a:r>
              <a:rPr lang="en-AU" sz="3200" dirty="0" err="1"/>
              <a:t>kaybetmesi</a:t>
            </a:r>
            <a:r>
              <a:rPr lang="en-AU" sz="3200" dirty="0"/>
              <a:t> </a:t>
            </a:r>
            <a:r>
              <a:rPr lang="en-AU" sz="3200" dirty="0" err="1"/>
              <a:t>sonucunda</a:t>
            </a:r>
            <a:r>
              <a:rPr lang="en-AU" sz="3200" dirty="0"/>
              <a:t> </a:t>
            </a:r>
            <a:r>
              <a:rPr lang="en-AU" sz="3200" dirty="0" err="1"/>
              <a:t>gelişebilir</a:t>
            </a:r>
            <a:endParaRPr lang="en-AU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410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İstismarda Risk Faktörleri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Çocuğa ilişkin riskler:</a:t>
            </a:r>
          </a:p>
          <a:p>
            <a:pPr lvl="1"/>
            <a:r>
              <a:rPr lang="en-AU" sz="2800" i="1" dirty="0" err="1"/>
              <a:t>Hiperaktif</a:t>
            </a:r>
            <a:r>
              <a:rPr lang="en-AU" sz="2800" i="1" dirty="0"/>
              <a:t> </a:t>
            </a:r>
            <a:r>
              <a:rPr lang="en-AU" sz="2800" i="1" dirty="0" err="1"/>
              <a:t>çocuk</a:t>
            </a:r>
            <a:endParaRPr lang="tr-TR" sz="2800" i="1" dirty="0"/>
          </a:p>
          <a:p>
            <a:pPr lvl="1"/>
            <a:r>
              <a:rPr lang="tr-TR" sz="2800" i="1" dirty="0"/>
              <a:t>İstenmeyen bir gebelik</a:t>
            </a:r>
            <a:r>
              <a:rPr lang="tr-TR" sz="2800" dirty="0"/>
              <a:t> </a:t>
            </a:r>
            <a:r>
              <a:rPr lang="tr-TR" sz="2800" i="1" dirty="0"/>
              <a:t>sonrası dünyaya gelen çocuk</a:t>
            </a:r>
          </a:p>
          <a:p>
            <a:pPr lvl="1"/>
            <a:r>
              <a:rPr lang="tr-TR" sz="2800" i="1" dirty="0"/>
              <a:t>Engelli</a:t>
            </a:r>
            <a:r>
              <a:rPr lang="en-AU" sz="2800" i="1" dirty="0"/>
              <a:t> </a:t>
            </a:r>
            <a:r>
              <a:rPr lang="en-AU" sz="2800" i="1" dirty="0" err="1"/>
              <a:t>çocuk</a:t>
            </a:r>
            <a:endParaRPr lang="en-AU" sz="2800" i="1" dirty="0"/>
          </a:p>
          <a:p>
            <a:pPr lvl="1"/>
            <a:r>
              <a:rPr lang="en-AU" sz="2800" i="1" dirty="0" err="1"/>
              <a:t>Özel</a:t>
            </a:r>
            <a:r>
              <a:rPr lang="en-AU" sz="2800" i="1" dirty="0"/>
              <a:t> </a:t>
            </a:r>
            <a:r>
              <a:rPr lang="en-AU" sz="2800" i="1" dirty="0" err="1"/>
              <a:t>bir</a:t>
            </a:r>
            <a:r>
              <a:rPr lang="en-AU" sz="2800" i="1" dirty="0"/>
              <a:t> </a:t>
            </a:r>
            <a:r>
              <a:rPr lang="en-AU" sz="2800" i="1" dirty="0" err="1"/>
              <a:t>bakım</a:t>
            </a:r>
            <a:r>
              <a:rPr lang="en-AU" sz="2800" i="1" dirty="0"/>
              <a:t> </a:t>
            </a:r>
            <a:r>
              <a:rPr lang="en-AU" sz="2800" i="1" dirty="0" err="1"/>
              <a:t>gerektiren</a:t>
            </a:r>
            <a:r>
              <a:rPr lang="en-AU" sz="2800" i="1" dirty="0"/>
              <a:t> (</a:t>
            </a:r>
            <a:r>
              <a:rPr lang="en-AU" sz="2800" i="1" dirty="0" err="1"/>
              <a:t>örn</a:t>
            </a:r>
            <a:r>
              <a:rPr lang="en-AU" sz="2800" i="1" dirty="0"/>
              <a:t>: </a:t>
            </a:r>
            <a:r>
              <a:rPr lang="en-AU" sz="2800" i="1" dirty="0" err="1"/>
              <a:t>çok</a:t>
            </a:r>
            <a:r>
              <a:rPr lang="en-AU" sz="2800" i="1" dirty="0"/>
              <a:t> </a:t>
            </a:r>
            <a:r>
              <a:rPr lang="en-AU" sz="2800" i="1" dirty="0" err="1"/>
              <a:t>küçük</a:t>
            </a:r>
            <a:r>
              <a:rPr lang="en-AU" sz="2800" i="1" dirty="0"/>
              <a:t> </a:t>
            </a:r>
            <a:r>
              <a:rPr lang="en-AU" sz="2800" i="1" dirty="0" err="1"/>
              <a:t>prematüre</a:t>
            </a:r>
            <a:r>
              <a:rPr lang="en-AU" sz="2800" i="1" dirty="0"/>
              <a:t>, </a:t>
            </a:r>
            <a:r>
              <a:rPr lang="en-AU" sz="2800" i="1" dirty="0" err="1"/>
              <a:t>hastalığı</a:t>
            </a:r>
            <a:r>
              <a:rPr lang="en-AU" sz="2800" i="1" dirty="0"/>
              <a:t> </a:t>
            </a:r>
            <a:r>
              <a:rPr lang="en-AU" sz="2800" i="1" dirty="0" err="1"/>
              <a:t>olan</a:t>
            </a:r>
            <a:r>
              <a:rPr lang="en-AU" sz="2800" i="1" dirty="0"/>
              <a:t>) </a:t>
            </a:r>
            <a:r>
              <a:rPr lang="en-AU" sz="2800" i="1" dirty="0" err="1"/>
              <a:t>çocuk</a:t>
            </a:r>
            <a:endParaRPr lang="en-AU" sz="2800" i="1" dirty="0"/>
          </a:p>
        </p:txBody>
      </p:sp>
    </p:spTree>
    <p:extLst>
      <p:ext uri="{BB962C8B-B14F-4D97-AF65-F5344CB8AC3E}">
        <p14:creationId xmlns:p14="http://schemas.microsoft.com/office/powerpoint/2010/main" val="299105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Fiziksel İstismarda Risk Faktörleri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dirty="0"/>
              <a:t>Aileye ilişkin riskler:</a:t>
            </a:r>
          </a:p>
          <a:p>
            <a:pPr lvl="1"/>
            <a:r>
              <a:rPr lang="tr-TR" sz="3200" i="1" dirty="0"/>
              <a:t>Psikiyatrik sorunlu ebeveyn</a:t>
            </a:r>
          </a:p>
          <a:p>
            <a:pPr lvl="1"/>
            <a:r>
              <a:rPr lang="tr-TR" sz="3200" i="1" dirty="0"/>
              <a:t>Üvey ebeveyn</a:t>
            </a:r>
            <a:r>
              <a:rPr lang="tr-TR" sz="3200" dirty="0"/>
              <a:t> </a:t>
            </a:r>
          </a:p>
          <a:p>
            <a:pPr lvl="1"/>
            <a:r>
              <a:rPr lang="tr-TR" sz="3200" i="1" dirty="0"/>
              <a:t>Alkol ve/veya uyuşturucu bağımlısı ebeveyn</a:t>
            </a:r>
          </a:p>
          <a:p>
            <a:pPr lvl="1"/>
            <a:r>
              <a:rPr lang="tr-TR" sz="3200" i="1" dirty="0"/>
              <a:t>Çocuk sayısının fazla olması</a:t>
            </a:r>
            <a:r>
              <a:rPr lang="tr-TR" sz="3200" dirty="0"/>
              <a:t> </a:t>
            </a:r>
          </a:p>
          <a:p>
            <a:pPr lvl="1"/>
            <a:r>
              <a:rPr lang="tr-TR" sz="3200" i="1" dirty="0"/>
              <a:t>Küçük yaşta anne-baba olunması</a:t>
            </a:r>
          </a:p>
          <a:p>
            <a:pPr lvl="1"/>
            <a:r>
              <a:rPr lang="tr-TR" sz="3200" i="1" dirty="0"/>
              <a:t>Aile içi geçimsizlik ve şiddet</a:t>
            </a:r>
            <a:r>
              <a:rPr lang="tr-TR" sz="3200" dirty="0"/>
              <a:t> </a:t>
            </a:r>
            <a:endParaRPr lang="tr-TR" sz="3200" i="1" dirty="0"/>
          </a:p>
          <a:p>
            <a:pPr lvl="1"/>
            <a:r>
              <a:rPr lang="tr-TR" sz="3200" i="1" dirty="0"/>
              <a:t>İşsizlik-Ekonomik sıkıntılar</a:t>
            </a:r>
            <a:r>
              <a:rPr lang="tr-TR" sz="3200" dirty="0"/>
              <a:t>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07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Fiziksel </a:t>
            </a:r>
            <a:r>
              <a:rPr lang="tr-TR" dirty="0" smtClean="0"/>
              <a:t>İstismardan şüphe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/>
              <a:t>Öykü yaralanmanın şiddeti ile uyumlu değilse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/>
              <a:t>Yaralanma çocuğun gelişimsel düzeyi ile uyumlu değilse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/>
              <a:t>1 yaşın altındaki bir bebekte kırık gibi ciddi bir yaralanma varsa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/>
              <a:t>Aynı çocuk sık sık kaza nedeniyle hastaneye götürülüyorsa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/>
              <a:t>Çocuğun kardeşlerinde de sık sık yaralanma öyküsü varsa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/>
              <a:t>Ailede risk etmenleri varsa</a:t>
            </a:r>
            <a:endParaRPr lang="en-AU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648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Farklı zamanlara ait çok sayıda çürük, morluk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İki taraflı gözaltı morarması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 şekle benzeyen yaralar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Ağız yaraları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Göz içi kanamalar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Simetrik yanıklar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Kalçalarda simetrik morluklar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263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Duygusal İstismar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Çocuğun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gereksinim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duyduğu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ilgi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sevgi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yoksun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bırakıl</a:t>
            </a:r>
            <a:r>
              <a:rPr lang="tr-T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ması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ya da çocuğun duygu ve düşüncelerine ilişkin yetişkinlerin uygun olmayan tepkiler vererek çocuğun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psikolojik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hasara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uğratılmasıdır</a:t>
            </a: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Tanımlanması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ancak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sık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rastlanılan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istismar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türüdür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(Belirtileri hemen </a:t>
            </a:r>
            <a:r>
              <a:rPr lang="tr-T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görülmeyebilir,uzun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vadede ortaya çıkar.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338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tr-TR" dirty="0"/>
              <a:t>Ç</a:t>
            </a:r>
            <a:r>
              <a:rPr lang="tr-TR" b="1" dirty="0"/>
              <a:t>ocuğun;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Tehdit edilmesi (terk etme ile)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Sosyal </a:t>
            </a:r>
            <a:r>
              <a:rPr lang="tr-TR" dirty="0"/>
              <a:t>açıdan ağır zararlar verecek </a:t>
            </a:r>
            <a:r>
              <a:rPr lang="tr-TR" dirty="0" smtClean="0"/>
              <a:t>tehditler</a:t>
            </a:r>
            <a:r>
              <a:rPr lang="tr-TR" dirty="0"/>
              <a:t>( çocuğu başkasına veya bir yerde bırakılacağı)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Nitelik, kapasite ve arzularının devamlı kötülenmesi, 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Çocuğun sürekli olarak insanüstü güçlerle korkutulması, 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Çocuğun yaşı ve gücünün kaldıramayacağı taleplerde bulunulması,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Çocuğun topluma aykırı düşen bakım yöntemleri ile yetiştirilmesi,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         olarak tanımlanmaktadır.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19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</TotalTime>
  <Words>309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Trebuchet MS</vt:lpstr>
      <vt:lpstr>Verdana</vt:lpstr>
      <vt:lpstr>Wingdings</vt:lpstr>
      <vt:lpstr>Berlin</vt:lpstr>
      <vt:lpstr>Çocuk ihmali ve İstismarı II</vt:lpstr>
      <vt:lpstr>İstismar</vt:lpstr>
      <vt:lpstr>Fiziksel İstismar</vt:lpstr>
      <vt:lpstr>Fiziksel İstismarda Risk Faktörleri</vt:lpstr>
      <vt:lpstr>Fiziksel İstismarda Risk Faktörleri</vt:lpstr>
      <vt:lpstr>Fiziksel İstismardan şüphe</vt:lpstr>
      <vt:lpstr>PowerPoint Sunusu</vt:lpstr>
      <vt:lpstr>Duygusal İstismar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ihmali ve İstismarı II</dc:title>
  <dc:creator>EYLEMTURK</dc:creator>
  <cp:lastModifiedBy>EYLEMTURK</cp:lastModifiedBy>
  <cp:revision>1</cp:revision>
  <dcterms:created xsi:type="dcterms:W3CDTF">2019-12-17T09:04:37Z</dcterms:created>
  <dcterms:modified xsi:type="dcterms:W3CDTF">2019-12-17T09:07:47Z</dcterms:modified>
</cp:coreProperties>
</file>