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839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756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511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4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646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759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060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568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4723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770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5916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2571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004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588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95522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936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028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3140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727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8678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4458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9733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3835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0069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25786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6771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2914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6955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3631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4196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5299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1613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398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48852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25146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3567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8952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14016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10386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748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085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52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917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71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130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05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 defTabSz="457200"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4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 defTabSz="457200"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569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tr-TR" sz="3200">
                <a:latin typeface="Arial" panose="020B0604020202020204" pitchFamily="34" charset="0"/>
              </a:rPr>
              <a:t>Mutfak Hizmetleri </a:t>
            </a:r>
            <a:r>
              <a:rPr lang="tr-TR" sz="3200" smtClean="0">
                <a:latin typeface="Arial" panose="020B0604020202020204" pitchFamily="34" charset="0"/>
              </a:rPr>
              <a:t>Yönetimi</a:t>
            </a:r>
            <a:endParaRPr lang="tr-TR" sz="3200" dirty="0">
              <a:latin typeface="+mn-lt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125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93876" y="447560"/>
            <a:ext cx="9601196" cy="1303867"/>
          </a:xfrm>
        </p:spPr>
        <p:txBody>
          <a:bodyPr/>
          <a:lstStyle/>
          <a:p>
            <a:r>
              <a:rPr lang="tr-TR" dirty="0"/>
              <a:t>Aşçıbaşı Yardımcısı (Sous </a:t>
            </a:r>
            <a:r>
              <a:rPr lang="tr-TR" dirty="0" err="1"/>
              <a:t>Chef</a:t>
            </a:r>
            <a:r>
              <a:rPr lang="tr-TR" dirty="0"/>
              <a:t>)</a:t>
            </a: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754" y="1751427"/>
            <a:ext cx="6949439" cy="4624536"/>
          </a:xfrm>
        </p:spPr>
      </p:pic>
    </p:spTree>
    <p:extLst>
      <p:ext uri="{BB962C8B-B14F-4D97-AF65-F5344CB8AC3E}">
        <p14:creationId xmlns:p14="http://schemas.microsoft.com/office/powerpoint/2010/main" val="12705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+mn-lt"/>
              </a:rPr>
              <a:t>Aşçıbaşı Yardımcısı (Sous Chef)</a:t>
            </a: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dirty="0">
                <a:latin typeface="+mn-lt"/>
              </a:rPr>
              <a:t>Aşçıbaşının olmadığı zamanlarda onun yerine geçmek ve tüm sorumluluğu devralmak, </a:t>
            </a:r>
            <a:endParaRPr lang="tr-TR" sz="3200" dirty="0">
              <a:sym typeface="Symbol" panose="05050102010706020507" pitchFamily="18" charset="2"/>
            </a:endParaRPr>
          </a:p>
          <a:p>
            <a:pPr algn="just"/>
            <a:r>
              <a:rPr lang="tr-TR" sz="3200" dirty="0" smtClean="0">
                <a:latin typeface="+mn-lt"/>
              </a:rPr>
              <a:t>Mutfakta </a:t>
            </a:r>
            <a:r>
              <a:rPr lang="tr-TR" sz="3200" dirty="0">
                <a:latin typeface="+mn-lt"/>
              </a:rPr>
              <a:t>bölümlerin yapacağı işleri bildirmek yani görev dağılımı yapmak, </a:t>
            </a:r>
            <a:endParaRPr lang="tr-TR" sz="3200" dirty="0">
              <a:sym typeface="Symbol" panose="05050102010706020507" pitchFamily="18" charset="2"/>
            </a:endParaRPr>
          </a:p>
          <a:p>
            <a:pPr algn="just"/>
            <a:r>
              <a:rPr lang="tr-TR" sz="3200" dirty="0" smtClean="0">
                <a:latin typeface="+mn-lt"/>
              </a:rPr>
              <a:t>Servis </a:t>
            </a:r>
            <a:r>
              <a:rPr lang="tr-TR" sz="3200" dirty="0">
                <a:latin typeface="+mn-lt"/>
              </a:rPr>
              <a:t>sırasında mutfağa gelen siparişleri almak ve ilgili bölümlere iletmek</a:t>
            </a:r>
            <a:r>
              <a:rPr lang="tr-TR" sz="3200" dirty="0" smtClean="0">
                <a:latin typeface="+mn-lt"/>
              </a:rPr>
              <a:t>,</a:t>
            </a:r>
          </a:p>
          <a:p>
            <a:pPr algn="just"/>
            <a:endParaRPr 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79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Aşçıbaşı Yardımcısı (Sous </a:t>
            </a:r>
            <a:r>
              <a:rPr lang="tr-TR" dirty="0" err="1"/>
              <a:t>Chef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dirty="0"/>
              <a:t>Mutfaktaki bölümlerin malzeme ihtiyacını takip etmek ve aşçıbaşına bildirmek, </a:t>
            </a:r>
          </a:p>
          <a:p>
            <a:pPr algn="just"/>
            <a:r>
              <a:rPr lang="tr-TR" sz="3200" dirty="0"/>
              <a:t>Servise çıkan yemeklerin son kontrollerini yapmak, </a:t>
            </a:r>
          </a:p>
          <a:p>
            <a:pPr algn="just"/>
            <a:r>
              <a:rPr lang="tr-TR" sz="3200" dirty="0"/>
              <a:t>Menülerin hazırlanmasında, reçetelerin yazılmasında, personelin çalışma programlarının belirlenmesinde vb. konularda aşçıbaşına yardımcı olmak.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59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89785" y="799252"/>
            <a:ext cx="5233181" cy="1303867"/>
          </a:xfrm>
        </p:spPr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+mn-lt"/>
              </a:rPr>
              <a:t>Sos Aşçısı (</a:t>
            </a:r>
            <a:r>
              <a:rPr lang="tr-TR" sz="3600" b="1" dirty="0" err="1">
                <a:latin typeface="+mn-lt"/>
              </a:rPr>
              <a:t>Chef</a:t>
            </a:r>
            <a:r>
              <a:rPr lang="tr-TR" sz="3600" b="1" dirty="0">
                <a:latin typeface="+mn-lt"/>
              </a:rPr>
              <a:t> </a:t>
            </a:r>
            <a:r>
              <a:rPr lang="tr-TR" sz="3600" b="1" dirty="0" err="1">
                <a:latin typeface="+mn-lt"/>
              </a:rPr>
              <a:t>Saucier</a:t>
            </a:r>
            <a:r>
              <a:rPr lang="tr-TR" sz="3600" b="1" dirty="0">
                <a:latin typeface="+mn-lt"/>
              </a:rPr>
              <a:t>):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6775" y="4318775"/>
            <a:ext cx="10846191" cy="212422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sz="3200" dirty="0" smtClean="0">
                <a:latin typeface="+mn-lt"/>
              </a:rPr>
              <a:t> </a:t>
            </a:r>
            <a:r>
              <a:rPr lang="tr-TR" sz="3200" dirty="0">
                <a:latin typeface="+mn-lt"/>
              </a:rPr>
              <a:t>Mutfakta kullanılan tüm sıcak sosların hazırlanmasından, büyük ve küçük baş hayvanların, av ve kümes hayvanlarının etlerinden yapılan yemeklerin pişirilmesinden sorumludur. </a:t>
            </a:r>
            <a:endParaRPr lang="tr-TR" sz="3200" dirty="0"/>
          </a:p>
          <a:p>
            <a:pPr algn="just"/>
            <a:r>
              <a:rPr lang="tr-TR" sz="3200" dirty="0" smtClean="0">
                <a:latin typeface="+mn-lt"/>
              </a:rPr>
              <a:t>Rosto</a:t>
            </a:r>
            <a:r>
              <a:rPr lang="tr-TR" sz="3200" dirty="0">
                <a:latin typeface="+mn-lt"/>
              </a:rPr>
              <a:t>, yahni ve sos içinde pişen sıcak yemeklerin üretimi de bu aşçının sorumluluğundadır.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74" y="542093"/>
            <a:ext cx="5622829" cy="374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94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3046" y="4459458"/>
            <a:ext cx="10916529" cy="1786597"/>
          </a:xfrm>
        </p:spPr>
        <p:txBody>
          <a:bodyPr>
            <a:normAutofit fontScale="77500" lnSpcReduction="20000"/>
          </a:bodyPr>
          <a:lstStyle/>
          <a:p>
            <a:r>
              <a:rPr lang="tr-TR" sz="3800" dirty="0" smtClean="0"/>
              <a:t>Balık </a:t>
            </a:r>
            <a:r>
              <a:rPr lang="tr-TR" sz="3800" dirty="0"/>
              <a:t>aşçısının olmadığı durumlarda sıcak balık yemeklerinin ve sosların hazırlanması görevini de üstlenir. </a:t>
            </a:r>
            <a:endParaRPr lang="tr-TR" sz="3800" dirty="0" smtClean="0"/>
          </a:p>
          <a:p>
            <a:r>
              <a:rPr lang="tr-TR" sz="3800" dirty="0" smtClean="0"/>
              <a:t>Tüm </a:t>
            </a:r>
            <a:r>
              <a:rPr lang="tr-TR" sz="3800" dirty="0"/>
              <a:t>ana sıcak sosları ve bunların türevlerini hazırlayabilmeli, hangi yemekler ile hangi sosun uyumlu olacağı konusunda bilgi sahibi olmalıdır.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915" y="0"/>
            <a:ext cx="6411350" cy="427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6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555544" y="982132"/>
            <a:ext cx="4951827" cy="1303867"/>
          </a:xfrm>
        </p:spPr>
        <p:txBody>
          <a:bodyPr>
            <a:normAutofit/>
          </a:bodyPr>
          <a:lstStyle/>
          <a:p>
            <a:r>
              <a:rPr lang="tr-TR" sz="3600" b="1" dirty="0"/>
              <a:t>Izgara-Kebap Aşçısı </a:t>
            </a:r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 smtClean="0"/>
              <a:t>(</a:t>
            </a:r>
            <a:r>
              <a:rPr lang="tr-TR" sz="3600" b="1" dirty="0" err="1"/>
              <a:t>Chef</a:t>
            </a:r>
            <a:r>
              <a:rPr lang="tr-TR" sz="3600" b="1" dirty="0"/>
              <a:t> </a:t>
            </a:r>
            <a:r>
              <a:rPr lang="tr-TR" sz="3600" b="1" dirty="0" err="1"/>
              <a:t>Rotisseur</a:t>
            </a:r>
            <a:r>
              <a:rPr lang="tr-TR" sz="3600" b="1" dirty="0"/>
              <a:t>):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0843" y="4554544"/>
            <a:ext cx="10733649" cy="3318936"/>
          </a:xfrm>
        </p:spPr>
        <p:txBody>
          <a:bodyPr/>
          <a:lstStyle/>
          <a:p>
            <a:pPr algn="just"/>
            <a:r>
              <a:rPr lang="tr-TR" sz="3200" dirty="0" smtClean="0"/>
              <a:t>Her </a:t>
            </a:r>
            <a:r>
              <a:rPr lang="tr-TR" sz="3200" dirty="0"/>
              <a:t>türlü kırmızı et, av hayvanları, balık ve kümes hayvanlarının etlerinden oluşan ızgaralar ve ayrıca bol yağda yapılan kızartmaların hazırlanmasından sorumludur.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652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1857" y="883658"/>
            <a:ext cx="4628271" cy="1303867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+mn-lt"/>
              </a:rPr>
              <a:t>Sebze Aşçısı </a:t>
            </a:r>
            <a:r>
              <a:rPr lang="tr-TR" sz="3200" b="1" dirty="0" smtClean="0">
                <a:latin typeface="+mn-lt"/>
              </a:rPr>
              <a:t/>
            </a:r>
            <a:br>
              <a:rPr lang="tr-TR" sz="3200" b="1" dirty="0" smtClean="0">
                <a:latin typeface="+mn-lt"/>
              </a:rPr>
            </a:br>
            <a:r>
              <a:rPr lang="tr-TR" sz="3200" b="1" dirty="0" smtClean="0">
                <a:latin typeface="+mn-lt"/>
              </a:rPr>
              <a:t>(</a:t>
            </a:r>
            <a:r>
              <a:rPr lang="tr-TR" sz="3200" b="1" dirty="0" err="1">
                <a:latin typeface="+mn-lt"/>
              </a:rPr>
              <a:t>Chef</a:t>
            </a:r>
            <a:r>
              <a:rPr lang="tr-TR" sz="3200" b="1" dirty="0">
                <a:latin typeface="+mn-lt"/>
              </a:rPr>
              <a:t> </a:t>
            </a:r>
            <a:r>
              <a:rPr lang="tr-TR" sz="3200" b="1" dirty="0" err="1">
                <a:latin typeface="+mn-lt"/>
              </a:rPr>
              <a:t>Entermetier</a:t>
            </a:r>
            <a:r>
              <a:rPr lang="tr-TR" sz="3200" b="1" dirty="0">
                <a:latin typeface="+mn-lt"/>
              </a:rPr>
              <a:t>):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1857" y="4262511"/>
            <a:ext cx="10761785" cy="2180492"/>
          </a:xfrm>
        </p:spPr>
        <p:txBody>
          <a:bodyPr>
            <a:normAutofit fontScale="85000" lnSpcReduction="10000"/>
          </a:bodyPr>
          <a:lstStyle/>
          <a:p>
            <a:pPr algn="just"/>
            <a:endParaRPr lang="tr-TR" sz="3200" dirty="0" smtClean="0">
              <a:latin typeface="+mn-lt"/>
            </a:endParaRPr>
          </a:p>
          <a:p>
            <a:pPr algn="just"/>
            <a:r>
              <a:rPr lang="tr-TR" sz="3200" dirty="0" smtClean="0">
                <a:latin typeface="+mn-lt"/>
              </a:rPr>
              <a:t>Her </a:t>
            </a:r>
            <a:r>
              <a:rPr lang="tr-TR" sz="3200" dirty="0">
                <a:latin typeface="+mn-lt"/>
              </a:rPr>
              <a:t>türlü sebze yemekleri, makarna, pilav, mantı gibi hamurlu yiyecekleri, patates garnitürleri ve diğer sebze garnitürlerini hazırlayan aşçıdır. </a:t>
            </a:r>
            <a:r>
              <a:rPr lang="tr-TR" sz="3200" dirty="0" smtClean="0">
                <a:latin typeface="+mn-lt"/>
              </a:rPr>
              <a:t> </a:t>
            </a:r>
          </a:p>
          <a:p>
            <a:pPr algn="just"/>
            <a:r>
              <a:rPr lang="tr-TR" sz="3200" dirty="0" smtClean="0">
                <a:latin typeface="+mn-lt"/>
              </a:rPr>
              <a:t>Yumurta </a:t>
            </a:r>
            <a:r>
              <a:rPr lang="tr-TR" sz="3200" dirty="0">
                <a:latin typeface="+mn-lt"/>
              </a:rPr>
              <a:t>yemeklerinin yapımından da sorumludur.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583" y="28932"/>
            <a:ext cx="6044418" cy="467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36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-154744" y="799252"/>
            <a:ext cx="5528603" cy="1303867"/>
          </a:xfrm>
        </p:spPr>
        <p:txBody>
          <a:bodyPr>
            <a:normAutofit/>
          </a:bodyPr>
          <a:lstStyle/>
          <a:p>
            <a:r>
              <a:rPr lang="tr-TR" sz="3200" b="1" dirty="0"/>
              <a:t>Sebze Aşçısı 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smtClean="0"/>
              <a:t>(</a:t>
            </a:r>
            <a:r>
              <a:rPr lang="tr-TR" sz="3200" b="1" dirty="0" err="1"/>
              <a:t>Chef</a:t>
            </a:r>
            <a:r>
              <a:rPr lang="tr-TR" sz="3200" b="1" dirty="0"/>
              <a:t> </a:t>
            </a:r>
            <a:r>
              <a:rPr lang="tr-TR" sz="3200" b="1" dirty="0" err="1"/>
              <a:t>Entermetier</a:t>
            </a:r>
            <a:r>
              <a:rPr lang="tr-TR" sz="3200" b="1" dirty="0"/>
              <a:t>):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4062" y="4543864"/>
            <a:ext cx="10663310" cy="1772529"/>
          </a:xfrm>
        </p:spPr>
        <p:txBody>
          <a:bodyPr>
            <a:normAutofit/>
          </a:bodyPr>
          <a:lstStyle/>
          <a:p>
            <a:r>
              <a:rPr lang="tr-TR" sz="2800" dirty="0" smtClean="0"/>
              <a:t>Çeşitli </a:t>
            </a:r>
            <a:r>
              <a:rPr lang="tr-TR" sz="2800" dirty="0"/>
              <a:t>böreklerin içlerini de bu aşçı hazırlar. </a:t>
            </a:r>
            <a:endParaRPr lang="tr-TR" sz="2800" dirty="0" smtClean="0"/>
          </a:p>
          <a:p>
            <a:r>
              <a:rPr lang="tr-TR" sz="2800" dirty="0" smtClean="0"/>
              <a:t>Özellikle </a:t>
            </a:r>
            <a:r>
              <a:rPr lang="tr-TR" sz="2800" dirty="0"/>
              <a:t>hangi tür garnitürün hangi yiyeceklerle iyi bir uyum sağlayacağını ve servis tabağına ne şekilde yerleştirilmesi gerektiğini iyi bilmelidir. </a:t>
            </a:r>
          </a:p>
          <a:p>
            <a:endParaRPr lang="tr-TR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860" y="410814"/>
            <a:ext cx="6358596" cy="413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83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3.xml><?xml version="1.0" encoding="utf-8"?>
<a:theme xmlns:a="http://schemas.openxmlformats.org/drawingml/2006/main" name="1_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254</Words>
  <Application>Microsoft Office PowerPoint</Application>
  <PresentationFormat>Geniş ekran</PresentationFormat>
  <Paragraphs>24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Garamond</vt:lpstr>
      <vt:lpstr>Symbol</vt:lpstr>
      <vt:lpstr>Office Teması</vt:lpstr>
      <vt:lpstr>Organik</vt:lpstr>
      <vt:lpstr>1_Organik</vt:lpstr>
      <vt:lpstr>Mutfak Hizmetleri Yönetimi</vt:lpstr>
      <vt:lpstr>Aşçıbaşı Yardımcısı (Sous Chef)</vt:lpstr>
      <vt:lpstr>Aşçıbaşı Yardımcısı (Sous Chef)</vt:lpstr>
      <vt:lpstr>Aşçıbaşı Yardımcısı (Sous Chef)</vt:lpstr>
      <vt:lpstr>Sos Aşçısı (Chef Saucier): </vt:lpstr>
      <vt:lpstr>PowerPoint Sunusu</vt:lpstr>
      <vt:lpstr>Izgara-Kebap Aşçısı  (Chef Rotisseur): </vt:lpstr>
      <vt:lpstr>Sebze Aşçısı  (Chef Entermetier): </vt:lpstr>
      <vt:lpstr>Sebze Aşçısı  (Chef Entermetier):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Mutfak Hizmetleri Yönetimi</dc:title>
  <dc:creator>emir üner</dc:creator>
  <cp:lastModifiedBy>emir üner</cp:lastModifiedBy>
  <cp:revision>7</cp:revision>
  <dcterms:created xsi:type="dcterms:W3CDTF">2017-10-29T15:18:22Z</dcterms:created>
  <dcterms:modified xsi:type="dcterms:W3CDTF">2017-10-29T15:23:26Z</dcterms:modified>
</cp:coreProperties>
</file>