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handoutMasterIdLst>
    <p:handoutMasterId r:id="rId15"/>
  </p:handoutMasterIdLst>
  <p:sldIdLst>
    <p:sldId id="285" r:id="rId5"/>
    <p:sldId id="256" r:id="rId6"/>
    <p:sldId id="257" r:id="rId7"/>
    <p:sldId id="262" r:id="rId8"/>
    <p:sldId id="259" r:id="rId9"/>
    <p:sldId id="260" r:id="rId10"/>
    <p:sldId id="263" r:id="rId11"/>
    <p:sldId id="258" r:id="rId12"/>
    <p:sldId id="261" r:id="rId13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4704320-D627-48D0-8441-96FF23D7532D}">
          <p14:sldIdLst>
            <p14:sldId id="285"/>
            <p14:sldId id="256"/>
            <p14:sldId id="257"/>
            <p14:sldId id="262"/>
            <p14:sldId id="259"/>
            <p14:sldId id="260"/>
            <p14:sldId id="263"/>
            <p14:sldId id="258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C7468-7F20-4DE7-AA30-E82C169C4268}" v="1" dt="2020-05-27T14:34:50.6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55" d="100"/>
          <a:sy n="55" d="100"/>
        </p:scale>
        <p:origin x="758" y="43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24DC7468-7F20-4DE7-AA30-E82C169C4268}"/>
    <pc:docChg chg="addSld modSld">
      <pc:chgData name="Hilal Nur Gözüküçük" userId="c9e7c93c-5cb0-4c0e-8df3-2f019b03d73c" providerId="ADAL" clId="{24DC7468-7F20-4DE7-AA30-E82C169C4268}" dt="2020-05-27T14:34:50.594" v="0"/>
      <pc:docMkLst>
        <pc:docMk/>
      </pc:docMkLst>
      <pc:sldChg chg="add">
        <pc:chgData name="Hilal Nur Gözüküçük" userId="c9e7c93c-5cb0-4c0e-8df3-2f019b03d73c" providerId="ADAL" clId="{24DC7468-7F20-4DE7-AA30-E82C169C4268}" dt="2020-05-27T14:34:50.594" v="0"/>
        <pc:sldMkLst>
          <pc:docMk/>
          <pc:sldMk cId="4043879305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Gr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Düz Bağlayıcı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Bağlayıcı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8" name="Dikdörtgen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/>
              <a:t>Resim eklemek için simgeye tıklayın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Yuvarlatılmış Dikdörtgen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CAF71-7BD3-45DE-91FD-68A17C4E8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91F82C-161A-493E-91CF-0F6625E96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2985B2-7FD9-45DE-8A1C-19F31624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HUKUKUN TEMELİ HAKKINDA GÖRÜŞLER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694A65-7B71-4E59-AA58-33FD916F1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endParaRPr lang="tr-TR" sz="1700" dirty="0"/>
          </a:p>
          <a:p>
            <a:pPr marL="514350" indent="-514350">
              <a:buFont typeface="+mj-lt"/>
              <a:buAutoNum type="romanUcPeriod"/>
            </a:pPr>
            <a:r>
              <a:rPr lang="tr-TR" sz="1700" dirty="0"/>
              <a:t>HUKUKU BİLİNÇLİ İRADE ÜRÜNÜ SAYAN GÖRÜŞLER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sz="1700" dirty="0"/>
              <a:t>Tanrısal İrade Kuramı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sz="1700" dirty="0"/>
              <a:t>Genel İrade veya Toplumsal Sözleşme Kuramı</a:t>
            </a:r>
          </a:p>
          <a:p>
            <a:pPr marL="971550" lvl="1" indent="-514350">
              <a:buFont typeface="+mj-lt"/>
              <a:buAutoNum type="alphaUcPeriod"/>
            </a:pPr>
            <a:endParaRPr lang="tr-TR" sz="1700" dirty="0"/>
          </a:p>
          <a:p>
            <a:pPr marL="514350" indent="-514350">
              <a:buFont typeface="+mj-lt"/>
              <a:buAutoNum type="romanUcPeriod"/>
            </a:pPr>
            <a:r>
              <a:rPr lang="tr-TR" sz="1700" dirty="0"/>
              <a:t>HUKUKU İRADE DIŞI SAYAN GÖRÜŞLER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sz="1700" dirty="0"/>
              <a:t>Tabii Hukuk Kuramı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sz="1700" dirty="0"/>
              <a:t>Tarihçi Hukuk Kuramı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sz="1700" dirty="0"/>
              <a:t>Sosyolojik Hukuk Kuramı</a:t>
            </a:r>
          </a:p>
          <a:p>
            <a:pPr marL="971550" lvl="1" indent="-514350">
              <a:buFont typeface="+mj-lt"/>
              <a:buAutoNum type="alphaUcPeriod"/>
            </a:pPr>
            <a:endParaRPr lang="tr-TR" sz="17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9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226C7B-1941-459B-9755-F885658E4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HUKUKU BİLİNÇLİ İRADE ÜRÜNÜ SAYAN GÖRÜŞLER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8C5E80-4BE4-4B3F-8F93-1806D59A7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9798" indent="-514350">
              <a:buFont typeface="+mj-lt"/>
              <a:buAutoNum type="alphaUcPeriod"/>
            </a:pPr>
            <a:r>
              <a:rPr lang="tr-TR" sz="2100" dirty="0"/>
              <a:t>Tanrısal İrade Kuramı</a:t>
            </a:r>
          </a:p>
          <a:p>
            <a:pPr marL="742950" lvl="1" indent="-285750"/>
            <a:r>
              <a:rPr lang="tr-TR" sz="1700" dirty="0"/>
              <a:t>Evrendeki her şey gibi, hukuk da Tanrı tarafından yaratılmıştır.</a:t>
            </a:r>
          </a:p>
          <a:p>
            <a:pPr marL="742950" lvl="1" indent="-285750"/>
            <a:r>
              <a:rPr lang="tr-TR" sz="1700" dirty="0"/>
              <a:t>Hukukun değiştirilmesi ve kaldırılması Tanrının iradesindedir.</a:t>
            </a:r>
          </a:p>
          <a:p>
            <a:pPr marL="742950" lvl="1" indent="-285750"/>
            <a:r>
              <a:rPr lang="tr-TR" sz="1700" dirty="0"/>
              <a:t>Tanrı tek ve asıl kanun koyucudur.</a:t>
            </a:r>
          </a:p>
          <a:p>
            <a:pPr marL="742950" lvl="1" indent="-285750"/>
            <a:r>
              <a:rPr lang="tr-TR" sz="1700" dirty="0"/>
              <a:t>Tanrı, hukuk kurallarını peygamberler aracılığıyla insanlara bildirir.</a:t>
            </a:r>
          </a:p>
        </p:txBody>
      </p:sp>
    </p:spTree>
    <p:extLst>
      <p:ext uri="{BB962C8B-B14F-4D97-AF65-F5344CB8AC3E}">
        <p14:creationId xmlns:p14="http://schemas.microsoft.com/office/powerpoint/2010/main" val="21399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6F736E-FF2E-474E-BB37-CB1D4D2C5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HUKUKU BİLİNÇLİ İRADE ÜRÜNÜ SAYAN GÖRÜŞLER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CB860D-B4CB-4E24-93EA-5B993AB9A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9798" indent="-514350">
              <a:lnSpc>
                <a:spcPct val="150000"/>
              </a:lnSpc>
              <a:buFont typeface="+mj-lt"/>
              <a:buAutoNum type="alphaUcPeriod" startAt="2"/>
            </a:pPr>
            <a:r>
              <a:rPr lang="tr-TR" sz="2100" dirty="0"/>
              <a:t>Genel İrade veya Toplumsal Sözleşme Kuramı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700" dirty="0"/>
              <a:t>İradeci Pozitivizm: Hukuk kendiliğinden oluşmamış, bilinçli bir irade tarafından ortaya konmuştur.</a:t>
            </a:r>
          </a:p>
          <a:p>
            <a:pPr marL="1044702" lvl="2" indent="-285750">
              <a:lnSpc>
                <a:spcPct val="150000"/>
              </a:lnSpc>
            </a:pPr>
            <a:r>
              <a:rPr lang="tr-TR" sz="1500" dirty="0"/>
              <a:t>Hukukun temeli, onu koyan iradedir.</a:t>
            </a:r>
          </a:p>
          <a:p>
            <a:pPr marL="1044702" lvl="2" indent="-285750">
              <a:lnSpc>
                <a:spcPct val="150000"/>
              </a:lnSpc>
            </a:pPr>
            <a:r>
              <a:rPr lang="tr-TR" sz="1500" dirty="0"/>
              <a:t>Hukuku koyan iradenin ne olduğu konusunda ise fikir birliği yoktur.</a:t>
            </a:r>
          </a:p>
          <a:p>
            <a:pPr marL="1044702" lvl="2" indent="-285750">
              <a:lnSpc>
                <a:spcPct val="150000"/>
              </a:lnSpc>
            </a:pPr>
            <a:r>
              <a:rPr lang="tr-TR" sz="1500" dirty="0"/>
              <a:t>John Austin, hukuku, «egemenin emri» olarak tanımlamıştır.</a:t>
            </a:r>
          </a:p>
          <a:p>
            <a:pPr marL="1044702" lvl="2" indent="-285750">
              <a:lnSpc>
                <a:spcPct val="150000"/>
              </a:lnSpc>
            </a:pPr>
            <a:r>
              <a:rPr lang="tr-TR" sz="1500" dirty="0"/>
              <a:t>Egemen ise, herkesin kendisine itaat ettiği fakat kendisinin kimseye itaat etmediği kişidir.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983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B0D127-3F24-4A7C-8372-A4F08FA8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HUKUKU BİLİNÇLİ İRADE ÜRÜNÜ SAYAN GÖRÜŞLER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111267-8ECA-4C4A-8DE1-249E4DB8B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98348" indent="-342900">
              <a:lnSpc>
                <a:spcPct val="150000"/>
              </a:lnSpc>
              <a:buClr>
                <a:srgbClr val="6A3A20"/>
              </a:buClr>
              <a:buFont typeface="+mj-lt"/>
              <a:buAutoNum type="arabicPeriod" startAt="2"/>
            </a:pPr>
            <a:r>
              <a:rPr lang="tr-TR" sz="2100" dirty="0" err="1">
                <a:solidFill>
                  <a:srgbClr val="6A3A20"/>
                </a:solidFill>
              </a:rPr>
              <a:t>Normcu</a:t>
            </a:r>
            <a:r>
              <a:rPr lang="tr-TR" sz="2100" dirty="0">
                <a:solidFill>
                  <a:srgbClr val="6A3A20"/>
                </a:solidFill>
              </a:rPr>
              <a:t> Pozitivizm: Hukuk kendiliğinden oluşmamış, bilinçli bir irade tarafından ortaya konmuştur. Hukuku yaratan ise yine hukuktur.</a:t>
            </a:r>
          </a:p>
          <a:p>
            <a:pPr marL="742950" lvl="1" indent="-285750">
              <a:lnSpc>
                <a:spcPct val="150000"/>
              </a:lnSpc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Hukuk normları, başka hukuk normlarının öngördüğü kişi ve kurumlar tarafından yine bu normların öngördüğü şekilde konulmaktadır.</a:t>
            </a:r>
          </a:p>
          <a:p>
            <a:pPr marL="742950" lvl="1" indent="-285750">
              <a:lnSpc>
                <a:spcPct val="150000"/>
              </a:lnSpc>
              <a:buClr>
                <a:srgbClr val="6A3A20"/>
              </a:buClr>
            </a:pPr>
            <a:r>
              <a:rPr lang="tr-TR" sz="1700" dirty="0" err="1">
                <a:solidFill>
                  <a:srgbClr val="6A3A20"/>
                </a:solidFill>
              </a:rPr>
              <a:t>Hans</a:t>
            </a:r>
            <a:r>
              <a:rPr lang="tr-TR" sz="1700" dirty="0">
                <a:solidFill>
                  <a:srgbClr val="6A3A20"/>
                </a:solidFill>
              </a:rPr>
              <a:t> Kelsen’ e göre hukuk, normlardan oluşmuş bir düzendir.</a:t>
            </a:r>
          </a:p>
          <a:p>
            <a:pPr marL="742950" lvl="1" indent="-285750">
              <a:lnSpc>
                <a:spcPct val="150000"/>
              </a:lnSpc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Her hukuk normunun temelinde başka bir hukuk normu bulunur.</a:t>
            </a:r>
          </a:p>
          <a:p>
            <a:pPr marL="742950" lvl="1" indent="-285750">
              <a:lnSpc>
                <a:spcPct val="150000"/>
              </a:lnSpc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Anayasa ise geçerliliğini «temel norm» dan alır.</a:t>
            </a:r>
          </a:p>
          <a:p>
            <a:pPr marL="742950" lvl="1" indent="-285750">
              <a:lnSpc>
                <a:spcPct val="150000"/>
              </a:lnSpc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Temel norm, bir hukuk düzenindeki bütün normların nihai ve ortak temelidir. Bir hukuk normu değildir, </a:t>
            </a:r>
            <a:r>
              <a:rPr lang="tr-TR" sz="1700" dirty="0" err="1">
                <a:solidFill>
                  <a:srgbClr val="6A3A20"/>
                </a:solidFill>
              </a:rPr>
              <a:t>varsayımsal</a:t>
            </a:r>
            <a:r>
              <a:rPr lang="tr-TR" sz="1700" dirty="0">
                <a:solidFill>
                  <a:srgbClr val="6A3A20"/>
                </a:solidFill>
              </a:rPr>
              <a:t> bir normdur.</a:t>
            </a:r>
          </a:p>
          <a:p>
            <a:pPr marL="758952" lvl="2" indent="0">
              <a:buClr>
                <a:srgbClr val="6A3A20"/>
              </a:buClr>
              <a:buNone/>
            </a:pPr>
            <a:endParaRPr lang="tr-TR" sz="1500" dirty="0">
              <a:solidFill>
                <a:srgbClr val="6A3A20"/>
              </a:solidFill>
            </a:endParaRPr>
          </a:p>
          <a:p>
            <a:pPr marL="758952" lvl="2" indent="0">
              <a:buClr>
                <a:srgbClr val="6A3A20"/>
              </a:buClr>
              <a:buNone/>
            </a:pPr>
            <a:endParaRPr lang="tr-TR" sz="1500" dirty="0">
              <a:solidFill>
                <a:srgbClr val="6A3A20"/>
              </a:solidFill>
            </a:endParaRPr>
          </a:p>
          <a:p>
            <a:pPr marL="457200" lvl="1" indent="0">
              <a:buClr>
                <a:srgbClr val="6A3A20"/>
              </a:buClr>
              <a:buNone/>
            </a:pPr>
            <a:endParaRPr lang="tr-TR" sz="1700" dirty="0">
              <a:solidFill>
                <a:srgbClr val="6A3A20"/>
              </a:solidFill>
            </a:endParaRPr>
          </a:p>
          <a:p>
            <a:pPr marL="457200" lvl="1" indent="0">
              <a:buClr>
                <a:srgbClr val="6A3A20"/>
              </a:buClr>
              <a:buNone/>
            </a:pPr>
            <a:endParaRPr lang="tr-TR" sz="1700" dirty="0">
              <a:solidFill>
                <a:srgbClr val="6A3A20"/>
              </a:solidFill>
            </a:endParaRPr>
          </a:p>
          <a:p>
            <a:pPr marL="758952" lvl="2" indent="0">
              <a:buClr>
                <a:srgbClr val="6A3A20"/>
              </a:buClr>
              <a:buNone/>
            </a:pPr>
            <a:endParaRPr lang="tr-TR" sz="1500" dirty="0">
              <a:solidFill>
                <a:srgbClr val="6A3A2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56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B89A95-6B24-4BB8-84CA-2302500C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HUKUKU BİLİNÇLİ İRADE ÜRÜNÜ SAYAN GÖRÜŞLER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8D6636-3116-429D-B807-24338E750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457792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 startAt="3"/>
            </a:pPr>
            <a:r>
              <a:rPr lang="tr-TR" dirty="0"/>
              <a:t>Genel İrade veya Toplumsal Sözleşme Kuramı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Thomas </a:t>
            </a:r>
            <a:r>
              <a:rPr lang="tr-TR" dirty="0" err="1"/>
              <a:t>Hobbes</a:t>
            </a:r>
            <a:endParaRPr lang="tr-TR" dirty="0"/>
          </a:p>
          <a:p>
            <a:pPr lvl="1"/>
            <a:r>
              <a:rPr lang="tr-TR" dirty="0"/>
              <a:t>Hukukun oluşmasından önce, yani doğal dönemde kaos hakimdi. «İnsan insanın kurdu» idi. </a:t>
            </a:r>
          </a:p>
          <a:p>
            <a:pPr lvl="1"/>
            <a:r>
              <a:rPr lang="tr-TR" dirty="0"/>
              <a:t>İnsanlar düzeni sağlamak için anlaştılar ve bir sözleşme ile kendi özgürlüklerini </a:t>
            </a:r>
            <a:r>
              <a:rPr lang="tr-TR" dirty="0" err="1"/>
              <a:t>Leviathan</a:t>
            </a:r>
            <a:r>
              <a:rPr lang="tr-TR" dirty="0"/>
              <a:t>’ a devrettiler. </a:t>
            </a:r>
            <a:r>
              <a:rPr lang="tr-TR" dirty="0" err="1"/>
              <a:t>Leviathan</a:t>
            </a:r>
            <a:r>
              <a:rPr lang="tr-TR" dirty="0"/>
              <a:t> ile devlet kastedilmektedir. </a:t>
            </a:r>
          </a:p>
          <a:p>
            <a:pPr lvl="1"/>
            <a:r>
              <a:rPr lang="tr-TR" dirty="0"/>
              <a:t>Devletin koyacağı kurallara uymayı taahhüt ettiler.</a:t>
            </a:r>
          </a:p>
          <a:p>
            <a:pPr lvl="1"/>
            <a:r>
              <a:rPr lang="tr-TR" dirty="0"/>
              <a:t>Hukuk, insanların yaptığı bu «sosyal sözleşme» den doğmuştur.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681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752E20-191F-45E6-8AD1-44885C2DD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F35F45-DB0F-48DE-BD49-78C2335DE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tr-TR" dirty="0"/>
              <a:t>John Locke</a:t>
            </a:r>
          </a:p>
          <a:p>
            <a:pPr lvl="1"/>
            <a:r>
              <a:rPr lang="tr-TR" dirty="0"/>
              <a:t>Hukukun ortaya çıkmasından önce, barış ve huzur vardı.</a:t>
            </a:r>
          </a:p>
          <a:p>
            <a:pPr lvl="1"/>
            <a:r>
              <a:rPr lang="tr-TR" dirty="0"/>
              <a:t>Eksik olan şey ise, suçluları cezalandırma düzeniydi.</a:t>
            </a:r>
          </a:p>
          <a:p>
            <a:pPr lvl="1"/>
            <a:r>
              <a:rPr lang="tr-TR" dirty="0"/>
              <a:t>İnsanlar bunun için anlaştılar ve cezalandırma haklarını devlete devrettiler.</a:t>
            </a:r>
          </a:p>
          <a:p>
            <a:pPr lvl="1"/>
            <a:r>
              <a:rPr lang="tr-TR" dirty="0"/>
              <a:t>Bu görüşte devlet, cezalandırma dışında insanların haklarına müdahale edemez. </a:t>
            </a:r>
          </a:p>
          <a:p>
            <a:pPr lvl="1"/>
            <a:r>
              <a:rPr lang="tr-TR" dirty="0"/>
              <a:t>Devletle yapılan anlaşma, devleti de bağlamalıdır.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tr-TR" dirty="0"/>
              <a:t>Jean – </a:t>
            </a:r>
            <a:r>
              <a:rPr lang="tr-TR" dirty="0" err="1"/>
              <a:t>Jacques</a:t>
            </a:r>
            <a:r>
              <a:rPr lang="tr-TR" dirty="0"/>
              <a:t> Rousseau</a:t>
            </a:r>
          </a:p>
          <a:p>
            <a:pPr lvl="1"/>
            <a:r>
              <a:rPr lang="tr-TR" dirty="0"/>
              <a:t>Doğal yaşamda var olan barış ve huzur ortamı, özel mülkiyetin ortaya çıkmasıyla bozuldu.</a:t>
            </a:r>
          </a:p>
          <a:p>
            <a:pPr lvl="1"/>
            <a:r>
              <a:rPr lang="tr-TR" dirty="0"/>
              <a:t>Bozulan düzeni sağlamak amacıyla «sosyal sözleşme» yapıldı, ortaya çıkan bu iradeye «genel irade» dendi.</a:t>
            </a:r>
          </a:p>
          <a:p>
            <a:pPr lvl="1"/>
            <a:r>
              <a:rPr lang="tr-TR" dirty="0"/>
              <a:t>Hukukun kaynağını bu «genel irade» oluşturur.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9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74D5F8-5EA7-4DFA-BD42-F500BBBBA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HUKUKU İRADE DIŞI SAYAN GÖRÜŞLER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9713CA-6C18-450C-A6AD-D5B35460A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9798" indent="-514350">
              <a:buFont typeface="+mj-lt"/>
              <a:buAutoNum type="alphaUcPeriod"/>
            </a:pPr>
            <a:r>
              <a:rPr lang="tr-TR" sz="2100" dirty="0"/>
              <a:t>Tabii Hukuk Kuramı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700" dirty="0"/>
              <a:t>İlk Çağda: Tabii hukuk, tabiattan kaynaklanan hukuktur. Toplumdan düzen, doğal düzene uymalıdır. Tabii hukuk, insanların da dahil olduğu, tüm hayvanların ortak doğasından kaynaklanan hukuktur.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700" dirty="0"/>
              <a:t>Orta Çağda: Hukuk, Tanrının yarattığı tabiatın ürünüdür. Hukukun kaynağında tabiatı yaratan Tanrı bulunur. Temsilcileri Aziz </a:t>
            </a:r>
            <a:r>
              <a:rPr lang="tr-TR" sz="1700" dirty="0" err="1"/>
              <a:t>Augustinus</a:t>
            </a:r>
            <a:r>
              <a:rPr lang="tr-TR" sz="1700" dirty="0"/>
              <a:t> ve Aziz Thomas </a:t>
            </a:r>
            <a:r>
              <a:rPr lang="tr-TR" sz="1700" dirty="0" err="1"/>
              <a:t>Aquinas</a:t>
            </a:r>
            <a:r>
              <a:rPr lang="tr-TR" sz="1700" dirty="0"/>
              <a:t>’ tır.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tr-TR" sz="1700" dirty="0"/>
              <a:t>Yeni Çağda: Hukuk Tanrıdan değil «akıl» dan kaynaklanır. Bu akıl, genel ve soyut anlamda «beşeri akıl» </a:t>
            </a:r>
            <a:r>
              <a:rPr lang="tr-TR" sz="1700" dirty="0" err="1"/>
              <a:t>dır</a:t>
            </a:r>
            <a:r>
              <a:rPr lang="tr-TR" sz="1700" dirty="0"/>
              <a:t>, insanın «akli tabiatı» </a:t>
            </a:r>
            <a:r>
              <a:rPr lang="tr-TR" sz="1700" dirty="0" err="1"/>
              <a:t>dır</a:t>
            </a:r>
            <a:r>
              <a:rPr lang="tr-TR" sz="1700" dirty="0"/>
              <a:t>. İnsan, aklının doğası gereği iyiyi ve kötüyü ayırt edebilir, hukuk da buradan kaynaklanır. Temsilcisi Hugo </a:t>
            </a:r>
            <a:r>
              <a:rPr lang="tr-TR" sz="1700" dirty="0" err="1"/>
              <a:t>Grotius</a:t>
            </a:r>
            <a:r>
              <a:rPr lang="tr-TR" sz="1700" dirty="0"/>
              <a:t>’ 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82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F60997-7310-4A91-B797-271FA1115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HUKUKU İRADE DIŞI SAYAN GÖRÜŞLER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187E1C-57EC-42F1-B6DF-3A6FD3187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9798" lvl="0" indent="-514350">
              <a:buClr>
                <a:srgbClr val="6A3A20"/>
              </a:buClr>
              <a:buFont typeface="+mj-lt"/>
              <a:buAutoNum type="alphaUcPeriod" startAt="2"/>
            </a:pPr>
            <a:r>
              <a:rPr lang="tr-TR" sz="2100" dirty="0">
                <a:solidFill>
                  <a:srgbClr val="6A3A20"/>
                </a:solidFill>
              </a:rPr>
              <a:t>Tarihçi Hukuk Kuramı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Hukuk bilinçli bir iradenin ürünü değildir, tarihsel süreçte kendiliğinden ortaya çıkmıştır.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Temsilcisi </a:t>
            </a:r>
            <a:r>
              <a:rPr lang="tr-TR" sz="1700" dirty="0" err="1">
                <a:solidFill>
                  <a:srgbClr val="6A3A20"/>
                </a:solidFill>
              </a:rPr>
              <a:t>Friedrich</a:t>
            </a:r>
            <a:r>
              <a:rPr lang="tr-TR" sz="1700" dirty="0">
                <a:solidFill>
                  <a:srgbClr val="6A3A20"/>
                </a:solidFill>
              </a:rPr>
              <a:t> Carl </a:t>
            </a:r>
            <a:r>
              <a:rPr lang="tr-TR" sz="1700" dirty="0" err="1">
                <a:solidFill>
                  <a:srgbClr val="6A3A20"/>
                </a:solidFill>
              </a:rPr>
              <a:t>von</a:t>
            </a:r>
            <a:r>
              <a:rPr lang="tr-TR" sz="1700" dirty="0">
                <a:solidFill>
                  <a:srgbClr val="6A3A20"/>
                </a:solidFill>
              </a:rPr>
              <a:t> </a:t>
            </a:r>
            <a:r>
              <a:rPr lang="tr-TR" sz="1700" dirty="0" err="1">
                <a:solidFill>
                  <a:srgbClr val="6A3A20"/>
                </a:solidFill>
              </a:rPr>
              <a:t>Savigny</a:t>
            </a:r>
            <a:r>
              <a:rPr lang="tr-TR" sz="1700" dirty="0">
                <a:solidFill>
                  <a:srgbClr val="6A3A20"/>
                </a:solidFill>
              </a:rPr>
              <a:t>’ dir.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Hukuk, «halk ruhu» </a:t>
            </a:r>
            <a:r>
              <a:rPr lang="tr-TR" sz="1700" dirty="0" err="1">
                <a:solidFill>
                  <a:srgbClr val="6A3A20"/>
                </a:solidFill>
              </a:rPr>
              <a:t>ndan</a:t>
            </a:r>
            <a:r>
              <a:rPr lang="tr-TR" sz="1700" dirty="0">
                <a:solidFill>
                  <a:srgbClr val="6A3A20"/>
                </a:solidFill>
              </a:rPr>
              <a:t> doğar.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Hukuk dil gibi kendiliğinden doğar ve gelişir.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Gerçek hukuk, örf ve adet hukukudur.</a:t>
            </a:r>
          </a:p>
          <a:p>
            <a:pPr marL="669798" lvl="0" indent="-514350">
              <a:buClr>
                <a:srgbClr val="6A3A20"/>
              </a:buClr>
              <a:buFont typeface="+mj-lt"/>
              <a:buAutoNum type="alphaUcPeriod" startAt="2"/>
            </a:pPr>
            <a:r>
              <a:rPr lang="tr-TR" sz="2100" dirty="0">
                <a:solidFill>
                  <a:srgbClr val="6A3A20"/>
                </a:solidFill>
              </a:rPr>
              <a:t>Sosyolojik Hukuk Kuramı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Hukukun kaynağı toplumsal ilişkilerde aranmalıdır.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Hukukun kaynağı «toplumsal gerçeklik» tir.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Hukuk, devletin koyduğu pozitif hukuktan daha geniştir.</a:t>
            </a:r>
          </a:p>
          <a:p>
            <a:pPr marL="742950" lvl="1" indent="-285750">
              <a:buClr>
                <a:srgbClr val="6A3A20"/>
              </a:buClr>
            </a:pPr>
            <a:r>
              <a:rPr lang="tr-TR" sz="1700" dirty="0">
                <a:solidFill>
                  <a:srgbClr val="6A3A20"/>
                </a:solidFill>
              </a:rPr>
              <a:t>Devletten önce de toplumsal düzen var olduğu için, hukukun devletten bağımsız olarak doğduğunu ve varlığını </a:t>
            </a:r>
            <a:r>
              <a:rPr lang="tr-TR" sz="1700">
                <a:solidFill>
                  <a:srgbClr val="6A3A20"/>
                </a:solidFill>
              </a:rPr>
              <a:t>sürdürdüğünü kabul eder.</a:t>
            </a:r>
            <a:endParaRPr lang="tr-TR" sz="1700" dirty="0">
              <a:solidFill>
                <a:srgbClr val="6A3A2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11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taplar Klasik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18B028-EF0F-4206-A223-87A9988C47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50B596-DFE0-405C-B9E0-E5D8570424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D80E12-3BE9-4746-820E-FFB249F467F2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560ef61b-03e2-46a8-aeae-79f8a710d1e9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Klasik kitap eğitim sunusu (geniş ekran)</Template>
  <TotalTime>142</TotalTime>
  <Words>639</Words>
  <Application>Microsoft Office PowerPoint</Application>
  <PresentationFormat>Özel</PresentationFormat>
  <Paragraphs>70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Constantia</vt:lpstr>
      <vt:lpstr>Kitaplar Klasik 16x9</vt:lpstr>
      <vt:lpstr>Hukuk Başlangıcı</vt:lpstr>
      <vt:lpstr>HUKUKUN TEMELİ HAKKINDA GÖRÜŞLER</vt:lpstr>
      <vt:lpstr>HUKUKU BİLİNÇLİ İRADE ÜRÜNÜ SAYAN GÖRÜŞLER</vt:lpstr>
      <vt:lpstr>HUKUKU BİLİNÇLİ İRADE ÜRÜNÜ SAYAN GÖRÜŞLER</vt:lpstr>
      <vt:lpstr>HUKUKU BİLİNÇLİ İRADE ÜRÜNÜ SAYAN GÖRÜŞLER</vt:lpstr>
      <vt:lpstr>HUKUKU BİLİNÇLİ İRADE ÜRÜNÜ SAYAN GÖRÜŞLER</vt:lpstr>
      <vt:lpstr>PowerPoint Sunusu</vt:lpstr>
      <vt:lpstr>HUKUKU İRADE DIŞI SAYAN GÖRÜŞLER</vt:lpstr>
      <vt:lpstr>HUKUKU İRADE DIŞI SAYAN GÖRÜŞLER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TEMELİ HAKKINDA GÖRÜŞLER</dc:title>
  <dc:creator>Hilal Nur Gözüküçük</dc:creator>
  <cp:lastModifiedBy>Hilal Nur Gözüküçük</cp:lastModifiedBy>
  <cp:revision>7</cp:revision>
  <dcterms:created xsi:type="dcterms:W3CDTF">2020-04-21T09:56:07Z</dcterms:created>
  <dcterms:modified xsi:type="dcterms:W3CDTF">2020-05-27T14:34:52Z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0x010100C6906DB4C1052743ACE33D6CA7F73AEA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