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4"/>
  </p:sldMasterIdLst>
  <p:notesMasterIdLst>
    <p:notesMasterId r:id="rId14"/>
  </p:notesMasterIdLst>
  <p:handoutMasterIdLst>
    <p:handoutMasterId r:id="rId15"/>
  </p:handoutMasterIdLst>
  <p:sldIdLst>
    <p:sldId id="285" r:id="rId5"/>
    <p:sldId id="256" r:id="rId6"/>
    <p:sldId id="257" r:id="rId7"/>
    <p:sldId id="262" r:id="rId8"/>
    <p:sldId id="259" r:id="rId9"/>
    <p:sldId id="260" r:id="rId10"/>
    <p:sldId id="263" r:id="rId11"/>
    <p:sldId id="258" r:id="rId12"/>
    <p:sldId id="261" r:id="rId13"/>
  </p:sldIdLst>
  <p:sldSz cx="12188825" cy="6858000"/>
  <p:notesSz cx="6858000" cy="9144000"/>
  <p:defaultTextStyle>
    <a:defPPr rtl="0"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B4704320-D627-48D0-8441-96FF23D7532D}">
          <p14:sldIdLst>
            <p14:sldId id="285"/>
            <p14:sldId id="256"/>
            <p14:sldId id="257"/>
            <p14:sldId id="262"/>
            <p14:sldId id="259"/>
            <p14:sldId id="260"/>
            <p14:sldId id="263"/>
            <p14:sldId id="258"/>
            <p14:sldId id="261"/>
          </p14:sldIdLst>
        </p14:section>
      </p14:sectionLst>
    </p:ex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DC7468-7F20-4DE7-AA30-E82C169C4268}" v="1" dt="2020-05-27T14:34:50.6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599" autoAdjust="0"/>
  </p:normalViewPr>
  <p:slideViewPr>
    <p:cSldViewPr>
      <p:cViewPr varScale="1">
        <p:scale>
          <a:sx n="55" d="100"/>
          <a:sy n="55" d="100"/>
        </p:scale>
        <p:origin x="758" y="43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3" d="100"/>
          <a:sy n="63" d="100"/>
        </p:scale>
        <p:origin x="2838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l Nur Gözüküçük" userId="c9e7c93c-5cb0-4c0e-8df3-2f019b03d73c" providerId="ADAL" clId="{24DC7468-7F20-4DE7-AA30-E82C169C4268}"/>
    <pc:docChg chg="addSld modSld">
      <pc:chgData name="Hilal Nur Gözüküçük" userId="c9e7c93c-5cb0-4c0e-8df3-2f019b03d73c" providerId="ADAL" clId="{24DC7468-7F20-4DE7-AA30-E82C169C4268}" dt="2020-05-27T14:34:50.594" v="0"/>
      <pc:docMkLst>
        <pc:docMk/>
      </pc:docMkLst>
      <pc:sldChg chg="add">
        <pc:chgData name="Hilal Nur Gözüküçük" userId="c9e7c93c-5cb0-4c0e-8df3-2f019b03d73c" providerId="ADAL" clId="{24DC7468-7F20-4DE7-AA30-E82C169C4268}" dt="2020-05-27T14:34:50.594" v="0"/>
        <pc:sldMkLst>
          <pc:docMk/>
          <pc:sldMk cId="4043879305" sldId="285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01114579-D02A-4B51-B5DF-8EC449F77AC7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812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pPr rtl="0"/>
            <a:fld id="{C6074690-7256-4BB9-AC0F-97AEAE8CDEC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4261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376792" y="1905003"/>
            <a:ext cx="9435241" cy="1625599"/>
          </a:xfrm>
        </p:spPr>
        <p:txBody>
          <a:bodyPr rtlCol="0">
            <a:normAutofit/>
          </a:bodyPr>
          <a:lstStyle>
            <a:lvl1pPr algn="ctr" rtl="0">
              <a:lnSpc>
                <a:spcPct val="90000"/>
              </a:lnSpc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82103" y="3657123"/>
            <a:ext cx="9429931" cy="991077"/>
          </a:xfrm>
        </p:spPr>
        <p:txBody>
          <a:bodyPr rtlCol="0">
            <a:normAutofit/>
          </a:bodyPr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rtl="0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tr-TR"/>
              <a:t>Asıl alt başlık stilini düzenlemek için tıklayın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 algn="l" rtl="0">
              <a:defRPr>
                <a:solidFill>
                  <a:schemeClr val="tx2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7" name="Grup 6"/>
          <p:cNvGrpSpPr/>
          <p:nvPr/>
        </p:nvGrpSpPr>
        <p:grpSpPr>
          <a:xfrm>
            <a:off x="1218882" y="1600200"/>
            <a:ext cx="9739746" cy="73152"/>
            <a:chOff x="914400" y="1200150"/>
            <a:chExt cx="7306712" cy="54864"/>
          </a:xfrm>
        </p:grpSpPr>
        <p:sp>
          <p:nvSpPr>
            <p:cNvPr id="8" name="Oval 7"/>
            <p:cNvSpPr/>
            <p:nvPr/>
          </p:nvSpPr>
          <p:spPr>
            <a:xfrm>
              <a:off x="8166248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9" name="Oval 8"/>
            <p:cNvSpPr/>
            <p:nvPr/>
          </p:nvSpPr>
          <p:spPr>
            <a:xfrm>
              <a:off x="914400" y="12001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0" name="Grup 9"/>
            <p:cNvGrpSpPr/>
            <p:nvPr/>
          </p:nvGrpSpPr>
          <p:grpSpPr>
            <a:xfrm>
              <a:off x="1036847" y="12076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1" name="Düz Bağlayıcı 10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Düz Bağlayıcı 11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up 12"/>
          <p:cNvGrpSpPr/>
          <p:nvPr/>
        </p:nvGrpSpPr>
        <p:grpSpPr>
          <a:xfrm>
            <a:off x="1218882" y="4851400"/>
            <a:ext cx="9739746" cy="73152"/>
            <a:chOff x="914400" y="3638550"/>
            <a:chExt cx="7306712" cy="54864"/>
          </a:xfrm>
        </p:grpSpPr>
        <p:sp>
          <p:nvSpPr>
            <p:cNvPr id="14" name="Oval 13"/>
            <p:cNvSpPr/>
            <p:nvPr/>
          </p:nvSpPr>
          <p:spPr>
            <a:xfrm>
              <a:off x="8166248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638550"/>
              <a:ext cx="54864" cy="54864"/>
            </a:xfrm>
            <a:prstGeom prst="ellipse">
              <a:avLst/>
            </a:prstGeom>
            <a:solidFill>
              <a:schemeClr val="tx2"/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/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1036847" y="3646026"/>
              <a:ext cx="7074290" cy="38998"/>
              <a:chOff x="2141408" y="1752956"/>
              <a:chExt cx="7315200" cy="38998"/>
            </a:xfrm>
            <a:solidFill>
              <a:schemeClr val="tx2"/>
            </a:solidFill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141408" y="1752956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141408" y="1791954"/>
                <a:ext cx="7315200" cy="0"/>
              </a:xfrm>
              <a:prstGeom prst="line">
                <a:avLst/>
              </a:prstGeom>
              <a:grpFill/>
              <a:ln w="12700"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74376438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23223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9834563" y="434975"/>
            <a:ext cx="1168400" cy="5661025"/>
          </a:xfrm>
        </p:spPr>
        <p:txBody>
          <a:bodyPr vert="eaVert"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1217613" y="434975"/>
            <a:ext cx="8413750" cy="5661025"/>
          </a:xfrm>
        </p:spPr>
        <p:txBody>
          <a:bodyPr vert="eaVert"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 baseline="0"/>
            </a:lvl8pPr>
            <a:lvl9pPr algn="l" rtl="0">
              <a:defRPr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5700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5pPr algn="l" rtl="0">
              <a:defRPr/>
            </a:lvl5pPr>
            <a:lvl6pPr algn="l" rtl="0">
              <a:defRPr/>
            </a:lvl6pPr>
            <a:lvl7pPr algn="l" rtl="0">
              <a:defRPr/>
            </a:lvl7pPr>
            <a:lvl8pPr algn="l" rtl="0">
              <a:defRPr/>
            </a:lvl8pPr>
            <a:lvl9pPr algn="l" rtl="0">
              <a:defRPr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99062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422030" y="990599"/>
            <a:ext cx="9344765" cy="2235203"/>
          </a:xfrm>
        </p:spPr>
        <p:txBody>
          <a:bodyPr rtlCol="0" anchor="b">
            <a:normAutofit/>
          </a:bodyPr>
          <a:lstStyle>
            <a:lvl1pPr algn="ctr" rtl="0">
              <a:lnSpc>
                <a:spcPct val="90000"/>
              </a:lnSpc>
              <a:defRPr sz="4800" b="0" cap="none" baseline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422030" y="3733800"/>
            <a:ext cx="9344765" cy="1219200"/>
          </a:xfrm>
        </p:spPr>
        <p:txBody>
          <a:bodyPr rtlCol="0" anchor="t"/>
          <a:lstStyle>
            <a:lvl1pPr marL="0" indent="0" algn="ctr" rtl="0">
              <a:spcBef>
                <a:spcPts val="0"/>
              </a:spcBef>
              <a:buNone/>
              <a:defRPr sz="2000" cap="all" baseline="0">
                <a:solidFill>
                  <a:schemeClr val="tx1"/>
                </a:solidFill>
              </a:defRPr>
            </a:lvl1pPr>
            <a:lvl2pPr marL="457200" indent="0" algn="l" rtl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l" rtl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l" rtl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5" name="Alt Bilgi Yer Tutucusu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  <p:grpSp>
        <p:nvGrpSpPr>
          <p:cNvPr id="13" name="Grup 12"/>
          <p:cNvGrpSpPr/>
          <p:nvPr/>
        </p:nvGrpSpPr>
        <p:grpSpPr>
          <a:xfrm>
            <a:off x="3273781" y="3475736"/>
            <a:ext cx="5641265" cy="54864"/>
            <a:chOff x="2455975" y="2588441"/>
            <a:chExt cx="4232051" cy="41148"/>
          </a:xfrm>
        </p:grpSpPr>
        <p:sp>
          <p:nvSpPr>
            <p:cNvPr id="14" name="Oval 13"/>
            <p:cNvSpPr/>
            <p:nvPr/>
          </p:nvSpPr>
          <p:spPr>
            <a:xfrm>
              <a:off x="6642306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2455975" y="2588441"/>
              <a:ext cx="45720" cy="41148"/>
            </a:xfrm>
            <a:prstGeom prst="ellipse">
              <a:avLst/>
            </a:prstGeom>
            <a:solidFill>
              <a:schemeClr val="tx1"/>
            </a:solidFill>
            <a:ln w="26425" cap="flat" cmpd="sng" algn="ctr">
              <a:solidFill>
                <a:schemeClr val="tx1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sz="1800" b="0" i="0" u="none" strike="noStrike" kern="0" cap="none" spc="0" normalizeH="0" baseline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nstantia"/>
                <a:ea typeface="+mn-ea"/>
                <a:cs typeface="+mn-cs"/>
              </a:endParaRPr>
            </a:p>
          </p:txBody>
        </p:sp>
        <p:grpSp>
          <p:nvGrpSpPr>
            <p:cNvPr id="16" name="Grup 15"/>
            <p:cNvGrpSpPr/>
            <p:nvPr/>
          </p:nvGrpSpPr>
          <p:grpSpPr>
            <a:xfrm>
              <a:off x="2563229" y="2594391"/>
              <a:ext cx="4023360" cy="29249"/>
              <a:chOff x="2550323" y="3458731"/>
              <a:chExt cx="4023360" cy="38998"/>
            </a:xfrm>
          </p:grpSpPr>
          <p:cxnSp>
            <p:nvCxnSpPr>
              <p:cNvPr id="17" name="Düz Bağlayıcı 16"/>
              <p:cNvCxnSpPr/>
              <p:nvPr/>
            </p:nvCxnSpPr>
            <p:spPr>
              <a:xfrm>
                <a:off x="2550323" y="3458731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  <p:cxnSp>
            <p:nvCxnSpPr>
              <p:cNvPr id="18" name="Düz Bağlayıcı 17"/>
              <p:cNvCxnSpPr/>
              <p:nvPr/>
            </p:nvCxnSpPr>
            <p:spPr>
              <a:xfrm>
                <a:off x="2550323" y="3497729"/>
                <a:ext cx="4023360" cy="0"/>
              </a:xfrm>
              <a:prstGeom prst="line">
                <a:avLst/>
              </a:prstGeom>
              <a:noFill/>
              <a:ln w="12700" cap="flat" cmpd="sng" algn="ctr">
                <a:solidFill>
                  <a:schemeClr val="tx1"/>
                </a:solidFill>
                <a:prstDash val="solid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552628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1218883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/>
            </a:lvl8pPr>
            <a:lvl9pPr algn="l" rtl="0">
              <a:defRPr sz="18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5986" y="1803400"/>
            <a:ext cx="4773956" cy="4267200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800"/>
            </a:lvl6pPr>
            <a:lvl7pPr algn="l" rtl="0">
              <a:defRPr sz="1800"/>
            </a:lvl7pPr>
            <a:lvl8pPr algn="l" rtl="0">
              <a:defRPr sz="1800" baseline="0"/>
            </a:lvl8pPr>
            <a:lvl9pPr algn="l" rtl="0">
              <a:defRPr sz="18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607757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 algn="l" rtl="0">
              <a:defRPr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22945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1218883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200049" y="1803400"/>
            <a:ext cx="4769806" cy="711200"/>
          </a:xfrm>
        </p:spPr>
        <p:txBody>
          <a:bodyPr rtlCol="0" anchor="ctr">
            <a:normAutofit/>
          </a:bodyPr>
          <a:lstStyle>
            <a:lvl1pPr marL="0" indent="0" algn="l" rtl="0">
              <a:lnSpc>
                <a:spcPct val="90000"/>
              </a:lnSpc>
              <a:spcBef>
                <a:spcPts val="0"/>
              </a:spcBef>
              <a:buNone/>
              <a:defRPr sz="2000" b="1"/>
            </a:lvl1pPr>
            <a:lvl2pPr marL="457200" indent="0" algn="l" rtl="0">
              <a:buNone/>
              <a:defRPr sz="2000" b="1"/>
            </a:lvl2pPr>
            <a:lvl3pPr marL="914400" indent="0" algn="l" rtl="0">
              <a:buNone/>
              <a:defRPr sz="1800" b="1"/>
            </a:lvl3pPr>
            <a:lvl4pPr marL="1371600" indent="0" algn="l" rtl="0">
              <a:buNone/>
              <a:defRPr sz="1600" b="1"/>
            </a:lvl4pPr>
            <a:lvl5pPr marL="1828800" indent="0" algn="l" rtl="0">
              <a:buNone/>
              <a:defRPr sz="1600" b="1"/>
            </a:lvl5pPr>
            <a:lvl6pPr marL="2286000" indent="0" algn="l" rtl="0">
              <a:buNone/>
              <a:defRPr sz="1600" b="1"/>
            </a:lvl6pPr>
            <a:lvl7pPr marL="2743200" indent="0" algn="l" rtl="0">
              <a:buNone/>
              <a:defRPr sz="1600" b="1"/>
            </a:lvl7pPr>
            <a:lvl8pPr marL="3200400" indent="0" algn="l" rtl="0">
              <a:buNone/>
              <a:defRPr sz="1600" b="1"/>
            </a:lvl8pPr>
            <a:lvl9pPr marL="3657600" indent="0" algn="l" rtl="0">
              <a:buNone/>
              <a:defRPr sz="1600" b="1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5986" y="2514600"/>
            <a:ext cx="4773956" cy="3556000"/>
          </a:xfrm>
        </p:spPr>
        <p:txBody>
          <a:bodyPr rtlCol="0">
            <a:normAutofit/>
          </a:bodyPr>
          <a:lstStyle>
            <a:lvl1pPr algn="l" rtl="0">
              <a:spcBef>
                <a:spcPts val="1600"/>
              </a:spcBef>
              <a:defRPr sz="2000"/>
            </a:lvl1pPr>
            <a:lvl2pPr algn="l" rtl="0">
              <a:defRPr sz="1800"/>
            </a:lvl2pPr>
            <a:lvl3pPr algn="l" rtl="0">
              <a:defRPr sz="1600"/>
            </a:lvl3pPr>
            <a:lvl4pPr algn="l" rtl="0">
              <a:defRPr sz="1400"/>
            </a:lvl4pPr>
            <a:lvl5pPr algn="l" rtl="0">
              <a:defRPr sz="1400"/>
            </a:lvl5pPr>
            <a:lvl6pPr algn="l" rtl="0">
              <a:defRPr sz="1400"/>
            </a:lvl6pPr>
            <a:lvl7pPr algn="l" rtl="0">
              <a:defRPr sz="1400"/>
            </a:lvl7pPr>
            <a:lvl8pPr algn="l" rtl="0">
              <a:defRPr sz="1400"/>
            </a:lvl8pPr>
            <a:lvl9pPr algn="l" rtl="0">
              <a:defRPr sz="14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8" name="Alt Bilgi Yer Tutucusu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7" name="Tarih Yer Tutucusu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2583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4" name="Alt Bilgi Yer Tutucusu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3" name="Tarih Yer Tutucusu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659345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ilgi Yer Tutucusu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2" name="Tarih Yer Tutucusu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1287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Resim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8883" y="1803400"/>
            <a:ext cx="6602281" cy="4267201"/>
          </a:xfrm>
        </p:spPr>
        <p:txBody>
          <a:bodyPr rtlCol="0">
            <a:normAutofit/>
          </a:bodyPr>
          <a:lstStyle>
            <a:lvl1pPr algn="l" rtl="0">
              <a:defRPr sz="2400"/>
            </a:lvl1pPr>
            <a:lvl2pPr algn="l" rtl="0">
              <a:defRPr sz="2000"/>
            </a:lvl2pPr>
            <a:lvl3pPr algn="l" rtl="0">
              <a:defRPr sz="1800"/>
            </a:lvl3pPr>
            <a:lvl4pPr algn="l" rtl="0">
              <a:defRPr sz="1600"/>
            </a:lvl4pPr>
            <a:lvl5pPr algn="l" rtl="0">
              <a:defRPr sz="1600"/>
            </a:lvl5pPr>
            <a:lvl6pPr algn="l" rtl="0">
              <a:defRPr sz="1600"/>
            </a:lvl6pPr>
            <a:lvl7pPr algn="l" rtl="0">
              <a:defRPr sz="1600"/>
            </a:lvl7pPr>
            <a:lvl8pPr algn="l" rtl="0">
              <a:defRPr sz="1600" baseline="0"/>
            </a:lvl8pPr>
            <a:lvl9pPr algn="l" rtl="0">
              <a:defRPr sz="1600" baseline="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  <a:p>
            <a:pPr lvl="1" rtl="0"/>
            <a:r>
              <a:rPr lang="tr-TR"/>
              <a:t>İkinci düzey</a:t>
            </a:r>
          </a:p>
          <a:p>
            <a:pPr lvl="2" rtl="0"/>
            <a:r>
              <a:rPr lang="tr-TR"/>
              <a:t>Üçüncü düzey</a:t>
            </a:r>
          </a:p>
          <a:p>
            <a:pPr lvl="3" rtl="0"/>
            <a:r>
              <a:rPr lang="tr-TR"/>
              <a:t>Dördüncü düzey</a:t>
            </a:r>
          </a:p>
          <a:p>
            <a:pPr lvl="4" rtl="0"/>
            <a:r>
              <a:rPr lang="tr-TR"/>
              <a:t>Beşinci düzey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0"/>
            <a:ext cx="2844060" cy="4267201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58646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Resim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 rtlCol="0" anchor="b">
            <a:normAutofit/>
          </a:bodyPr>
          <a:lstStyle>
            <a:lvl1pPr algn="l" rtl="0">
              <a:defRPr sz="3200" b="0"/>
            </a:lvl1pPr>
          </a:lstStyle>
          <a:p>
            <a:pPr rtl="0"/>
            <a:r>
              <a:rPr lang="tr-TR"/>
              <a:t>Asıl başlık stilini düzenlemek için tıklayın</a:t>
            </a:r>
            <a:endParaRPr/>
          </a:p>
        </p:txBody>
      </p:sp>
      <p:sp>
        <p:nvSpPr>
          <p:cNvPr id="8" name="Dikdörtgen 7"/>
          <p:cNvSpPr/>
          <p:nvPr/>
        </p:nvSpPr>
        <p:spPr>
          <a:xfrm>
            <a:off x="1218883" y="1803400"/>
            <a:ext cx="6602280" cy="426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3" name="Resim Yer Tutucusu 2" descr="Resim eklemek için boş yer tutucu. Yer tutucuya tıklayın ve eklemek istediğiniz resmi seçin."/>
          <p:cNvSpPr>
            <a:spLocks noGrp="1"/>
          </p:cNvSpPr>
          <p:nvPr>
            <p:ph type="pic" idx="1"/>
          </p:nvPr>
        </p:nvSpPr>
        <p:spPr>
          <a:xfrm>
            <a:off x="1338739" y="1925320"/>
            <a:ext cx="6362567" cy="4023360"/>
          </a:xfrm>
          <a:solidFill>
            <a:schemeClr val="bg2"/>
          </a:solidFill>
        </p:spPr>
        <p:txBody>
          <a:bodyPr tIns="914400" rtlCol="0">
            <a:normAutofit/>
          </a:bodyPr>
          <a:lstStyle>
            <a:lvl1pPr marL="0" indent="0" algn="ctr" rtl="0">
              <a:buNone/>
              <a:defRPr sz="2400"/>
            </a:lvl1pPr>
            <a:lvl2pPr marL="457200" indent="0" algn="l" rtl="0">
              <a:buNone/>
              <a:defRPr sz="2800"/>
            </a:lvl2pPr>
            <a:lvl3pPr marL="914400" indent="0" algn="l" rtl="0">
              <a:buNone/>
              <a:defRPr sz="2400"/>
            </a:lvl3pPr>
            <a:lvl4pPr marL="1371600" indent="0" algn="l" rtl="0">
              <a:buNone/>
              <a:defRPr sz="2000"/>
            </a:lvl4pPr>
            <a:lvl5pPr marL="1828800" indent="0" algn="l" rtl="0">
              <a:buNone/>
              <a:defRPr sz="2000"/>
            </a:lvl5pPr>
            <a:lvl6pPr marL="2286000" indent="0" algn="l" rtl="0">
              <a:buNone/>
              <a:defRPr sz="2000"/>
            </a:lvl6pPr>
            <a:lvl7pPr marL="2743200" indent="0" algn="l" rtl="0">
              <a:buNone/>
              <a:defRPr sz="2000"/>
            </a:lvl7pPr>
            <a:lvl8pPr marL="3200400" indent="0" algn="l" rtl="0">
              <a:buNone/>
              <a:defRPr sz="2000"/>
            </a:lvl8pPr>
            <a:lvl9pPr marL="3657600" indent="0" algn="l" rtl="0">
              <a:buNone/>
              <a:defRPr sz="2000"/>
            </a:lvl9pPr>
          </a:lstStyle>
          <a:p>
            <a:pPr rtl="0"/>
            <a:r>
              <a:rPr lang="tr-TR"/>
              <a:t>Resim eklemek için simgeye tıklayın</a:t>
            </a:r>
            <a:endParaRPr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125883" y="1803401"/>
            <a:ext cx="2844060" cy="4165600"/>
          </a:xfrm>
        </p:spPr>
        <p:txBody>
          <a:bodyPr rtlCol="0">
            <a:normAutofit/>
          </a:bodyPr>
          <a:lstStyle>
            <a:lvl1pPr marL="0" indent="0" algn="l" rtl="0">
              <a:spcBef>
                <a:spcPts val="1600"/>
              </a:spcBef>
              <a:buNone/>
              <a:defRPr sz="2000"/>
            </a:lvl1pPr>
            <a:lvl2pPr marL="457200" indent="0" algn="l" rtl="0">
              <a:buNone/>
              <a:defRPr sz="1200"/>
            </a:lvl2pPr>
            <a:lvl3pPr marL="914400" indent="0" algn="l" rtl="0">
              <a:buNone/>
              <a:defRPr sz="1000"/>
            </a:lvl3pPr>
            <a:lvl4pPr marL="1371600" indent="0" algn="l" rtl="0">
              <a:buNone/>
              <a:defRPr sz="900"/>
            </a:lvl4pPr>
            <a:lvl5pPr marL="1828800" indent="0" algn="l" rtl="0">
              <a:buNone/>
              <a:defRPr sz="900"/>
            </a:lvl5pPr>
            <a:lvl6pPr marL="2286000" indent="0" algn="l" rtl="0">
              <a:buNone/>
              <a:defRPr sz="900"/>
            </a:lvl6pPr>
            <a:lvl7pPr marL="2743200" indent="0" algn="l" rtl="0">
              <a:buNone/>
              <a:defRPr sz="900"/>
            </a:lvl7pPr>
            <a:lvl8pPr marL="3200400" indent="0" algn="l" rtl="0">
              <a:buNone/>
              <a:defRPr sz="900"/>
            </a:lvl8pPr>
            <a:lvl9pPr marL="3657600" indent="0" algn="l" rtl="0">
              <a:buNone/>
              <a:defRPr sz="900"/>
            </a:lvl9pPr>
          </a:lstStyle>
          <a:p>
            <a:pPr lvl="0" rtl="0"/>
            <a:r>
              <a:rPr lang="tr-TR"/>
              <a:t>Asıl metin stillerini düzenlemek için tıklayın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/>
          </a:p>
        </p:txBody>
      </p:sp>
      <p:sp>
        <p:nvSpPr>
          <p:cNvPr id="5" name="Tarih Yer Tutucusu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05057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Dikdörtgen 9"/>
          <p:cNvSpPr/>
          <p:nvPr/>
        </p:nvSpPr>
        <p:spPr>
          <a:xfrm>
            <a:off x="0" y="0"/>
            <a:ext cx="1218882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sz="2400"/>
          </a:p>
        </p:txBody>
      </p:sp>
      <p:sp>
        <p:nvSpPr>
          <p:cNvPr id="8" name="Yuvarlatılmış Dikdörtgen 7"/>
          <p:cNvSpPr/>
          <p:nvPr/>
        </p:nvSpPr>
        <p:spPr>
          <a:xfrm>
            <a:off x="304721" y="301752"/>
            <a:ext cx="11579384" cy="6254496"/>
          </a:xfrm>
          <a:prstGeom prst="roundRect">
            <a:avLst>
              <a:gd name="adj" fmla="val 2341"/>
            </a:avLst>
          </a:prstGeom>
          <a:solidFill>
            <a:srgbClr val="FFFFFF"/>
          </a:solidFill>
          <a:ln>
            <a:noFill/>
          </a:ln>
          <a:effectLst>
            <a:innerShdw blurRad="508000">
              <a:srgbClr val="FFD14B">
                <a:alpha val="69804"/>
              </a:srgb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899" tIns="60949" rIns="121899" bIns="60949" rtlCol="0" anchor="ctr"/>
          <a:lstStyle/>
          <a:p>
            <a:pPr algn="ctr" rtl="0"/>
            <a:endParaRPr/>
          </a:p>
        </p:txBody>
      </p:sp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218883" y="431800"/>
            <a:ext cx="9751060" cy="11684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218883" y="1803400"/>
            <a:ext cx="975106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t>Asıl metin stillerini düzenlemek için tıklayın</a:t>
            </a:r>
          </a:p>
          <a:p>
            <a:pPr lvl="1" rtl="0"/>
            <a:r>
              <a:t>İkinci düzey</a:t>
            </a:r>
          </a:p>
          <a:p>
            <a:pPr lvl="2" rtl="0"/>
            <a:r>
              <a:t>Üçüncü düzey</a:t>
            </a:r>
          </a:p>
          <a:p>
            <a:pPr lvl="3" rtl="0"/>
            <a:r>
              <a:t>Dördüncü düzey</a:t>
            </a:r>
          </a:p>
          <a:p>
            <a:pPr lvl="4" rtl="0"/>
            <a:r>
              <a:t>Beşinci düzey</a:t>
            </a:r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1218882" y="6172200"/>
            <a:ext cx="7414870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endParaRPr/>
          </a:p>
        </p:txBody>
      </p:sp>
      <p:sp>
        <p:nvSpPr>
          <p:cNvPr id="4" name="Tarih Yer Tutucusu 3"/>
          <p:cNvSpPr>
            <a:spLocks noGrp="1"/>
          </p:cNvSpPr>
          <p:nvPr>
            <p:ph type="dt" sz="half" idx="2"/>
          </p:nvPr>
        </p:nvSpPr>
        <p:spPr>
          <a:xfrm>
            <a:off x="8836898" y="6172200"/>
            <a:ext cx="1218883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r>
              <a:rPr lang="en-US"/>
              <a:t>01.08.2016</a:t>
            </a:r>
            <a:endParaRPr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10258928" y="6172200"/>
            <a:ext cx="711015" cy="304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DF28FB93-0A08-4E7D-8E63-9EFA29F1E093}" type="slidenum">
              <a:rPr/>
              <a:p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722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6888" indent="-246888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5039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5214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53896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55648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057400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359152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660904" indent="-246888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EECAF71-7BD3-45DE-91FD-68A17C4E8D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Hukuk Başlangıcı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691F82C-161A-493E-91CF-0F6625E96F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43879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F2985B2-7FD9-45DE-8A1C-19F3162454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HUKUKUN TEMELİ HAKKINDA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3694A65-7B71-4E59-AA58-33FD916F1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romanUcPeriod"/>
            </a:pPr>
            <a:endParaRPr lang="tr-TR" sz="1700" dirty="0"/>
          </a:p>
          <a:p>
            <a:pPr marL="514350" indent="-514350">
              <a:buFont typeface="+mj-lt"/>
              <a:buAutoNum type="romanUcPeriod"/>
            </a:pPr>
            <a:r>
              <a:rPr lang="tr-TR" sz="1700" dirty="0"/>
              <a:t>HUKUKU BİLİNÇLİ İRADE ÜRÜNÜ SAYAN GÖRÜŞLER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sz="1700" dirty="0"/>
              <a:t>Tanrısal İrade Kuramı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sz="1700" dirty="0"/>
              <a:t>Genel İrade veya Toplumsal Sözleşme Kuramı</a:t>
            </a:r>
          </a:p>
          <a:p>
            <a:pPr marL="971550" lvl="1" indent="-514350">
              <a:buFont typeface="+mj-lt"/>
              <a:buAutoNum type="alphaUcPeriod"/>
            </a:pPr>
            <a:endParaRPr lang="tr-TR" sz="1700" dirty="0"/>
          </a:p>
          <a:p>
            <a:pPr marL="514350" indent="-514350">
              <a:buFont typeface="+mj-lt"/>
              <a:buAutoNum type="romanUcPeriod"/>
            </a:pPr>
            <a:r>
              <a:rPr lang="tr-TR" sz="1700" dirty="0"/>
              <a:t>HUKUKU İRADE DIŞI SAYAN GÖRÜŞLER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sz="1700" dirty="0"/>
              <a:t>Tabii Hukuk Kuramı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sz="1700" dirty="0"/>
              <a:t>Tarihçi Hukuk Kuramı</a:t>
            </a:r>
          </a:p>
          <a:p>
            <a:pPr marL="971550" lvl="1" indent="-514350">
              <a:buFont typeface="+mj-lt"/>
              <a:buAutoNum type="alphaUcPeriod"/>
            </a:pPr>
            <a:r>
              <a:rPr lang="tr-TR" sz="1700" dirty="0"/>
              <a:t>Sosyolojik Hukuk Kuramı</a:t>
            </a:r>
          </a:p>
          <a:p>
            <a:pPr marL="971550" lvl="1" indent="-514350">
              <a:buFont typeface="+mj-lt"/>
              <a:buAutoNum type="alphaUcPeriod"/>
            </a:pPr>
            <a:endParaRPr lang="tr-TR" sz="17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43295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226C7B-1941-459B-9755-F885658E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HUKUKU BİLİNÇLİ İRADE ÜRÜNÜ SAYAN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8C5E80-4BE4-4B3F-8F93-1806D59A7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69798" indent="-514350">
              <a:buFont typeface="+mj-lt"/>
              <a:buAutoNum type="alphaUcPeriod"/>
            </a:pPr>
            <a:r>
              <a:rPr lang="tr-TR" sz="2100" dirty="0"/>
              <a:t>Tanrısal İrade Kuramı</a:t>
            </a:r>
          </a:p>
          <a:p>
            <a:pPr marL="742950" lvl="1" indent="-285750"/>
            <a:r>
              <a:rPr lang="tr-TR" sz="1700" dirty="0"/>
              <a:t>Evrendeki her şey gibi, hukuk da Tanrı tarafından yaratılmıştır.</a:t>
            </a:r>
          </a:p>
          <a:p>
            <a:pPr marL="742950" lvl="1" indent="-285750"/>
            <a:r>
              <a:rPr lang="tr-TR" sz="1700" dirty="0"/>
              <a:t>Hukukun değiştirilmesi ve kaldırılması Tanrının iradesindedir.</a:t>
            </a:r>
          </a:p>
          <a:p>
            <a:pPr marL="742950" lvl="1" indent="-285750"/>
            <a:r>
              <a:rPr lang="tr-TR" sz="1700" dirty="0"/>
              <a:t>Tanrı tek ve asıl kanun koyucudur.</a:t>
            </a:r>
          </a:p>
          <a:p>
            <a:pPr marL="742950" lvl="1" indent="-285750"/>
            <a:r>
              <a:rPr lang="tr-TR" sz="1700" dirty="0"/>
              <a:t>Tanrı, hukuk kurallarını peygamberler aracılığıyla insanlara bildirir.</a:t>
            </a:r>
          </a:p>
        </p:txBody>
      </p:sp>
    </p:spTree>
    <p:extLst>
      <p:ext uri="{BB962C8B-B14F-4D97-AF65-F5344CB8AC3E}">
        <p14:creationId xmlns:p14="http://schemas.microsoft.com/office/powerpoint/2010/main" val="213994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76F736E-FF2E-474E-BB37-CB1D4D2C58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 BİLİNÇLİ İRADE ÜRÜNÜ SAYAN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5CB860D-B4CB-4E24-93EA-5B993AB9A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69798" indent="-514350">
              <a:lnSpc>
                <a:spcPct val="150000"/>
              </a:lnSpc>
              <a:buFont typeface="+mj-lt"/>
              <a:buAutoNum type="alphaUcPeriod" startAt="2"/>
            </a:pPr>
            <a:r>
              <a:rPr lang="tr-TR" sz="2100" dirty="0"/>
              <a:t>Genel İrade veya Toplumsal Sözleşme Kuramı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tr-TR" sz="1700" dirty="0"/>
              <a:t>İradeci Pozitivizm: Hukuk kendiliğinden oluşmamış, bilinçli bir irade tarafından ortaya konmuştur.</a:t>
            </a:r>
          </a:p>
          <a:p>
            <a:pPr marL="1044702" lvl="2" indent="-285750">
              <a:lnSpc>
                <a:spcPct val="150000"/>
              </a:lnSpc>
            </a:pPr>
            <a:r>
              <a:rPr lang="tr-TR" sz="1500" dirty="0"/>
              <a:t>Hukukun temeli, onu koyan iradedir.</a:t>
            </a:r>
          </a:p>
          <a:p>
            <a:pPr marL="1044702" lvl="2" indent="-285750">
              <a:lnSpc>
                <a:spcPct val="150000"/>
              </a:lnSpc>
            </a:pPr>
            <a:r>
              <a:rPr lang="tr-TR" sz="1500" dirty="0"/>
              <a:t>Hukuku koyan iradenin ne olduğu konusunda ise fikir birliği yoktur.</a:t>
            </a:r>
          </a:p>
          <a:p>
            <a:pPr marL="1044702" lvl="2" indent="-285750">
              <a:lnSpc>
                <a:spcPct val="150000"/>
              </a:lnSpc>
            </a:pPr>
            <a:r>
              <a:rPr lang="tr-TR" sz="1500" dirty="0"/>
              <a:t>John Austin, hukuku, «egemenin emri» olarak tanımlamıştır.</a:t>
            </a:r>
          </a:p>
          <a:p>
            <a:pPr marL="1044702" lvl="2" indent="-285750">
              <a:lnSpc>
                <a:spcPct val="150000"/>
              </a:lnSpc>
            </a:pPr>
            <a:r>
              <a:rPr lang="tr-TR" sz="1500" dirty="0"/>
              <a:t>Egemen ise, herkesin kendisine itaat ettiği fakat kendisinin kimseye itaat etmediği kişidir.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9830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6B0D127-3F24-4A7C-8372-A4F08FA818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 BİLİNÇLİ İRADE ÜRÜNÜ SAYAN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A111267-8ECA-4C4A-8DE1-249E4DB8B0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98348" indent="-342900">
              <a:lnSpc>
                <a:spcPct val="150000"/>
              </a:lnSpc>
              <a:buClr>
                <a:srgbClr val="6A3A20"/>
              </a:buClr>
              <a:buFont typeface="+mj-lt"/>
              <a:buAutoNum type="arabicPeriod" startAt="2"/>
            </a:pPr>
            <a:r>
              <a:rPr lang="tr-TR" sz="2100" dirty="0" err="1">
                <a:solidFill>
                  <a:srgbClr val="6A3A20"/>
                </a:solidFill>
              </a:rPr>
              <a:t>Normcu</a:t>
            </a:r>
            <a:r>
              <a:rPr lang="tr-TR" sz="2100" dirty="0">
                <a:solidFill>
                  <a:srgbClr val="6A3A20"/>
                </a:solidFill>
              </a:rPr>
              <a:t> Pozitivizm: Hukuk kendiliğinden oluşmamış, bilinçli bir irade tarafından ortaya konmuştur. Hukuku yaratan ise yine hukuktur.</a:t>
            </a:r>
          </a:p>
          <a:p>
            <a:pPr marL="742950" lvl="1" indent="-285750">
              <a:lnSpc>
                <a:spcPct val="150000"/>
              </a:lnSpc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 normları, başka hukuk normlarının öngördüğü kişi ve kurumlar tarafından yine bu normların öngördüğü şekilde konulmaktadır.</a:t>
            </a:r>
          </a:p>
          <a:p>
            <a:pPr marL="742950" lvl="1" indent="-285750">
              <a:lnSpc>
                <a:spcPct val="150000"/>
              </a:lnSpc>
              <a:buClr>
                <a:srgbClr val="6A3A20"/>
              </a:buClr>
            </a:pPr>
            <a:r>
              <a:rPr lang="tr-TR" sz="1700" dirty="0" err="1">
                <a:solidFill>
                  <a:srgbClr val="6A3A20"/>
                </a:solidFill>
              </a:rPr>
              <a:t>Hans</a:t>
            </a:r>
            <a:r>
              <a:rPr lang="tr-TR" sz="1700" dirty="0">
                <a:solidFill>
                  <a:srgbClr val="6A3A20"/>
                </a:solidFill>
              </a:rPr>
              <a:t> Kelsen’ e göre hukuk, normlardan oluşmuş bir düzendir.</a:t>
            </a:r>
          </a:p>
          <a:p>
            <a:pPr marL="742950" lvl="1" indent="-285750">
              <a:lnSpc>
                <a:spcPct val="150000"/>
              </a:lnSpc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Her hukuk normunun temelinde başka bir hukuk normu bulunur.</a:t>
            </a:r>
          </a:p>
          <a:p>
            <a:pPr marL="742950" lvl="1" indent="-285750">
              <a:lnSpc>
                <a:spcPct val="150000"/>
              </a:lnSpc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Anayasa ise geçerliliğini «temel norm» dan alır.</a:t>
            </a:r>
          </a:p>
          <a:p>
            <a:pPr marL="742950" lvl="1" indent="-285750">
              <a:lnSpc>
                <a:spcPct val="150000"/>
              </a:lnSpc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Temel norm, bir hukuk düzenindeki bütün normların nihai ve ortak temelidir. Bir hukuk normu değildir, </a:t>
            </a:r>
            <a:r>
              <a:rPr lang="tr-TR" sz="1700" dirty="0" err="1">
                <a:solidFill>
                  <a:srgbClr val="6A3A20"/>
                </a:solidFill>
              </a:rPr>
              <a:t>varsayımsal</a:t>
            </a:r>
            <a:r>
              <a:rPr lang="tr-TR" sz="1700" dirty="0">
                <a:solidFill>
                  <a:srgbClr val="6A3A20"/>
                </a:solidFill>
              </a:rPr>
              <a:t> bir normdur.</a:t>
            </a:r>
          </a:p>
          <a:p>
            <a:pPr marL="758952" lvl="2" indent="0">
              <a:buClr>
                <a:srgbClr val="6A3A20"/>
              </a:buClr>
              <a:buNone/>
            </a:pPr>
            <a:endParaRPr lang="tr-TR" sz="1500" dirty="0">
              <a:solidFill>
                <a:srgbClr val="6A3A20"/>
              </a:solidFill>
            </a:endParaRPr>
          </a:p>
          <a:p>
            <a:pPr marL="758952" lvl="2" indent="0">
              <a:buClr>
                <a:srgbClr val="6A3A20"/>
              </a:buClr>
              <a:buNone/>
            </a:pPr>
            <a:endParaRPr lang="tr-TR" sz="1500" dirty="0">
              <a:solidFill>
                <a:srgbClr val="6A3A20"/>
              </a:solidFill>
            </a:endParaRPr>
          </a:p>
          <a:p>
            <a:pPr marL="457200" lvl="1" indent="0">
              <a:buClr>
                <a:srgbClr val="6A3A20"/>
              </a:buClr>
              <a:buNone/>
            </a:pPr>
            <a:endParaRPr lang="tr-TR" sz="1700" dirty="0">
              <a:solidFill>
                <a:srgbClr val="6A3A20"/>
              </a:solidFill>
            </a:endParaRPr>
          </a:p>
          <a:p>
            <a:pPr marL="457200" lvl="1" indent="0">
              <a:buClr>
                <a:srgbClr val="6A3A20"/>
              </a:buClr>
              <a:buNone/>
            </a:pPr>
            <a:endParaRPr lang="tr-TR" sz="1700" dirty="0">
              <a:solidFill>
                <a:srgbClr val="6A3A20"/>
              </a:solidFill>
            </a:endParaRPr>
          </a:p>
          <a:p>
            <a:pPr marL="758952" lvl="2" indent="0">
              <a:buClr>
                <a:srgbClr val="6A3A20"/>
              </a:buClr>
              <a:buNone/>
            </a:pPr>
            <a:endParaRPr lang="tr-TR" sz="1500" dirty="0">
              <a:solidFill>
                <a:srgbClr val="6A3A2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8567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9B89A95-6B24-4BB8-84CA-2302500C63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 BİLİNÇLİ İRADE ÜRÜNÜ SAYAN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08D6636-3116-429D-B807-24338E750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8883" y="1803400"/>
            <a:ext cx="9751060" cy="4577928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lphaUcPeriod" startAt="3"/>
            </a:pPr>
            <a:r>
              <a:rPr lang="tr-TR" dirty="0"/>
              <a:t>Genel İrade veya Toplumsal Sözleşme Kuramı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Thomas </a:t>
            </a:r>
            <a:r>
              <a:rPr lang="tr-TR" dirty="0" err="1"/>
              <a:t>Hobbes</a:t>
            </a:r>
            <a:endParaRPr lang="tr-TR" dirty="0"/>
          </a:p>
          <a:p>
            <a:pPr lvl="1"/>
            <a:r>
              <a:rPr lang="tr-TR" dirty="0"/>
              <a:t>Hukukun oluşmasından önce, yani doğal dönemde kaos hakimdi. «İnsan insanın kurdu» idi. </a:t>
            </a:r>
          </a:p>
          <a:p>
            <a:pPr lvl="1"/>
            <a:r>
              <a:rPr lang="tr-TR" dirty="0"/>
              <a:t>İnsanlar düzeni sağlamak için anlaştılar ve bir sözleşme ile kendi özgürlüklerini </a:t>
            </a:r>
            <a:r>
              <a:rPr lang="tr-TR" dirty="0" err="1"/>
              <a:t>Leviathan</a:t>
            </a:r>
            <a:r>
              <a:rPr lang="tr-TR" dirty="0"/>
              <a:t>’ a devrettiler. </a:t>
            </a:r>
            <a:r>
              <a:rPr lang="tr-TR" dirty="0" err="1"/>
              <a:t>Leviathan</a:t>
            </a:r>
            <a:r>
              <a:rPr lang="tr-TR" dirty="0"/>
              <a:t> ile devlet kastedilmektedir. </a:t>
            </a:r>
          </a:p>
          <a:p>
            <a:pPr lvl="1"/>
            <a:r>
              <a:rPr lang="tr-TR" dirty="0"/>
              <a:t>Devletin koyacağı kurallara uymayı taahhüt ettiler.</a:t>
            </a:r>
          </a:p>
          <a:p>
            <a:pPr lvl="1"/>
            <a:r>
              <a:rPr lang="tr-TR" dirty="0"/>
              <a:t>Hukuk, insanların yaptığı bu «sosyal sözleşme» den doğmuştur.</a:t>
            </a:r>
          </a:p>
          <a:p>
            <a:pPr lvl="1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568151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8752E20-191F-45E6-8AD1-44885C2DD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8F35F45-DB0F-48DE-BD49-78C2335DEB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tr-TR" dirty="0"/>
              <a:t>John Locke</a:t>
            </a:r>
          </a:p>
          <a:p>
            <a:pPr lvl="1"/>
            <a:r>
              <a:rPr lang="tr-TR" dirty="0"/>
              <a:t>Hukukun ortaya çıkmasından önce, barış ve huzur vardı.</a:t>
            </a:r>
          </a:p>
          <a:p>
            <a:pPr lvl="1"/>
            <a:r>
              <a:rPr lang="tr-TR" dirty="0"/>
              <a:t>Eksik olan şey ise, suçluları cezalandırma düzeniydi.</a:t>
            </a:r>
          </a:p>
          <a:p>
            <a:pPr lvl="1"/>
            <a:r>
              <a:rPr lang="tr-TR" dirty="0"/>
              <a:t>İnsanlar bunun için anlaştılar ve cezalandırma haklarını devlete devrettiler.</a:t>
            </a:r>
          </a:p>
          <a:p>
            <a:pPr lvl="1"/>
            <a:r>
              <a:rPr lang="tr-TR" dirty="0"/>
              <a:t>Bu görüşte devlet, cezalandırma dışında insanların haklarına müdahale edemez. </a:t>
            </a:r>
          </a:p>
          <a:p>
            <a:pPr lvl="1"/>
            <a:r>
              <a:rPr lang="tr-TR" dirty="0"/>
              <a:t>Devletle yapılan anlaşma, devleti de bağlamalıdır.</a:t>
            </a:r>
          </a:p>
          <a:p>
            <a:pPr marL="457200" indent="-457200">
              <a:buFont typeface="+mj-lt"/>
              <a:buAutoNum type="arabicPeriod" startAt="2"/>
            </a:pPr>
            <a:r>
              <a:rPr lang="tr-TR" dirty="0"/>
              <a:t>Jean – </a:t>
            </a:r>
            <a:r>
              <a:rPr lang="tr-TR" dirty="0" err="1"/>
              <a:t>Jacques</a:t>
            </a:r>
            <a:r>
              <a:rPr lang="tr-TR" dirty="0"/>
              <a:t> Rousseau</a:t>
            </a:r>
          </a:p>
          <a:p>
            <a:pPr lvl="1"/>
            <a:r>
              <a:rPr lang="tr-TR" dirty="0"/>
              <a:t>Doğal yaşamda var olan barış ve huzur ortamı, özel mülkiyetin ortaya çıkmasıyla bozuldu.</a:t>
            </a:r>
          </a:p>
          <a:p>
            <a:pPr lvl="1"/>
            <a:r>
              <a:rPr lang="tr-TR" dirty="0"/>
              <a:t>Bozulan düzeni sağlamak amacıyla «sosyal sözleşme» yapıldı, ortaya çıkan bu iradeye «genel irade» dendi.</a:t>
            </a:r>
          </a:p>
          <a:p>
            <a:pPr lvl="1"/>
            <a:r>
              <a:rPr lang="tr-TR" dirty="0"/>
              <a:t>Hukukun kaynağını bu «genel irade» oluşturur.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169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74D5F8-5EA7-4DFA-BD42-F500BBBBA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 İRADE DIŞI SAYAN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89713CA-6C18-450C-A6AD-D5B35460AB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69798" indent="-514350">
              <a:buFont typeface="+mj-lt"/>
              <a:buAutoNum type="alphaUcPeriod"/>
            </a:pPr>
            <a:r>
              <a:rPr lang="tr-TR" sz="2100" dirty="0"/>
              <a:t>Tabii Hukuk Kuramı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tr-TR" sz="1700" dirty="0"/>
              <a:t>İlk Çağda: Tabii hukuk, tabiattan kaynaklanan hukuktur. Toplumdan düzen, doğal düzene uymalıdır. Tabii hukuk, insanların da dahil olduğu, tüm hayvanların ortak doğasından kaynaklanan hukuktur.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tr-TR" sz="1700" dirty="0"/>
              <a:t>Orta Çağda: Hukuk, Tanrının yarattığı tabiatın ürünüdür. Hukukun kaynağında tabiatı yaratan Tanrı bulunur. Temsilcileri Aziz </a:t>
            </a:r>
            <a:r>
              <a:rPr lang="tr-TR" sz="1700" dirty="0" err="1"/>
              <a:t>Augustinus</a:t>
            </a:r>
            <a:r>
              <a:rPr lang="tr-TR" sz="1700" dirty="0"/>
              <a:t> ve Aziz Thomas </a:t>
            </a:r>
            <a:r>
              <a:rPr lang="tr-TR" sz="1700" dirty="0" err="1"/>
              <a:t>Aquinas</a:t>
            </a:r>
            <a:r>
              <a:rPr lang="tr-TR" sz="1700" dirty="0"/>
              <a:t>’ tır.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tr-TR" sz="1700" dirty="0"/>
              <a:t>Yeni Çağda: Hukuk Tanrıdan değil «akıl» dan kaynaklanır. Bu akıl, genel ve soyut anlamda «beşeri akıl» </a:t>
            </a:r>
            <a:r>
              <a:rPr lang="tr-TR" sz="1700" dirty="0" err="1"/>
              <a:t>dır</a:t>
            </a:r>
            <a:r>
              <a:rPr lang="tr-TR" sz="1700" dirty="0"/>
              <a:t>, insanın «akli tabiatı» </a:t>
            </a:r>
            <a:r>
              <a:rPr lang="tr-TR" sz="1700" dirty="0" err="1"/>
              <a:t>dır</a:t>
            </a:r>
            <a:r>
              <a:rPr lang="tr-TR" sz="1700" dirty="0"/>
              <a:t>. İnsan, aklının doğası gereği iyiyi ve kötüyü ayırt edebilir, hukuk da buradan kaynaklanır. Temsilcisi Hugo </a:t>
            </a:r>
            <a:r>
              <a:rPr lang="tr-TR" sz="1700" dirty="0" err="1"/>
              <a:t>Grotius</a:t>
            </a:r>
            <a:r>
              <a:rPr lang="tr-TR" sz="1700" dirty="0"/>
              <a:t>’ tur.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982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8F60997-7310-4A91-B797-271FA1115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HUKUKU İRADE DIŞI SAYAN GÖRÜŞLER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2187E1C-57EC-42F1-B6DF-3A6FD31875E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69798" lvl="0" indent="-514350">
              <a:buClr>
                <a:srgbClr val="6A3A20"/>
              </a:buClr>
              <a:buFont typeface="+mj-lt"/>
              <a:buAutoNum type="alphaUcPeriod" startAt="2"/>
            </a:pPr>
            <a:r>
              <a:rPr lang="tr-TR" sz="2100" dirty="0">
                <a:solidFill>
                  <a:srgbClr val="6A3A20"/>
                </a:solidFill>
              </a:rPr>
              <a:t>Tarihçi Hukuk Kuramı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 bilinçli bir iradenin ürünü değildir, tarihsel süreçte kendiliğinden ortaya çıkmıştır.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Temsilcisi </a:t>
            </a:r>
            <a:r>
              <a:rPr lang="tr-TR" sz="1700" dirty="0" err="1">
                <a:solidFill>
                  <a:srgbClr val="6A3A20"/>
                </a:solidFill>
              </a:rPr>
              <a:t>Friedrich</a:t>
            </a:r>
            <a:r>
              <a:rPr lang="tr-TR" sz="1700" dirty="0">
                <a:solidFill>
                  <a:srgbClr val="6A3A20"/>
                </a:solidFill>
              </a:rPr>
              <a:t> Carl </a:t>
            </a:r>
            <a:r>
              <a:rPr lang="tr-TR" sz="1700" dirty="0" err="1">
                <a:solidFill>
                  <a:srgbClr val="6A3A20"/>
                </a:solidFill>
              </a:rPr>
              <a:t>von</a:t>
            </a:r>
            <a:r>
              <a:rPr lang="tr-TR" sz="1700" dirty="0">
                <a:solidFill>
                  <a:srgbClr val="6A3A20"/>
                </a:solidFill>
              </a:rPr>
              <a:t> </a:t>
            </a:r>
            <a:r>
              <a:rPr lang="tr-TR" sz="1700" dirty="0" err="1">
                <a:solidFill>
                  <a:srgbClr val="6A3A20"/>
                </a:solidFill>
              </a:rPr>
              <a:t>Savigny</a:t>
            </a:r>
            <a:r>
              <a:rPr lang="tr-TR" sz="1700" dirty="0">
                <a:solidFill>
                  <a:srgbClr val="6A3A20"/>
                </a:solidFill>
              </a:rPr>
              <a:t>’ dir.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Hukuk, «halk ruhu» </a:t>
            </a:r>
            <a:r>
              <a:rPr lang="tr-TR" sz="1700" dirty="0" err="1">
                <a:solidFill>
                  <a:srgbClr val="6A3A20"/>
                </a:solidFill>
              </a:rPr>
              <a:t>ndan</a:t>
            </a:r>
            <a:r>
              <a:rPr lang="tr-TR" sz="1700" dirty="0">
                <a:solidFill>
                  <a:srgbClr val="6A3A20"/>
                </a:solidFill>
              </a:rPr>
              <a:t> doğar.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 dil gibi kendiliğinden doğar ve gelişir.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Gerçek hukuk, örf ve adet hukukudur.</a:t>
            </a:r>
          </a:p>
          <a:p>
            <a:pPr marL="669798" lvl="0" indent="-514350">
              <a:buClr>
                <a:srgbClr val="6A3A20"/>
              </a:buClr>
              <a:buFont typeface="+mj-lt"/>
              <a:buAutoNum type="alphaUcPeriod" startAt="2"/>
            </a:pPr>
            <a:r>
              <a:rPr lang="tr-TR" sz="2100" dirty="0">
                <a:solidFill>
                  <a:srgbClr val="6A3A20"/>
                </a:solidFill>
              </a:rPr>
              <a:t>Sosyolojik Hukuk Kuramı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Hukukun kaynağı toplumsal ilişkilerde aranmalıdır.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Hukukun kaynağı «toplumsal gerçeklik» tir.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Hukuk, devletin koyduğu pozitif hukuktan daha geniştir.</a:t>
            </a:r>
          </a:p>
          <a:p>
            <a:pPr marL="742950" lvl="1" indent="-285750">
              <a:buClr>
                <a:srgbClr val="6A3A20"/>
              </a:buClr>
            </a:pPr>
            <a:r>
              <a:rPr lang="tr-TR" sz="1700" dirty="0">
                <a:solidFill>
                  <a:srgbClr val="6A3A20"/>
                </a:solidFill>
              </a:rPr>
              <a:t>Devletten önce de toplumsal düzen var olduğu için, hukukun devletten bağımsız olarak doğduğunu ve varlığını </a:t>
            </a:r>
            <a:r>
              <a:rPr lang="tr-TR" sz="1700">
                <a:solidFill>
                  <a:srgbClr val="6A3A20"/>
                </a:solidFill>
              </a:rPr>
              <a:t>sürdürdüğünü kabul eder.</a:t>
            </a:r>
            <a:endParaRPr lang="tr-TR" sz="1700" dirty="0">
              <a:solidFill>
                <a:srgbClr val="6A3A20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52110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itaplar Klasik 16x9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50000"/>
              </a:schemeClr>
            </a:gs>
            <a:gs pos="6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/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02801059.potx" id="{C5FD5170-17AC-4815-968A-FDC1AAB6E99D}" vid="{74C691A5-1550-4555-B870-169F3443F41D}"/>
    </a:ext>
  </a:extLst>
</a:theme>
</file>

<file path=ppt/theme/theme2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eması">
  <a:themeElements>
    <a:clrScheme name="BooksClassic_16x9">
      <a:dk1>
        <a:srgbClr val="6A3A20"/>
      </a:dk1>
      <a:lt1>
        <a:sysClr val="window" lastClr="FFFFFF"/>
      </a:lt1>
      <a:dk2>
        <a:srgbClr val="000000"/>
      </a:dk2>
      <a:lt2>
        <a:srgbClr val="FFEDB9"/>
      </a:lt2>
      <a:accent1>
        <a:srgbClr val="6A3A20"/>
      </a:accent1>
      <a:accent2>
        <a:srgbClr val="B4914C"/>
      </a:accent2>
      <a:accent3>
        <a:srgbClr val="610606"/>
      </a:accent3>
      <a:accent4>
        <a:srgbClr val="2B3742"/>
      </a:accent4>
      <a:accent5>
        <a:srgbClr val="787A41"/>
      </a:accent5>
      <a:accent6>
        <a:srgbClr val="B95E14"/>
      </a:accent6>
      <a:hlink>
        <a:srgbClr val="2B3742"/>
      </a:hlink>
      <a:folHlink>
        <a:srgbClr val="C1A56D"/>
      </a:folHlink>
    </a:clrScheme>
    <a:fontScheme name="Constantia">
      <a:maj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818B028-EF0F-4206-A223-87A9988C47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550B596-DFE0-405C-B9E0-E5D8570424F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ED80E12-3BE9-4746-820E-FFB249F467F2}">
  <ds:schemaRefs>
    <ds:schemaRef ds:uri="http://purl.org/dc/terms/"/>
    <ds:schemaRef ds:uri="http://purl.org/dc/elements/1.1/"/>
    <ds:schemaRef ds:uri="http://schemas.microsoft.com/office/2006/documentManagement/types"/>
    <ds:schemaRef ds:uri="http://purl.org/dc/dcmitype/"/>
    <ds:schemaRef ds:uri="560ef61b-03e2-46a8-aeae-79f8a710d1e9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Klasik kitap eğitim sunusu (geniş ekran)</Template>
  <TotalTime>142</TotalTime>
  <Words>639</Words>
  <Application>Microsoft Office PowerPoint</Application>
  <PresentationFormat>Özel</PresentationFormat>
  <Paragraphs>70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Constantia</vt:lpstr>
      <vt:lpstr>Kitaplar Klasik 16x9</vt:lpstr>
      <vt:lpstr>Hukuk Başlangıcı</vt:lpstr>
      <vt:lpstr>HUKUKUN TEMELİ HAKKINDA GÖRÜŞLER</vt:lpstr>
      <vt:lpstr>HUKUKU BİLİNÇLİ İRADE ÜRÜNÜ SAYAN GÖRÜŞLER</vt:lpstr>
      <vt:lpstr>HUKUKU BİLİNÇLİ İRADE ÜRÜNÜ SAYAN GÖRÜŞLER</vt:lpstr>
      <vt:lpstr>HUKUKU BİLİNÇLİ İRADE ÜRÜNÜ SAYAN GÖRÜŞLER</vt:lpstr>
      <vt:lpstr>HUKUKU BİLİNÇLİ İRADE ÜRÜNÜ SAYAN GÖRÜŞLER</vt:lpstr>
      <vt:lpstr>PowerPoint Sunusu</vt:lpstr>
      <vt:lpstr>HUKUKU İRADE DIŞI SAYAN GÖRÜŞLER</vt:lpstr>
      <vt:lpstr>HUKUKU İRADE DIŞI SAYAN GÖRÜŞLER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HUKUKUN TEMELİ HAKKINDA GÖRÜŞLER</dc:title>
  <dc:creator>Hilal Nur Gözüküçük</dc:creator>
  <cp:lastModifiedBy>Hilal Nur Gözüküçük</cp:lastModifiedBy>
  <cp:revision>7</cp:revision>
  <dcterms:created xsi:type="dcterms:W3CDTF">2020-04-21T09:56:07Z</dcterms:created>
  <dcterms:modified xsi:type="dcterms:W3CDTF">2020-05-27T14:34:52Z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0x010100C6906DB4C1052743ACE33D6CA7F73AEA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