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1" r:id="rId9"/>
    <p:sldId id="262" r:id="rId10"/>
    <p:sldId id="269" r:id="rId11"/>
    <p:sldId id="263" r:id="rId12"/>
    <p:sldId id="270" r:id="rId13"/>
    <p:sldId id="264" r:id="rId14"/>
    <p:sldId id="265" r:id="rId15"/>
    <p:sldId id="266" r:id="rId16"/>
    <p:sldId id="271" r:id="rId17"/>
    <p:sldId id="274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51720" y="3068960"/>
            <a:ext cx="5883566" cy="244827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Magadha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İmparatorluğu II</a:t>
            </a: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İlk olarak </a:t>
            </a:r>
            <a:r>
              <a:rPr lang="tr-TR" dirty="0" err="1"/>
              <a:t>Acātaşatru</a:t>
            </a:r>
            <a:r>
              <a:rPr lang="tr-TR" dirty="0"/>
              <a:t>, </a:t>
            </a:r>
            <a:r>
              <a:rPr lang="tr-TR" dirty="0" err="1"/>
              <a:t>Prasenacit’in</a:t>
            </a:r>
            <a:r>
              <a:rPr lang="tr-TR" dirty="0"/>
              <a:t> safında savaşan yaşlı amcasının karşında galip geliyordu. Sonradan işler tersine döndü ve </a:t>
            </a:r>
            <a:r>
              <a:rPr lang="tr-TR" dirty="0" err="1"/>
              <a:t>Acātaşatru</a:t>
            </a:r>
            <a:r>
              <a:rPr lang="tr-TR" dirty="0"/>
              <a:t> pusuya düşürülerek etrafı </a:t>
            </a:r>
            <a:r>
              <a:rPr lang="tr-TR" dirty="0" err="1"/>
              <a:t>Prasenacit</a:t>
            </a:r>
            <a:r>
              <a:rPr lang="tr-TR" dirty="0"/>
              <a:t> tarafından çevrildi. Ancak savaşın sonunda imzalanan barış anlaşmasına göre, </a:t>
            </a:r>
            <a:r>
              <a:rPr lang="tr-TR" dirty="0" err="1"/>
              <a:t>Kaşi</a:t>
            </a:r>
            <a:r>
              <a:rPr lang="tr-TR" dirty="0"/>
              <a:t> kasabası tekrar </a:t>
            </a:r>
            <a:r>
              <a:rPr lang="tr-TR" dirty="0" err="1"/>
              <a:t>Magadha</a:t>
            </a:r>
            <a:r>
              <a:rPr lang="tr-TR" dirty="0"/>
              <a:t> yönetimine bırakıldı ve üvey annesi </a:t>
            </a:r>
            <a:r>
              <a:rPr lang="tr-TR" dirty="0" err="1"/>
              <a:t>Vacirā</a:t>
            </a:r>
            <a:r>
              <a:rPr lang="tr-TR" dirty="0"/>
              <a:t> ile evlendirildi. 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794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Liççhavahiler</a:t>
            </a:r>
            <a:r>
              <a:rPr lang="tr-TR" dirty="0"/>
              <a:t> ile bozulan siyasi ilişkilerin sebebi olarak ise, kaynaklarda birbirinden farklı kayıtlar bulunmaktadır. </a:t>
            </a:r>
            <a:r>
              <a:rPr lang="tr-TR" dirty="0" err="1"/>
              <a:t>Buddhist</a:t>
            </a:r>
            <a:r>
              <a:rPr lang="tr-TR" dirty="0"/>
              <a:t> kayıtlarda </a:t>
            </a:r>
            <a:r>
              <a:rPr lang="tr-TR" dirty="0" err="1"/>
              <a:t>Liççhavahi</a:t>
            </a:r>
            <a:r>
              <a:rPr lang="tr-TR" dirty="0"/>
              <a:t> sınırında bulunan bir elmas madeninden elde edilen gelirin, iki krallık tarafından eşit paylaşılması konusunda imzalanan anlaşmanın </a:t>
            </a:r>
            <a:r>
              <a:rPr lang="tr-TR" dirty="0" err="1"/>
              <a:t>Liççhavahiler</a:t>
            </a:r>
            <a:r>
              <a:rPr lang="tr-TR" dirty="0"/>
              <a:t> tarafından ihlal edilmesi ileri sürülmektedir. </a:t>
            </a:r>
            <a:r>
              <a:rPr lang="tr-TR" dirty="0" err="1"/>
              <a:t>Cainist</a:t>
            </a:r>
            <a:r>
              <a:rPr lang="tr-TR" dirty="0"/>
              <a:t> kayıtlarda ise, </a:t>
            </a:r>
            <a:r>
              <a:rPr lang="tr-TR" dirty="0" err="1"/>
              <a:t>Acātaşatru’nun</a:t>
            </a:r>
            <a:r>
              <a:rPr lang="tr-TR" dirty="0"/>
              <a:t>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Liççhavi</a:t>
            </a:r>
            <a:r>
              <a:rPr lang="tr-TR" dirty="0"/>
              <a:t> hükümdarı </a:t>
            </a:r>
            <a:r>
              <a:rPr lang="tr-TR" dirty="0" err="1"/>
              <a:t>Chetaka’nın</a:t>
            </a:r>
            <a:r>
              <a:rPr lang="tr-TR" dirty="0"/>
              <a:t> kızı </a:t>
            </a:r>
            <a:r>
              <a:rPr lang="tr-TR" dirty="0" err="1"/>
              <a:t>Chellanā’dan</a:t>
            </a:r>
            <a:r>
              <a:rPr lang="tr-TR" dirty="0"/>
              <a:t> olma oğulları </a:t>
            </a:r>
            <a:r>
              <a:rPr lang="tr-TR" dirty="0" err="1"/>
              <a:t>Halla</a:t>
            </a:r>
            <a:r>
              <a:rPr lang="tr-TR" dirty="0"/>
              <a:t> ve </a:t>
            </a:r>
            <a:r>
              <a:rPr lang="tr-TR" dirty="0" err="1"/>
              <a:t>Vehalla’ya</a:t>
            </a:r>
            <a:r>
              <a:rPr lang="tr-TR" dirty="0"/>
              <a:t> bıraktığı on sekiz taşlı inci kolyenin kıskançlığının sürdüğü kaydedilmektedir.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Uzun süren mücadelelerin ardından güçlü </a:t>
            </a:r>
            <a:r>
              <a:rPr lang="tr-TR" dirty="0" err="1"/>
              <a:t>Liççhavi</a:t>
            </a:r>
            <a:r>
              <a:rPr lang="tr-TR" dirty="0"/>
              <a:t> otoritesini yenemeyeceğini anlayan </a:t>
            </a:r>
            <a:r>
              <a:rPr lang="tr-TR" dirty="0" err="1"/>
              <a:t>Acātaşatru</a:t>
            </a:r>
            <a:r>
              <a:rPr lang="tr-TR" dirty="0"/>
              <a:t>, yüksek derecedeki bir memurunu </a:t>
            </a:r>
            <a:r>
              <a:rPr lang="tr-TR" dirty="0" err="1"/>
              <a:t>Liççhavi’nin</a:t>
            </a:r>
            <a:r>
              <a:rPr lang="tr-TR" dirty="0"/>
              <a:t> iç birliğini bozmak için görevlendirdi. Aradan üç yıl geçtikten sonra, onun bu hamlesi ilk meyvelerini vermeye başladı ve zengin-fakir arasındaki sosyal adaletsizlik toplum içinde birtakım huzursuzluklara, ayrışmalara neden oldu. </a:t>
            </a:r>
          </a:p>
        </p:txBody>
      </p:sp>
    </p:spTree>
    <p:extLst>
      <p:ext uri="{BB962C8B-B14F-4D97-AF65-F5344CB8AC3E}">
        <p14:creationId xmlns:p14="http://schemas.microsoft.com/office/powerpoint/2010/main" val="1841580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iç karışıklıklardan yararlanmak isteyen </a:t>
            </a:r>
            <a:r>
              <a:rPr lang="tr-TR" dirty="0" err="1"/>
              <a:t>Acātaşatru</a:t>
            </a:r>
            <a:r>
              <a:rPr lang="tr-TR" dirty="0"/>
              <a:t> ise harekete geçti ve ilk olarak yeni bir askeri ve idari üst inşası başlattı. Bu yeni yerleşim yeri, daha sonraları yeni başkent olarak anılacak olan </a:t>
            </a:r>
            <a:r>
              <a:rPr lang="tr-TR" dirty="0" err="1"/>
              <a:t>Pātaliputra’ydı</a:t>
            </a:r>
            <a:r>
              <a:rPr lang="tr-TR" dirty="0"/>
              <a:t>. Bu yeni şehrin inşası tamamlandıktan sonra, </a:t>
            </a:r>
            <a:r>
              <a:rPr lang="tr-TR" dirty="0" err="1"/>
              <a:t>Acātaşatru’nın</a:t>
            </a:r>
            <a:r>
              <a:rPr lang="tr-TR" dirty="0"/>
              <a:t> iki üst düzey veziri, </a:t>
            </a:r>
            <a:r>
              <a:rPr lang="tr-TR" dirty="0" err="1"/>
              <a:t>Buddha’yı</a:t>
            </a:r>
            <a:r>
              <a:rPr lang="tr-TR" dirty="0"/>
              <a:t> evlerine bir akşam yemeği için davet ettiler ve onun şehre girdiği ve çıktığı kapı </a:t>
            </a:r>
            <a:r>
              <a:rPr lang="tr-TR" dirty="0" err="1"/>
              <a:t>Gotama</a:t>
            </a:r>
            <a:r>
              <a:rPr lang="tr-TR" dirty="0"/>
              <a:t>, </a:t>
            </a:r>
            <a:r>
              <a:rPr lang="tr-TR" dirty="0" err="1"/>
              <a:t>Ganj’ı</a:t>
            </a:r>
            <a:r>
              <a:rPr lang="tr-TR" dirty="0"/>
              <a:t> geçtiği sandal ise </a:t>
            </a:r>
            <a:r>
              <a:rPr lang="tr-TR" dirty="0" err="1"/>
              <a:t>Gotama</a:t>
            </a:r>
            <a:r>
              <a:rPr lang="tr-TR" dirty="0"/>
              <a:t> Sandalı olarak isimlendirildi. </a:t>
            </a:r>
            <a:r>
              <a:rPr lang="tr-TR" dirty="0" err="1"/>
              <a:t>Buddhist</a:t>
            </a:r>
            <a:r>
              <a:rPr lang="tr-TR" dirty="0"/>
              <a:t> kayıtlar işte bu ilk ziyareti sırasında </a:t>
            </a:r>
            <a:r>
              <a:rPr lang="tr-TR" dirty="0" err="1"/>
              <a:t>Buddha’nın</a:t>
            </a:r>
            <a:r>
              <a:rPr lang="tr-TR" dirty="0"/>
              <a:t>, </a:t>
            </a:r>
            <a:r>
              <a:rPr lang="tr-TR" dirty="0" err="1"/>
              <a:t>Pātaliputra’nın</a:t>
            </a:r>
            <a:r>
              <a:rPr lang="tr-TR" dirty="0"/>
              <a:t> gelecekte çok önemli bir ticaret şehri olacağını ifade ettiğini ileri sürmektedir.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tr-TR" dirty="0" err="1"/>
              <a:t>Magadha’nın</a:t>
            </a:r>
            <a:r>
              <a:rPr lang="tr-TR" dirty="0"/>
              <a:t> gitgide genişleyen sınırları, </a:t>
            </a:r>
            <a:r>
              <a:rPr lang="tr-TR" dirty="0" err="1"/>
              <a:t>Acātaşatru’nun</a:t>
            </a:r>
            <a:r>
              <a:rPr lang="tr-TR" dirty="0"/>
              <a:t> hırslı rakiplerini sinirlendirmeye başlamıştı. Bunların başında da Orta Hindistan’daki </a:t>
            </a:r>
            <a:r>
              <a:rPr lang="tr-TR" dirty="0" err="1"/>
              <a:t>Avanti</a:t>
            </a:r>
            <a:r>
              <a:rPr lang="tr-TR" dirty="0"/>
              <a:t> Krallığının hükümdarı Çanda </a:t>
            </a:r>
            <a:r>
              <a:rPr lang="tr-TR" dirty="0" err="1"/>
              <a:t>Pradyota</a:t>
            </a:r>
            <a:r>
              <a:rPr lang="tr-TR" dirty="0"/>
              <a:t> gelmekteydi. </a:t>
            </a:r>
            <a:r>
              <a:rPr lang="tr-TR" dirty="0" err="1"/>
              <a:t>Çanda’nın</a:t>
            </a:r>
            <a:r>
              <a:rPr lang="tr-TR" dirty="0"/>
              <a:t> </a:t>
            </a:r>
            <a:r>
              <a:rPr lang="tr-TR" dirty="0" err="1"/>
              <a:t>Rācagṛha’ya</a:t>
            </a:r>
            <a:r>
              <a:rPr lang="tr-TR" dirty="0"/>
              <a:t> saldırı hazırlığında olduğunu öğrenen </a:t>
            </a:r>
            <a:r>
              <a:rPr lang="tr-TR" dirty="0" err="1"/>
              <a:t>Acātaşatru</a:t>
            </a:r>
            <a:r>
              <a:rPr lang="tr-TR" dirty="0"/>
              <a:t>, güçlü bir orduyla Çanda </a:t>
            </a:r>
            <a:r>
              <a:rPr lang="tr-TR" dirty="0" err="1"/>
              <a:t>Pradyota’nın</a:t>
            </a:r>
            <a:r>
              <a:rPr lang="tr-TR" dirty="0"/>
              <a:t> karşısına çıkmıştı. </a:t>
            </a:r>
            <a:r>
              <a:rPr lang="tr-TR" dirty="0" err="1"/>
              <a:t>Kuzeydoğuda’da</a:t>
            </a:r>
            <a:r>
              <a:rPr lang="tr-TR" dirty="0"/>
              <a:t> </a:t>
            </a:r>
            <a:r>
              <a:rPr lang="tr-TR" dirty="0" err="1"/>
              <a:t>Liççhavilere</a:t>
            </a:r>
            <a:r>
              <a:rPr lang="tr-TR" dirty="0"/>
              <a:t> karşı uzun yıllar mücadeleler vermiş olsa da bu durum ona ve ordusuna büyük bir deneyim kazandırmıştı. Kısa bir süre içerisinde ülkesinin batısından gelen </a:t>
            </a:r>
            <a:r>
              <a:rPr lang="tr-TR" dirty="0" err="1"/>
              <a:t>Avanti’nin</a:t>
            </a:r>
            <a:r>
              <a:rPr lang="tr-TR" dirty="0"/>
              <a:t> orduları karşısında da büyük bir zafer kazanan </a:t>
            </a:r>
            <a:r>
              <a:rPr lang="tr-TR" dirty="0" err="1"/>
              <a:t>Acātaşatru</a:t>
            </a:r>
            <a:r>
              <a:rPr lang="tr-TR" dirty="0"/>
              <a:t>, tam bir başarı elde etmiş ve </a:t>
            </a:r>
            <a:r>
              <a:rPr lang="tr-TR" dirty="0" err="1"/>
              <a:t>Magadaha</a:t>
            </a:r>
            <a:r>
              <a:rPr lang="tr-TR" dirty="0"/>
              <a:t> İmparatorluğu’nu sağlam temeller üzerinde oturtmayı başarmıştı.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Bimbisāra</a:t>
            </a:r>
            <a:r>
              <a:rPr lang="tr-TR" dirty="0"/>
              <a:t> gibi </a:t>
            </a:r>
            <a:r>
              <a:rPr lang="tr-TR" dirty="0" err="1"/>
              <a:t>Acātaşatru’nun</a:t>
            </a:r>
            <a:r>
              <a:rPr lang="tr-TR" dirty="0"/>
              <a:t> da hem </a:t>
            </a:r>
            <a:r>
              <a:rPr lang="tr-TR" dirty="0" err="1"/>
              <a:t>Buddhist</a:t>
            </a:r>
            <a:r>
              <a:rPr lang="tr-TR" dirty="0"/>
              <a:t> hem de </a:t>
            </a:r>
            <a:r>
              <a:rPr lang="tr-TR" dirty="0" err="1"/>
              <a:t>Cainist</a:t>
            </a:r>
            <a:r>
              <a:rPr lang="tr-TR" dirty="0"/>
              <a:t> kültürün önemli bir parçasını oluşturduğunu söylemek gerekir. Öyle ki </a:t>
            </a:r>
            <a:r>
              <a:rPr lang="tr-TR" dirty="0" err="1"/>
              <a:t>Buddhist</a:t>
            </a:r>
            <a:r>
              <a:rPr lang="tr-TR" dirty="0"/>
              <a:t> metinlerde </a:t>
            </a:r>
            <a:r>
              <a:rPr lang="tr-TR" dirty="0" err="1"/>
              <a:t>Buddhist</a:t>
            </a:r>
            <a:r>
              <a:rPr lang="tr-TR" dirty="0"/>
              <a:t> bir kral olarak tanıtılan </a:t>
            </a:r>
            <a:r>
              <a:rPr lang="tr-TR" dirty="0" err="1"/>
              <a:t>Acātaşatru</a:t>
            </a:r>
            <a:r>
              <a:rPr lang="tr-TR" dirty="0"/>
              <a:t>, </a:t>
            </a:r>
            <a:r>
              <a:rPr lang="tr-TR" dirty="0" err="1"/>
              <a:t>Cainist</a:t>
            </a:r>
            <a:r>
              <a:rPr lang="tr-TR" dirty="0"/>
              <a:t> metinlerde de iyi bir </a:t>
            </a:r>
            <a:r>
              <a:rPr lang="tr-TR" dirty="0" err="1"/>
              <a:t>Cainist</a:t>
            </a:r>
            <a:r>
              <a:rPr lang="tr-TR" dirty="0"/>
              <a:t> mürit olarak tanıtılmaktadır. </a:t>
            </a:r>
            <a:r>
              <a:rPr lang="tr-TR" dirty="0" err="1"/>
              <a:t>Cainist</a:t>
            </a:r>
            <a:r>
              <a:rPr lang="tr-TR" dirty="0"/>
              <a:t> geleneğe ait metinlerde </a:t>
            </a:r>
            <a:r>
              <a:rPr lang="tr-TR" dirty="0" err="1"/>
              <a:t>Acātaşatru’nun</a:t>
            </a:r>
            <a:r>
              <a:rPr lang="tr-TR" dirty="0"/>
              <a:t> eşleri ve himayesindekiler ile birlikte, sık sık </a:t>
            </a:r>
            <a:r>
              <a:rPr lang="tr-TR" dirty="0" err="1"/>
              <a:t>Mahāvīra’yı</a:t>
            </a:r>
            <a:r>
              <a:rPr lang="tr-TR" dirty="0"/>
              <a:t> ziyaret ettikleri ve vaazlarını dinledikleri aktarılmaktadır. Özellikle </a:t>
            </a:r>
            <a:r>
              <a:rPr lang="tr-TR" dirty="0" err="1"/>
              <a:t>Aupapātika</a:t>
            </a:r>
            <a:r>
              <a:rPr lang="tr-TR" dirty="0"/>
              <a:t> </a:t>
            </a:r>
            <a:r>
              <a:rPr lang="tr-TR" dirty="0" err="1"/>
              <a:t>Sūtra’da</a:t>
            </a:r>
            <a:r>
              <a:rPr lang="tr-TR" dirty="0"/>
              <a:t> </a:t>
            </a:r>
            <a:r>
              <a:rPr lang="tr-TR" dirty="0" err="1"/>
              <a:t>Acātaşatru’nun</a:t>
            </a:r>
            <a:r>
              <a:rPr lang="tr-TR" dirty="0"/>
              <a:t> iyi bir </a:t>
            </a:r>
            <a:r>
              <a:rPr lang="tr-TR" dirty="0" err="1"/>
              <a:t>Mahāvīra</a:t>
            </a:r>
            <a:r>
              <a:rPr lang="tr-TR" dirty="0"/>
              <a:t> takipçisi olduğu aktarılmaktadır.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dirty="0" err="1"/>
              <a:t>Buddha</a:t>
            </a:r>
            <a:r>
              <a:rPr lang="tr-TR" dirty="0"/>
              <a:t> ile olan ilişkisi ise, prens </a:t>
            </a:r>
            <a:r>
              <a:rPr lang="tr-TR" dirty="0" err="1"/>
              <a:t>Acātaşatru’nun</a:t>
            </a:r>
            <a:r>
              <a:rPr lang="tr-TR" dirty="0"/>
              <a:t> hain </a:t>
            </a:r>
            <a:r>
              <a:rPr lang="tr-TR" dirty="0" err="1"/>
              <a:t>Devadatta’nın</a:t>
            </a:r>
            <a:r>
              <a:rPr lang="tr-TR" dirty="0"/>
              <a:t> tuzağına düşerek babasını öldürmesiyle ilgili olan hikâye ile başlamaktadır. </a:t>
            </a:r>
            <a:r>
              <a:rPr lang="tr-TR" dirty="0" err="1"/>
              <a:t>Devadatta</a:t>
            </a:r>
            <a:r>
              <a:rPr lang="tr-TR" dirty="0"/>
              <a:t>, prens </a:t>
            </a:r>
            <a:r>
              <a:rPr lang="tr-TR" dirty="0" err="1"/>
              <a:t>Acātaşatru’yu</a:t>
            </a:r>
            <a:r>
              <a:rPr lang="tr-TR" dirty="0"/>
              <a:t> öyle etkilemiştir ki adamlarına, sizden ne isterse istesin koşulsuz yerine getireceksiniz emrini verir. </a:t>
            </a:r>
            <a:r>
              <a:rPr lang="tr-TR" dirty="0" err="1"/>
              <a:t>Buddha</a:t>
            </a:r>
            <a:r>
              <a:rPr lang="tr-TR" dirty="0"/>
              <a:t>, prensin bu tavrını cahillik olarak nitelendirir ve </a:t>
            </a:r>
            <a:r>
              <a:rPr lang="tr-TR" dirty="0" err="1"/>
              <a:t>Acātaşatru’nun</a:t>
            </a:r>
            <a:r>
              <a:rPr lang="tr-TR" dirty="0"/>
              <a:t> her zaman kendisinin dostu olacağını söyler. </a:t>
            </a:r>
            <a:r>
              <a:rPr lang="tr-TR" dirty="0" err="1"/>
              <a:t>Buddhist</a:t>
            </a:r>
            <a:r>
              <a:rPr lang="tr-TR" dirty="0"/>
              <a:t> kayıtlarda, babasının ölümüne sebep olan </a:t>
            </a:r>
            <a:r>
              <a:rPr lang="tr-TR" dirty="0" err="1"/>
              <a:t>Acātaşatru’nun</a:t>
            </a:r>
            <a:r>
              <a:rPr lang="tr-TR" dirty="0"/>
              <a:t> çok pişman olduğu ve bir gün doktoru </a:t>
            </a:r>
            <a:r>
              <a:rPr lang="tr-TR" dirty="0" err="1"/>
              <a:t>Cīvaka</a:t>
            </a:r>
            <a:r>
              <a:rPr lang="tr-TR" dirty="0"/>
              <a:t> onu “gelecekte uzak duracağım günahlardan ötürü bir gün </a:t>
            </a:r>
            <a:r>
              <a:rPr lang="tr-TR" dirty="0" err="1"/>
              <a:t>affedilebilinir</a:t>
            </a:r>
            <a:r>
              <a:rPr lang="tr-TR" dirty="0"/>
              <a:t> miyim?” diye yakarırken gördüğü rivayet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867112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Efsaneye göre, çok pişman olan </a:t>
            </a:r>
            <a:r>
              <a:rPr lang="tr-TR" dirty="0" err="1"/>
              <a:t>Acātaşatru’nun</a:t>
            </a:r>
            <a:r>
              <a:rPr lang="tr-TR" dirty="0"/>
              <a:t> o halini gören </a:t>
            </a:r>
            <a:r>
              <a:rPr lang="tr-TR" dirty="0" err="1"/>
              <a:t>Cīvaka</a:t>
            </a:r>
            <a:r>
              <a:rPr lang="tr-TR" dirty="0"/>
              <a:t>, onu </a:t>
            </a:r>
            <a:r>
              <a:rPr lang="tr-TR" dirty="0" err="1"/>
              <a:t>Buddha’yı</a:t>
            </a:r>
            <a:r>
              <a:rPr lang="tr-TR" dirty="0"/>
              <a:t> ziyaret etmesi için ikna eder. Yaptığından çok utanan </a:t>
            </a:r>
            <a:r>
              <a:rPr lang="tr-TR" dirty="0" err="1"/>
              <a:t>Acātaşatru</a:t>
            </a:r>
            <a:r>
              <a:rPr lang="tr-TR" dirty="0"/>
              <a:t>, mahiyetindekiler ile birlikte yola koyulur, ancak yolda </a:t>
            </a:r>
            <a:r>
              <a:rPr lang="tr-TR" dirty="0" err="1"/>
              <a:t>Buddha’nın</a:t>
            </a:r>
            <a:r>
              <a:rPr lang="tr-TR" dirty="0"/>
              <a:t> ölüm haberini almıştır. Efendisinin kalıntılarından kendine düşüne almak isteyen </a:t>
            </a:r>
            <a:r>
              <a:rPr lang="tr-TR" dirty="0" err="1"/>
              <a:t>Acātaşatru’nun</a:t>
            </a:r>
            <a:r>
              <a:rPr lang="tr-TR" dirty="0"/>
              <a:t>, “saygıdeğer </a:t>
            </a:r>
            <a:r>
              <a:rPr lang="tr-TR" dirty="0" err="1"/>
              <a:t>Buddha</a:t>
            </a:r>
            <a:r>
              <a:rPr lang="tr-TR" dirty="0"/>
              <a:t> bir </a:t>
            </a:r>
            <a:r>
              <a:rPr lang="tr-TR" dirty="0" err="1"/>
              <a:t>Kshatriya</a:t>
            </a:r>
            <a:r>
              <a:rPr lang="tr-TR" dirty="0"/>
              <a:t> idi; ben de bir </a:t>
            </a:r>
            <a:r>
              <a:rPr lang="tr-TR" dirty="0" err="1"/>
              <a:t>Kshatriya’yım</a:t>
            </a:r>
            <a:r>
              <a:rPr lang="tr-TR" dirty="0"/>
              <a:t> ve efendimizin küllerinden payına düşeni alarak, büyük bir </a:t>
            </a:r>
            <a:r>
              <a:rPr lang="tr-TR" dirty="0" err="1"/>
              <a:t>stūpa</a:t>
            </a:r>
            <a:r>
              <a:rPr lang="tr-TR" dirty="0"/>
              <a:t> yaptıracağını” söylediği nakledilmektedir. </a:t>
            </a:r>
          </a:p>
        </p:txBody>
      </p:sp>
    </p:spTree>
    <p:extLst>
      <p:ext uri="{BB962C8B-B14F-4D97-AF65-F5344CB8AC3E}">
        <p14:creationId xmlns:p14="http://schemas.microsoft.com/office/powerpoint/2010/main" val="3837731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i="1" dirty="0" err="1"/>
              <a:t>Mahāvamşa</a:t>
            </a:r>
            <a:r>
              <a:rPr lang="tr-TR" dirty="0" err="1"/>
              <a:t>’da</a:t>
            </a:r>
            <a:r>
              <a:rPr lang="tr-TR" dirty="0"/>
              <a:t> ise, </a:t>
            </a:r>
            <a:r>
              <a:rPr lang="tr-TR" dirty="0" err="1"/>
              <a:t>Acātaşatru’nun</a:t>
            </a:r>
            <a:r>
              <a:rPr lang="tr-TR" dirty="0"/>
              <a:t> şehrin dört bir yanına </a:t>
            </a:r>
            <a:r>
              <a:rPr lang="tr-TR" dirty="0" err="1"/>
              <a:t>Dhātu</a:t>
            </a:r>
            <a:r>
              <a:rPr lang="tr-TR" dirty="0"/>
              <a:t> </a:t>
            </a:r>
            <a:r>
              <a:rPr lang="tr-TR" dirty="0" err="1"/>
              <a:t>Çaityalar</a:t>
            </a:r>
            <a:r>
              <a:rPr lang="tr-TR" dirty="0"/>
              <a:t> olarak anılan çok sayıda </a:t>
            </a:r>
            <a:r>
              <a:rPr lang="tr-TR" dirty="0" err="1"/>
              <a:t>Buddhist</a:t>
            </a:r>
            <a:r>
              <a:rPr lang="tr-TR" dirty="0"/>
              <a:t> tapınak yaptırttığı; ayrıca </a:t>
            </a:r>
            <a:r>
              <a:rPr lang="tr-TR" dirty="0" err="1"/>
              <a:t>Acātaşatru’nun</a:t>
            </a:r>
            <a:r>
              <a:rPr lang="tr-TR" dirty="0"/>
              <a:t> </a:t>
            </a:r>
            <a:r>
              <a:rPr lang="tr-TR" dirty="0" err="1"/>
              <a:t>Buddhist</a:t>
            </a:r>
            <a:r>
              <a:rPr lang="tr-TR" dirty="0"/>
              <a:t> örgütün (</a:t>
            </a:r>
            <a:r>
              <a:rPr lang="tr-TR" dirty="0" err="1"/>
              <a:t>samgha</a:t>
            </a:r>
            <a:r>
              <a:rPr lang="tr-TR" dirty="0"/>
              <a:t>) kurulmasında oldukça önemli bir rol oynadığı kaydedilmektedir. Ancak yaklaşık olarak elli altı yıl süren saltanatı, artık baba katili yaşlı bir kral tarafından yönetilmek istenmeyen halkın ayaklanması sonucu son bulmuştur. </a:t>
            </a:r>
            <a:r>
              <a:rPr lang="tr-TR" dirty="0" err="1"/>
              <a:t>Acātaşatru’dan</a:t>
            </a:r>
            <a:r>
              <a:rPr lang="tr-TR" dirty="0"/>
              <a:t> sonra </a:t>
            </a:r>
            <a:r>
              <a:rPr lang="tr-TR" dirty="0" err="1"/>
              <a:t>Magadha</a:t>
            </a:r>
            <a:r>
              <a:rPr lang="tr-TR" dirty="0"/>
              <a:t> İmparatorluğunun başına sırasıyla dört farklı kral daha geçmiştir. </a:t>
            </a:r>
          </a:p>
          <a:p>
            <a:pPr algn="ctr"/>
            <a:r>
              <a:rPr lang="tr-TR" dirty="0"/>
              <a:t> 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408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Udayabhadra</a:t>
            </a:r>
            <a:r>
              <a:rPr lang="tr-TR" dirty="0"/>
              <a:t> bu krallardan ilkidir. Saraydaki ileri gelen devlet adamlarının ve soylulukların desteğini almış, </a:t>
            </a:r>
            <a:r>
              <a:rPr lang="tr-TR" dirty="0" err="1"/>
              <a:t>Kusumapura</a:t>
            </a:r>
            <a:r>
              <a:rPr lang="tr-TR" dirty="0"/>
              <a:t> adındaki yeni bir şehrin inşa edilmesini sağlamıştır. Bu şehir özellikle </a:t>
            </a:r>
            <a:r>
              <a:rPr lang="tr-TR" dirty="0" err="1"/>
              <a:t>Cainist</a:t>
            </a:r>
            <a:r>
              <a:rPr lang="tr-TR" dirty="0"/>
              <a:t> tapınaklarıyla dikkat çekmiştir. Öyle ki koyu bir </a:t>
            </a:r>
            <a:r>
              <a:rPr lang="tr-TR" dirty="0" err="1"/>
              <a:t>Cainist</a:t>
            </a:r>
            <a:r>
              <a:rPr lang="tr-TR" dirty="0"/>
              <a:t> olduğu bilinen kralın, hocasını dinlediği bir sırada öldürüldüğü kaydedilmektedir. Ardından </a:t>
            </a:r>
            <a:r>
              <a:rPr lang="tr-TR" dirty="0" err="1"/>
              <a:t>Anuruddha</a:t>
            </a:r>
            <a:r>
              <a:rPr lang="tr-TR" dirty="0"/>
              <a:t> ve </a:t>
            </a:r>
            <a:r>
              <a:rPr lang="tr-TR" dirty="0" err="1"/>
              <a:t>Munda</a:t>
            </a:r>
            <a:r>
              <a:rPr lang="tr-TR" dirty="0"/>
              <a:t> isimli krallar tahta geçmiş, ancak kısa süreli olan hükümdarlık dönemleri hakkında herhangi bir bilgiye ulaşılamamıştır. </a:t>
            </a:r>
          </a:p>
        </p:txBody>
      </p:sp>
    </p:spTree>
    <p:extLst>
      <p:ext uri="{BB962C8B-B14F-4D97-AF65-F5344CB8AC3E}">
        <p14:creationId xmlns:p14="http://schemas.microsoft.com/office/powerpoint/2010/main" val="23680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Buddhizm</a:t>
            </a:r>
            <a:r>
              <a:rPr lang="tr-TR" dirty="0"/>
              <a:t> adına bilinen ilk icraatı, Karanda </a:t>
            </a:r>
            <a:r>
              <a:rPr lang="tr-TR" dirty="0" err="1"/>
              <a:t>Venu</a:t>
            </a:r>
            <a:r>
              <a:rPr lang="tr-TR" dirty="0"/>
              <a:t> Vana olarak anılan büyük bir bambu koruluğunu </a:t>
            </a:r>
            <a:r>
              <a:rPr lang="tr-TR" dirty="0" err="1"/>
              <a:t>Samgha’ya</a:t>
            </a:r>
            <a:r>
              <a:rPr lang="tr-TR" dirty="0"/>
              <a:t> bağışlaması olmuştur. Sonrasında da çileci bir yaşam tarzı süren keşişler için hizmet etmek üzere, özel hekimi </a:t>
            </a:r>
            <a:r>
              <a:rPr lang="tr-TR" dirty="0" err="1"/>
              <a:t>Civaka’yı</a:t>
            </a:r>
            <a:r>
              <a:rPr lang="tr-TR" dirty="0"/>
              <a:t> görevlendirmiştir. Son olarak, bir sandalla nehrin karşına geçmek isteyen </a:t>
            </a:r>
            <a:r>
              <a:rPr lang="tr-TR" dirty="0" err="1"/>
              <a:t>Buddha’nın</a:t>
            </a:r>
            <a:r>
              <a:rPr lang="tr-TR" dirty="0"/>
              <a:t> sandalcıya verecek parası olmaması üzerine </a:t>
            </a:r>
            <a:r>
              <a:rPr lang="tr-TR" dirty="0" err="1"/>
              <a:t>Buddha</a:t>
            </a:r>
            <a:r>
              <a:rPr lang="tr-TR" dirty="0"/>
              <a:t> ve müritlerinin, hükümdarlığı </a:t>
            </a:r>
            <a:r>
              <a:rPr lang="tr-TR" dirty="0" err="1"/>
              <a:t>boyuncaki</a:t>
            </a:r>
            <a:r>
              <a:rPr lang="tr-TR" dirty="0"/>
              <a:t> tüm sandal ücretlerini kendi kasasından karşılamıştır.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Son olarak </a:t>
            </a:r>
            <a:r>
              <a:rPr lang="tr-TR" dirty="0" err="1"/>
              <a:t>Magadha</a:t>
            </a:r>
            <a:r>
              <a:rPr lang="tr-TR" dirty="0"/>
              <a:t> İmparatorluğunun başına </a:t>
            </a:r>
            <a:r>
              <a:rPr lang="tr-TR" dirty="0" err="1"/>
              <a:t>Nāgadāsaka</a:t>
            </a:r>
            <a:r>
              <a:rPr lang="tr-TR" dirty="0"/>
              <a:t> geçmiş; ancak o da uzun süreli ve şaşalı bir saltanat sürememiştir. Tarihsel kayıtlarda, onun son </a:t>
            </a:r>
            <a:r>
              <a:rPr lang="tr-TR" dirty="0" err="1"/>
              <a:t>Magadha</a:t>
            </a:r>
            <a:r>
              <a:rPr lang="tr-TR" dirty="0"/>
              <a:t> kralı olduğu ve tahttan indirilmesinden sonra </a:t>
            </a:r>
            <a:r>
              <a:rPr lang="tr-TR" dirty="0" err="1"/>
              <a:t>Magadha</a:t>
            </a:r>
            <a:r>
              <a:rPr lang="tr-TR" dirty="0"/>
              <a:t> İmparatorluğunun resmen </a:t>
            </a:r>
            <a:r>
              <a:rPr lang="tr-TR"/>
              <a:t>yıkıldığı belirtilmektedir…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932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Araştırmacılar aslında </a:t>
            </a:r>
            <a:r>
              <a:rPr lang="tr-TR" dirty="0" err="1"/>
              <a:t>Bimbisāra’nın</a:t>
            </a:r>
            <a:r>
              <a:rPr lang="tr-TR" dirty="0"/>
              <a:t>, hem </a:t>
            </a:r>
            <a:r>
              <a:rPr lang="tr-TR" dirty="0" err="1"/>
              <a:t>Buddha</a:t>
            </a:r>
            <a:r>
              <a:rPr lang="tr-TR" dirty="0"/>
              <a:t> hem de </a:t>
            </a:r>
            <a:r>
              <a:rPr lang="tr-TR" dirty="0" err="1"/>
              <a:t>Mahāvīra’nın</a:t>
            </a:r>
            <a:r>
              <a:rPr lang="tr-TR" dirty="0"/>
              <a:t> her ikisini de desteklediğini ve sempati duyduğunu bildirmektedir. Öyle ki </a:t>
            </a:r>
            <a:r>
              <a:rPr lang="tr-TR" dirty="0" err="1"/>
              <a:t>Buddhizm’e</a:t>
            </a:r>
            <a:r>
              <a:rPr lang="tr-TR" dirty="0"/>
              <a:t> paralel olarak, Brahmanizm’in sömürgeci hegemonyasına karşı gelişen ilk dönem </a:t>
            </a:r>
            <a:r>
              <a:rPr lang="tr-TR" dirty="0" err="1"/>
              <a:t>Cainist</a:t>
            </a:r>
            <a:r>
              <a:rPr lang="tr-TR" dirty="0"/>
              <a:t> düşünce ve öğretileri de yaklaşık olarak MÖ 6. yüzyıla dayandırılır. İlgili dönem, </a:t>
            </a:r>
            <a:r>
              <a:rPr lang="tr-TR" dirty="0" err="1"/>
              <a:t>Buddhist</a:t>
            </a:r>
            <a:r>
              <a:rPr lang="tr-TR" dirty="0"/>
              <a:t> felsefenin yayıldığı ve geliştiği devirle de çağdaştır.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Kurucusu </a:t>
            </a:r>
            <a:r>
              <a:rPr lang="tr-TR" dirty="0" err="1"/>
              <a:t>Vardhamāna</a:t>
            </a:r>
            <a:r>
              <a:rPr lang="tr-TR" dirty="0"/>
              <a:t> </a:t>
            </a:r>
            <a:r>
              <a:rPr lang="tr-TR" dirty="0" err="1"/>
              <a:t>Mahāvīra’nın</a:t>
            </a:r>
            <a:r>
              <a:rPr lang="tr-TR" dirty="0"/>
              <a:t>, insanlığın kurtarıcısı </a:t>
            </a:r>
            <a:r>
              <a:rPr lang="tr-TR" dirty="0" err="1"/>
              <a:t>Cina’nın</a:t>
            </a:r>
            <a:r>
              <a:rPr lang="tr-TR" dirty="0"/>
              <a:t> kendi bedeninde dünyaya yirmi dört kez geldiğine inanılır. Yirmi dördüncü son </a:t>
            </a:r>
            <a:r>
              <a:rPr lang="tr-TR" dirty="0" err="1"/>
              <a:t>Mahāvīra</a:t>
            </a:r>
            <a:r>
              <a:rPr lang="tr-TR" dirty="0"/>
              <a:t> ise, </a:t>
            </a:r>
            <a:r>
              <a:rPr lang="tr-TR" dirty="0" err="1"/>
              <a:t>Tīrthamkara</a:t>
            </a:r>
            <a:r>
              <a:rPr lang="tr-TR" dirty="0"/>
              <a:t> olarak isimlendirilir ve </a:t>
            </a:r>
            <a:r>
              <a:rPr lang="tr-TR" dirty="0" err="1"/>
              <a:t>Magadha</a:t>
            </a:r>
            <a:r>
              <a:rPr lang="tr-TR" dirty="0"/>
              <a:t> İmparatorluğu’nun Hindistan’da egemen olduğu çağda yaşayıp; öğretilerini yaymaya başladığı bilinmektedir.</a:t>
            </a:r>
          </a:p>
        </p:txBody>
      </p:sp>
    </p:spTree>
    <p:extLst>
      <p:ext uri="{BB962C8B-B14F-4D97-AF65-F5344CB8AC3E}">
        <p14:creationId xmlns:p14="http://schemas.microsoft.com/office/powerpoint/2010/main" val="416798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Cain</a:t>
            </a:r>
            <a:r>
              <a:rPr lang="tr-TR" dirty="0"/>
              <a:t> kaynaklarda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Tīrthamkara’yı</a:t>
            </a:r>
            <a:r>
              <a:rPr lang="tr-TR" dirty="0"/>
              <a:t> bir keresinde sarayında ağırladığı iddia edilmektedir. Ayrıca </a:t>
            </a:r>
            <a:r>
              <a:rPr lang="tr-TR" dirty="0" err="1"/>
              <a:t>Magadha</a:t>
            </a:r>
            <a:r>
              <a:rPr lang="tr-TR" dirty="0"/>
              <a:t> ülkesi çok soğuklarla mücadele ettiği bir sırada, eşlerinden </a:t>
            </a:r>
            <a:r>
              <a:rPr lang="tr-TR" dirty="0" err="1"/>
              <a:t>Chellanā’nın</a:t>
            </a:r>
            <a:r>
              <a:rPr lang="tr-TR" dirty="0"/>
              <a:t>, </a:t>
            </a:r>
            <a:r>
              <a:rPr lang="tr-TR" dirty="0" err="1"/>
              <a:t>Mahāvīra’ya</a:t>
            </a:r>
            <a:r>
              <a:rPr lang="tr-TR" dirty="0"/>
              <a:t> ibadet ettiği ve </a:t>
            </a:r>
            <a:r>
              <a:rPr lang="tr-TR" dirty="0" err="1"/>
              <a:t>Bimbisāra’nın</a:t>
            </a:r>
            <a:r>
              <a:rPr lang="tr-TR" dirty="0"/>
              <a:t> da bundan çok etkilendiği aktarılmaktadır.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Bimbisāra’nın</a:t>
            </a:r>
            <a:r>
              <a:rPr lang="tr-TR" dirty="0"/>
              <a:t> yaklaşık olarak MÖ 491’de oğlu </a:t>
            </a:r>
            <a:r>
              <a:rPr lang="tr-TR" dirty="0" err="1"/>
              <a:t>Acātaşatru</a:t>
            </a:r>
            <a:r>
              <a:rPr lang="tr-TR" dirty="0"/>
              <a:t> tarafından zehirlenerek öldürüldüğü bilinmektedir. Geleneksel yaklaşım, </a:t>
            </a:r>
            <a:r>
              <a:rPr lang="tr-TR" dirty="0" err="1"/>
              <a:t>Acātaşatru’nun</a:t>
            </a:r>
            <a:r>
              <a:rPr lang="tr-TR" dirty="0"/>
              <a:t> </a:t>
            </a:r>
            <a:r>
              <a:rPr lang="tr-TR" dirty="0" err="1"/>
              <a:t>Buddha’nın</a:t>
            </a:r>
            <a:r>
              <a:rPr lang="tr-TR" dirty="0"/>
              <a:t> kıskanç ve kötü kuzeni </a:t>
            </a:r>
            <a:r>
              <a:rPr lang="tr-TR" dirty="0" err="1"/>
              <a:t>Devadatta’nın</a:t>
            </a:r>
            <a:r>
              <a:rPr lang="tr-TR" dirty="0"/>
              <a:t> kışkırtmaları sonucu babasını öldürdüğünü ileri sürmektedir. </a:t>
            </a:r>
            <a:r>
              <a:rPr lang="tr-TR" dirty="0" err="1"/>
              <a:t>Acātaşatru</a:t>
            </a:r>
            <a:r>
              <a:rPr lang="tr-TR" dirty="0"/>
              <a:t> ilk seferinde kendi kılıcıyla babasını öldürmeye çalışmış ancak bu girişimi bilinmeyen bir sebeple başarısız olmuştur. Bu olayın ortaya çıkması üzerine </a:t>
            </a:r>
            <a:r>
              <a:rPr lang="tr-TR" dirty="0" err="1"/>
              <a:t>Bimbisāra’nın</a:t>
            </a:r>
            <a:r>
              <a:rPr lang="tr-TR" dirty="0"/>
              <a:t> danışma meclisi üyeleri, suikast girişimine karışan herkesin öldürülmesine hükmetse de </a:t>
            </a:r>
            <a:r>
              <a:rPr lang="tr-TR" dirty="0" err="1"/>
              <a:t>Bimbisāra</a:t>
            </a:r>
            <a:r>
              <a:rPr lang="tr-TR" dirty="0"/>
              <a:t> oğlunu affetmiştir.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Ancak </a:t>
            </a:r>
            <a:r>
              <a:rPr lang="tr-TR" dirty="0" err="1"/>
              <a:t>Devadatta</a:t>
            </a:r>
            <a:r>
              <a:rPr lang="tr-TR" dirty="0"/>
              <a:t>, hayatın kısa olduğunu ve krallığının uzun sürmesi için babası </a:t>
            </a:r>
            <a:r>
              <a:rPr lang="tr-TR" dirty="0" err="1"/>
              <a:t>Bimbisāra’yı</a:t>
            </a:r>
            <a:r>
              <a:rPr lang="tr-TR" dirty="0"/>
              <a:t> öldürmesi gerektiğini söyleyerek </a:t>
            </a:r>
            <a:r>
              <a:rPr lang="tr-TR" dirty="0" err="1"/>
              <a:t>Acātaşatru’yu</a:t>
            </a:r>
            <a:r>
              <a:rPr lang="tr-TR" dirty="0"/>
              <a:t> kışkırtmaya devam etmiş ve sonunda </a:t>
            </a:r>
            <a:r>
              <a:rPr lang="tr-TR" dirty="0" err="1"/>
              <a:t>Acātaşatru</a:t>
            </a:r>
            <a:r>
              <a:rPr lang="tr-TR" dirty="0"/>
              <a:t> babası </a:t>
            </a:r>
            <a:r>
              <a:rPr lang="tr-TR" dirty="0" err="1"/>
              <a:t>Bimbisāra’yı</a:t>
            </a:r>
            <a:r>
              <a:rPr lang="tr-TR" dirty="0"/>
              <a:t> öldürmüştür. Ayrıca </a:t>
            </a:r>
            <a:r>
              <a:rPr lang="tr-TR" dirty="0" err="1"/>
              <a:t>Acātaşatru’nun</a:t>
            </a:r>
            <a:r>
              <a:rPr lang="tr-TR" dirty="0"/>
              <a:t> suçunu, </a:t>
            </a:r>
            <a:r>
              <a:rPr lang="tr-TR" dirty="0" err="1"/>
              <a:t>Buddha’ya</a:t>
            </a:r>
            <a:r>
              <a:rPr lang="tr-TR" dirty="0"/>
              <a:t> itiraf ettiği de kaydedilmiştir. Bu olay, </a:t>
            </a:r>
            <a:r>
              <a:rPr lang="tr-TR" dirty="0" err="1"/>
              <a:t>Magadha</a:t>
            </a:r>
            <a:r>
              <a:rPr lang="tr-TR" dirty="0"/>
              <a:t> sarayını da derinden etkilemiş ve özellikle </a:t>
            </a:r>
            <a:r>
              <a:rPr lang="tr-TR" dirty="0" err="1"/>
              <a:t>Bimbisāra’nın</a:t>
            </a:r>
            <a:r>
              <a:rPr lang="tr-TR" dirty="0"/>
              <a:t> eşleri vasıtasıyla kurulan ilişkiler hasar görmüştür.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893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Hükümdarlığı yıllarında tıpkı babası gibi iyi bir </a:t>
            </a:r>
            <a:r>
              <a:rPr lang="tr-TR" dirty="0" err="1"/>
              <a:t>Buddha</a:t>
            </a:r>
            <a:r>
              <a:rPr lang="tr-TR" dirty="0"/>
              <a:t> taraftarı olarak tanınan </a:t>
            </a:r>
            <a:r>
              <a:rPr lang="tr-TR" dirty="0" err="1"/>
              <a:t>Acātaşatru</a:t>
            </a:r>
            <a:r>
              <a:rPr lang="tr-TR" dirty="0"/>
              <a:t>, yaklaşık olarak MÖ 493- 462 yılları (yaklaşık otuz yıl) arasında </a:t>
            </a:r>
            <a:r>
              <a:rPr lang="tr-TR" dirty="0" err="1"/>
              <a:t>Magadha’da</a:t>
            </a:r>
            <a:r>
              <a:rPr lang="tr-TR" dirty="0"/>
              <a:t> hüküm sürmüştür. </a:t>
            </a:r>
            <a:r>
              <a:rPr lang="tr-TR" dirty="0" err="1"/>
              <a:t>Acātaşatru</a:t>
            </a:r>
            <a:r>
              <a:rPr lang="tr-TR" dirty="0"/>
              <a:t>, hükümdarlığı süresince yaptığı fetihlerle, </a:t>
            </a:r>
            <a:r>
              <a:rPr lang="tr-TR" dirty="0" err="1"/>
              <a:t>Magadha</a:t>
            </a:r>
            <a:r>
              <a:rPr lang="tr-TR" dirty="0"/>
              <a:t> Krallığını en geniş sınırlara ulaştırmıştır. Öyle ki </a:t>
            </a:r>
            <a:r>
              <a:rPr lang="tr-TR" dirty="0" err="1"/>
              <a:t>Cain</a:t>
            </a:r>
            <a:r>
              <a:rPr lang="tr-TR" dirty="0"/>
              <a:t> kaynaklarda, </a:t>
            </a:r>
            <a:r>
              <a:rPr lang="tr-TR" dirty="0" err="1"/>
              <a:t>Acātaşatru’nun</a:t>
            </a:r>
            <a:r>
              <a:rPr lang="tr-TR" dirty="0"/>
              <a:t> yönetimindeki </a:t>
            </a:r>
            <a:r>
              <a:rPr lang="tr-TR" dirty="0" err="1"/>
              <a:t>Magadha’nın</a:t>
            </a:r>
            <a:r>
              <a:rPr lang="tr-TR" dirty="0"/>
              <a:t> Doğu Hindistan’ın tamamına hâkim olduğu kaydedilmiştir: Otuz altı büyük eyalet, dokuz </a:t>
            </a:r>
            <a:r>
              <a:rPr lang="tr-TR" dirty="0" err="1"/>
              <a:t>Mallaki</a:t>
            </a:r>
            <a:r>
              <a:rPr lang="tr-TR" dirty="0"/>
              <a:t>, dokuz </a:t>
            </a:r>
            <a:r>
              <a:rPr lang="tr-TR" dirty="0" err="1"/>
              <a:t>Liççhavahi</a:t>
            </a:r>
            <a:r>
              <a:rPr lang="tr-TR" dirty="0"/>
              <a:t> ve </a:t>
            </a:r>
            <a:r>
              <a:rPr lang="tr-TR" dirty="0" err="1"/>
              <a:t>Kaşi-Koşala’ya</a:t>
            </a:r>
            <a:r>
              <a:rPr lang="tr-TR" dirty="0"/>
              <a:t> bağlı on sekiz </a:t>
            </a:r>
            <a:r>
              <a:rPr lang="tr-TR" dirty="0" err="1"/>
              <a:t>ganarācya</a:t>
            </a:r>
            <a:r>
              <a:rPr lang="tr-TR" dirty="0"/>
              <a:t> doğrudan hükümdarlık sınırlarına dahil edilmiştir.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 Babasının ölümümden sonra bozulan siyasi ilişkiler sebebiyle, </a:t>
            </a:r>
            <a:r>
              <a:rPr lang="tr-TR" dirty="0" err="1"/>
              <a:t>Acātaşatru</a:t>
            </a:r>
            <a:r>
              <a:rPr lang="tr-TR" dirty="0"/>
              <a:t> ilk olarak </a:t>
            </a:r>
            <a:r>
              <a:rPr lang="tr-TR" dirty="0" err="1"/>
              <a:t>Koşala</a:t>
            </a:r>
            <a:r>
              <a:rPr lang="tr-TR" dirty="0"/>
              <a:t> kralı </a:t>
            </a:r>
            <a:r>
              <a:rPr lang="tr-TR" dirty="0" err="1"/>
              <a:t>Prasenacit</a:t>
            </a:r>
            <a:r>
              <a:rPr lang="tr-TR" dirty="0"/>
              <a:t> ile karşı karşıya gelmiştir. </a:t>
            </a:r>
            <a:r>
              <a:rPr lang="tr-TR" dirty="0" err="1"/>
              <a:t>Prasenacit</a:t>
            </a:r>
            <a:r>
              <a:rPr lang="tr-TR" dirty="0"/>
              <a:t>, babasını öldüren ve kocasının ölümü üzerine çok geçmeden kendi canına kıyan kız kardeşi </a:t>
            </a:r>
            <a:r>
              <a:rPr lang="tr-TR" dirty="0" err="1"/>
              <a:t>Koşala</a:t>
            </a:r>
            <a:r>
              <a:rPr lang="tr-TR" dirty="0"/>
              <a:t> prensesinin öcünü almak istemektedir. İlk olarak başlık parası olarak </a:t>
            </a:r>
            <a:r>
              <a:rPr lang="tr-TR" dirty="0" err="1"/>
              <a:t>Magadha</a:t>
            </a:r>
            <a:r>
              <a:rPr lang="tr-TR" dirty="0"/>
              <a:t> İmparatorluğuna verdiği </a:t>
            </a:r>
            <a:r>
              <a:rPr lang="tr-TR" dirty="0" err="1"/>
              <a:t>Kaşi</a:t>
            </a:r>
            <a:r>
              <a:rPr lang="tr-TR" dirty="0"/>
              <a:t> kasabasını geri almış, bu durum iki krallık arasındaki savaşın fitilini ateşlemiştir.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1354</TotalTime>
  <Words>1422</Words>
  <Application>Microsoft Office PowerPoint</Application>
  <PresentationFormat>Ekran Gösterisi (4:3)</PresentationFormat>
  <Paragraphs>47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                         HİN 132 GENEL HATLARIYLA HİNDİSTAN TARİHİ  14. HAFTA  Magadha İmparatorluğu II        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141</cp:revision>
  <dcterms:created xsi:type="dcterms:W3CDTF">2014-11-21T09:52:05Z</dcterms:created>
  <dcterms:modified xsi:type="dcterms:W3CDTF">2020-02-24T18:20:58Z</dcterms:modified>
</cp:coreProperties>
</file>