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8" r:id="rId4"/>
    <p:sldId id="279" r:id="rId5"/>
    <p:sldId id="280" r:id="rId6"/>
    <p:sldId id="285" r:id="rId7"/>
    <p:sldId id="286" r:id="rId8"/>
    <p:sldId id="281" r:id="rId9"/>
    <p:sldId id="282" r:id="rId10"/>
    <p:sldId id="277"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45" autoAdjust="0"/>
    <p:restoredTop sz="94660"/>
  </p:normalViewPr>
  <p:slideViewPr>
    <p:cSldViewPr snapToGrid="0">
      <p:cViewPr varScale="1">
        <p:scale>
          <a:sx n="92" d="100"/>
          <a:sy n="92" d="100"/>
        </p:scale>
        <p:origin x="444"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237693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206491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087674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827471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2804882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1AE3406-0B88-43C6-9E1F-DD611A546D40}"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3648044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1AE3406-0B88-43C6-9E1F-DD611A546D40}" type="datetimeFigureOut">
              <a:rPr lang="tr-TR" smtClean="0"/>
              <a:t>7.2.2020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351864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1AE3406-0B88-43C6-9E1F-DD611A546D40}" type="datetimeFigureOut">
              <a:rPr lang="tr-TR" smtClean="0"/>
              <a:t>7.2.2020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465479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1AE3406-0B88-43C6-9E1F-DD611A546D40}" type="datetimeFigureOut">
              <a:rPr lang="tr-TR" smtClean="0"/>
              <a:t>7.2.2020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548137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AE3406-0B88-43C6-9E1F-DD611A546D40}"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3633357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AE3406-0B88-43C6-9E1F-DD611A546D40}"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3600644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AE3406-0B88-43C6-9E1F-DD611A546D40}" type="datetimeFigureOut">
              <a:rPr lang="tr-TR" smtClean="0"/>
              <a:t>7.2.2020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804F52-3096-4928-BA24-70C45DBBAFFE}" type="slidenum">
              <a:rPr lang="tr-TR" smtClean="0"/>
              <a:t>‹#›</a:t>
            </a:fld>
            <a:endParaRPr lang="tr-TR"/>
          </a:p>
        </p:txBody>
      </p:sp>
    </p:spTree>
    <p:extLst>
      <p:ext uri="{BB962C8B-B14F-4D97-AF65-F5344CB8AC3E}">
        <p14:creationId xmlns:p14="http://schemas.microsoft.com/office/powerpoint/2010/main" val="2508918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google.com/search?rlz=1C1VFKB_enTR631TR632&amp;ei=lnM8XrqJCZqAk74Pq8Wu8A0&amp;q=psycholinguistics&amp;oq=psyco+lin&amp;gs_l=psy-ab.1.0.0i10i19j0i19j0i10i19j0i19l5j0i10i19j0i19.4843.25021..26930...10.2..3.186.3891.3j24......0....1..gws-wiz.....0..0i71j0i67i70i249j0j0i67j0i131j0i10j0i22i10i30j0i22i30j0i13.YDFDm7IoZoc"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google.com/search?rlz=1C1VFKB_enTR631TR632&amp;ei=lnM8XrqJCZqAk74Pq8Wu8A0&amp;q=psycholinguistics&amp;oq=psyco+lin&amp;gs_l=psy-ab.1.0.0i10i19j0i19j0i10i19j0i19l5j0i10i19j0i19.4843.25021..26930...10.2..3.186.3891.3j24......0....1..gws-wiz.....0..0i71j0i67i70i249j0j0i67j0i131j0i10j0i22i10i30j0i22i30j0i13.YDFDm7IoZoc"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google.com/search?rlz=1C1VFKB_enTR631TR632&amp;ei=lnM8XrqJCZqAk74Pq8Wu8A0&amp;q=psycholinguistics&amp;oq=psyco+lin&amp;gs_l=psy-ab.1.0.0i10i19j0i19j0i10i19j0i19l5j0i10i19j0i19.4843.25021..26930...10.2..3.186.3891.3j24......0....1..gws-wiz.....0..0i71j0i67i70i249j0j0i67j0i131j0i10j0i22i10i30j0i22i30j0i13.YDFDm7IoZoc"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google.com/search?rlz=1C1VFKB_enTR631TR632&amp;ei=lnM8XrqJCZqAk74Pq8Wu8A0&amp;q=psycholinguistics&amp;oq=psyco+lin&amp;gs_l=psy-ab.1.0.0i10i19j0i19j0i10i19j0i19l5j0i10i19j0i19.4843.25021..26930...10.2..3.186.3891.3j24......0....1..gws-wiz.....0..0i71j0i67i70i249j0j0i67j0i131j0i10j0i22i10i30j0i22i30j0i13.YDFDm7IoZoc"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google.com/search?rlz=1C1VFKB_enTR631TR632&amp;ei=lnM8XrqJCZqAk74Pq8Wu8A0&amp;q=psycholinguistics&amp;oq=psyco+lin&amp;gs_l=psy-ab.1.0.0i10i19j0i19j0i10i19j0i19l5j0i10i19j0i19.4843.25021..26930...10.2..3.186.3891.3j24......0....1..gws-wiz.....0..0i71j0i67i70i249j0j0i67j0i131j0i10j0i22i10i30j0i22i30j0i13.YDFDm7IoZoc"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goodreads.com/book/show/240315.Verbal_Behavior?from_search=true" TargetMode="External"/><Relationship Id="rId2" Type="http://schemas.openxmlformats.org/officeDocument/2006/relationships/hyperlink" Target="https://www.goodreads.com/book/show/38340.Syntactic_Structures?from_search=true" TargetMode="External"/><Relationship Id="rId1" Type="http://schemas.openxmlformats.org/officeDocument/2006/relationships/slideLayout" Target="../slideLayouts/slideLayout2.xml"/><Relationship Id="rId4" Type="http://schemas.openxmlformats.org/officeDocument/2006/relationships/hyperlink" Target="https://www.google.com/search?rlz=1C1VFKB_enTR631TR632&amp;ei=lnM8XrqJCZqAk74Pq8Wu8A0&amp;q=psycholinguistics&amp;oq=psyco+lin&amp;gs_l=psy-ab.1.0.0i10i19j0i19j0i10i19j0i19l5j0i10i19j0i19.4843.25021..26930...10.2..3.186.3891.3j24......0....1..gws-wiz.....0..0i71j0i67i70i249j0j0i67j0i131j0i10j0i22i10i30j0i22i30j0i13.YDFDm7IoZoc"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s://www.google.com/search?rlz=1C1VFKB_enTR631TR632&amp;ei=lnM8XrqJCZqAk74Pq8Wu8A0&amp;q=psycholinguistics&amp;oq=psyco+lin&amp;gs_l=psy-ab.1.0.0i10i19j0i19j0i10i19j0i19l5j0i10i19j0i19.4843.25021..26930...10.2..3.186.3891.3j24......0....1..gws-wiz.....0..0i71j0i67i70i249j0j0i67j0i131j0i10j0i22i10i30j0i22i30j0i13.YDFDm7IoZoc"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google.com/search?rlz=1C1VFKB_enTR631TR632&amp;ei=lnM8XrqJCZqAk74Pq8Wu8A0&amp;q=psycholinguistics&amp;oq=psyco+lin&amp;gs_l=psy-ab.1.0.0i10i19j0i19j0i10i19j0i19l5j0i10i19j0i19.4843.25021..26930...10.2..3.186.3891.3j24......0....1..gws-wiz.....0..0i71j0i67i70i249j0j0i67j0i131j0i10j0i22i10i30j0i22i30j0i13.YDFDm7IoZoc"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google.com/search?rlz=1C1VFKB_enTR631TR632&amp;ei=lnM8XrqJCZqAk74Pq8Wu8A0&amp;q=psycholinguistics&amp;oq=psyco+lin&amp;gs_l=psy-ab.1.0.0i10i19j0i19j0i10i19j0i19l5j0i10i19j0i19.4843.25021..26930...10.2..3.186.3891.3j24......0....1..gws-wiz.....0..0i71j0i67i70i249j0j0i67j0i131j0i10j0i22i10i30j0i22i30j0i13.YDFDm7IoZoc"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24118" y="161365"/>
            <a:ext cx="11412070" cy="3523130"/>
          </a:xfrm>
        </p:spPr>
        <p:txBody>
          <a:bodyPr>
            <a:noAutofit/>
          </a:bodyPr>
          <a:lstStyle/>
          <a:p>
            <a:r>
              <a:rPr lang="tr-TR" sz="7500" b="1" dirty="0" smtClean="0">
                <a:solidFill>
                  <a:srgbClr val="C00000"/>
                </a:solidFill>
                <a:latin typeface="Times New Roman" panose="02020603050405020304" pitchFamily="18" charset="0"/>
                <a:cs typeface="Times New Roman" panose="02020603050405020304" pitchFamily="18" charset="0"/>
              </a:rPr>
              <a:t>BDB 301-302 Dilbilim Temel Kavramları I</a:t>
            </a:r>
            <a:br>
              <a:rPr lang="tr-TR" sz="7500" b="1" dirty="0" smtClean="0">
                <a:solidFill>
                  <a:srgbClr val="C00000"/>
                </a:solidFill>
                <a:latin typeface="Times New Roman" panose="02020603050405020304" pitchFamily="18" charset="0"/>
                <a:cs typeface="Times New Roman" panose="02020603050405020304" pitchFamily="18" charset="0"/>
              </a:rPr>
            </a:br>
            <a:r>
              <a:rPr lang="tr-TR" sz="7500" b="1" dirty="0" smtClean="0">
                <a:solidFill>
                  <a:srgbClr val="C00000"/>
                </a:solidFill>
                <a:latin typeface="Times New Roman" panose="02020603050405020304" pitchFamily="18" charset="0"/>
                <a:cs typeface="Times New Roman" panose="02020603050405020304" pitchFamily="18" charset="0"/>
              </a:rPr>
              <a:t>(</a:t>
            </a:r>
            <a:r>
              <a:rPr lang="tr-TR" sz="7500" b="1" i="1" dirty="0" err="1" smtClean="0">
                <a:solidFill>
                  <a:srgbClr val="C00000"/>
                </a:solidFill>
                <a:latin typeface="Times New Roman" panose="02020603050405020304" pitchFamily="18" charset="0"/>
                <a:cs typeface="Times New Roman" panose="02020603050405020304" pitchFamily="18" charset="0"/>
              </a:rPr>
              <a:t>Introduction</a:t>
            </a:r>
            <a:r>
              <a:rPr lang="tr-TR" sz="7500" b="1" i="1" dirty="0" smtClean="0">
                <a:solidFill>
                  <a:srgbClr val="C00000"/>
                </a:solidFill>
                <a:latin typeface="Times New Roman" panose="02020603050405020304" pitchFamily="18" charset="0"/>
                <a:cs typeface="Times New Roman" panose="02020603050405020304" pitchFamily="18" charset="0"/>
              </a:rPr>
              <a:t> </a:t>
            </a:r>
            <a:r>
              <a:rPr lang="tr-TR" sz="7500" b="1" i="1" dirty="0" err="1" smtClean="0">
                <a:solidFill>
                  <a:srgbClr val="C00000"/>
                </a:solidFill>
                <a:latin typeface="Times New Roman" panose="02020603050405020304" pitchFamily="18" charset="0"/>
                <a:cs typeface="Times New Roman" panose="02020603050405020304" pitchFamily="18" charset="0"/>
              </a:rPr>
              <a:t>to</a:t>
            </a:r>
            <a:r>
              <a:rPr lang="tr-TR" sz="7500" b="1" i="1" dirty="0" smtClean="0">
                <a:solidFill>
                  <a:srgbClr val="C00000"/>
                </a:solidFill>
                <a:latin typeface="Times New Roman" panose="02020603050405020304" pitchFamily="18" charset="0"/>
                <a:cs typeface="Times New Roman" panose="02020603050405020304" pitchFamily="18" charset="0"/>
              </a:rPr>
              <a:t> </a:t>
            </a:r>
            <a:r>
              <a:rPr lang="tr-TR" sz="7500" b="1" i="1" dirty="0" err="1" smtClean="0">
                <a:solidFill>
                  <a:srgbClr val="C00000"/>
                </a:solidFill>
                <a:latin typeface="Times New Roman" panose="02020603050405020304" pitchFamily="18" charset="0"/>
                <a:cs typeface="Times New Roman" panose="02020603050405020304" pitchFamily="18" charset="0"/>
              </a:rPr>
              <a:t>Linguistics</a:t>
            </a:r>
            <a:r>
              <a:rPr lang="tr-TR" sz="7500" b="1" dirty="0" smtClean="0">
                <a:solidFill>
                  <a:srgbClr val="C00000"/>
                </a:solidFill>
                <a:latin typeface="Times New Roman" panose="02020603050405020304" pitchFamily="18" charset="0"/>
                <a:cs typeface="Times New Roman" panose="02020603050405020304" pitchFamily="18" charset="0"/>
              </a:rPr>
              <a:t>)</a:t>
            </a:r>
            <a:endParaRPr lang="tr-TR" sz="7500" b="1" dirty="0">
              <a:solidFill>
                <a:srgbClr val="C00000"/>
              </a:solidFill>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32965" y="4706470"/>
            <a:ext cx="9144000" cy="1909483"/>
          </a:xfrm>
        </p:spPr>
        <p:txBody>
          <a:bodyPr/>
          <a:lstStyle/>
          <a:p>
            <a:r>
              <a:rPr lang="tr-TR" b="1" dirty="0" smtClean="0">
                <a:latin typeface="Garamond" panose="02020404030301010803" pitchFamily="18" charset="0"/>
              </a:rPr>
              <a:t>Dr. Mustafa Güleç</a:t>
            </a:r>
          </a:p>
          <a:p>
            <a:r>
              <a:rPr lang="tr-TR" b="1" dirty="0" smtClean="0">
                <a:latin typeface="Garamond" panose="02020404030301010803" pitchFamily="18" charset="0"/>
              </a:rPr>
              <a:t>Ankara Üniversitesi, Dil ve Tarih-Coğrafya Fakültesi (DTCF)</a:t>
            </a:r>
          </a:p>
          <a:p>
            <a:r>
              <a:rPr lang="tr-TR" b="1" dirty="0" smtClean="0">
                <a:latin typeface="Garamond" panose="02020404030301010803" pitchFamily="18" charset="0"/>
              </a:rPr>
              <a:t>Batı Dilleri ve Edebiyatları Bölümü,</a:t>
            </a:r>
          </a:p>
          <a:p>
            <a:r>
              <a:rPr lang="tr-TR" b="1" dirty="0" smtClean="0">
                <a:latin typeface="Garamond" panose="02020404030301010803" pitchFamily="18" charset="0"/>
              </a:rPr>
              <a:t>Hollanda Dili ve Edebiyatı Anabilim Dalı  </a:t>
            </a:r>
            <a:endParaRPr lang="tr-TR" b="1" dirty="0">
              <a:latin typeface="Garamond" panose="02020404030301010803" pitchFamily="18" charset="0"/>
            </a:endParaRPr>
          </a:p>
        </p:txBody>
      </p:sp>
    </p:spTree>
    <p:extLst>
      <p:ext uri="{BB962C8B-B14F-4D97-AF65-F5344CB8AC3E}">
        <p14:creationId xmlns:p14="http://schemas.microsoft.com/office/powerpoint/2010/main" val="18576241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References</a:t>
            </a:r>
            <a:r>
              <a:rPr lang="tr-TR" b="1" dirty="0">
                <a:solidFill>
                  <a:srgbClr val="C00000"/>
                </a:solidFill>
                <a:latin typeface="Times New Roman" panose="02020603050405020304" pitchFamily="18" charset="0"/>
                <a:cs typeface="Times New Roman" panose="02020603050405020304" pitchFamily="18" charset="0"/>
              </a:rPr>
              <a:t>:</a:t>
            </a:r>
            <a:endParaRPr lang="tr-TR" dirty="0"/>
          </a:p>
        </p:txBody>
      </p:sp>
      <p:sp>
        <p:nvSpPr>
          <p:cNvPr id="3" name="İçerik Yer Tutucusu 2"/>
          <p:cNvSpPr>
            <a:spLocks noGrp="1"/>
          </p:cNvSpPr>
          <p:nvPr>
            <p:ph idx="1"/>
          </p:nvPr>
        </p:nvSpPr>
        <p:spPr/>
        <p:txBody>
          <a:bodyPr>
            <a:normAutofit/>
          </a:bodyPr>
          <a:lstStyle/>
          <a:p>
            <a:pPr algn="just"/>
            <a:r>
              <a:rPr lang="tr-TR" dirty="0" err="1" smtClean="0">
                <a:latin typeface="Times New Roman" panose="02020603050405020304" pitchFamily="18" charset="0"/>
                <a:cs typeface="Times New Roman" panose="02020603050405020304" pitchFamily="18" charset="0"/>
              </a:rPr>
              <a:t>Scovel</a:t>
            </a:r>
            <a:r>
              <a:rPr lang="tr-TR" dirty="0" smtClean="0">
                <a:latin typeface="Times New Roman" panose="02020603050405020304" pitchFamily="18" charset="0"/>
                <a:cs typeface="Times New Roman" panose="02020603050405020304" pitchFamily="18" charset="0"/>
              </a:rPr>
              <a:t>, Thomas, 1998, </a:t>
            </a:r>
            <a:r>
              <a:rPr lang="tr-TR" i="1" dirty="0" err="1" smtClean="0">
                <a:latin typeface="Times New Roman" panose="02020603050405020304" pitchFamily="18" charset="0"/>
                <a:cs typeface="Times New Roman" panose="02020603050405020304" pitchFamily="18" charset="0"/>
              </a:rPr>
              <a:t>Psycholinguistics</a:t>
            </a:r>
            <a:r>
              <a:rPr lang="tr-TR" dirty="0" smtClean="0">
                <a:latin typeface="Times New Roman" panose="02020603050405020304" pitchFamily="18" charset="0"/>
                <a:cs typeface="Times New Roman" panose="02020603050405020304" pitchFamily="18" charset="0"/>
              </a:rPr>
              <a:t>, Oxford </a:t>
            </a:r>
            <a:r>
              <a:rPr lang="tr-TR" dirty="0" err="1" smtClean="0">
                <a:latin typeface="Times New Roman" panose="02020603050405020304" pitchFamily="18" charset="0"/>
                <a:cs typeface="Times New Roman" panose="02020603050405020304" pitchFamily="18" charset="0"/>
              </a:rPr>
              <a:t>University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Press</a:t>
            </a:r>
            <a:r>
              <a:rPr lang="tr-TR" dirty="0" smtClean="0">
                <a:latin typeface="Times New Roman" panose="02020603050405020304" pitchFamily="18" charset="0"/>
                <a:cs typeface="Times New Roman" panose="02020603050405020304" pitchFamily="18" charset="0"/>
              </a:rPr>
              <a:t>. </a:t>
            </a:r>
          </a:p>
          <a:p>
            <a:pPr algn="just"/>
            <a:r>
              <a:rPr lang="tr-TR" dirty="0" err="1" smtClean="0">
                <a:latin typeface="Times New Roman" panose="02020603050405020304" pitchFamily="18" charset="0"/>
                <a:cs typeface="Times New Roman" panose="02020603050405020304" pitchFamily="18" charset="0"/>
              </a:rPr>
              <a:t>Cairns</a:t>
            </a:r>
            <a:r>
              <a:rPr lang="tr-TR" dirty="0" smtClean="0">
                <a:latin typeface="Times New Roman" panose="02020603050405020304" pitchFamily="18" charset="0"/>
                <a:cs typeface="Times New Roman" panose="02020603050405020304" pitchFamily="18" charset="0"/>
              </a:rPr>
              <a:t>, Helen Smith, 1999, </a:t>
            </a:r>
            <a:r>
              <a:rPr lang="tr-TR" i="1" dirty="0" err="1" smtClean="0">
                <a:latin typeface="Times New Roman" panose="02020603050405020304" pitchFamily="18" charset="0"/>
                <a:cs typeface="Times New Roman" panose="02020603050405020304" pitchFamily="18" charset="0"/>
              </a:rPr>
              <a:t>Psycholinguistics</a:t>
            </a:r>
            <a:r>
              <a:rPr lang="tr-TR" dirty="0" smtClean="0">
                <a:latin typeface="Times New Roman" panose="02020603050405020304" pitchFamily="18" charset="0"/>
                <a:cs typeface="Times New Roman" panose="02020603050405020304" pitchFamily="18" charset="0"/>
              </a:rPr>
              <a:t>, Pro-Ed. </a:t>
            </a:r>
          </a:p>
          <a:p>
            <a:pPr algn="just"/>
            <a:r>
              <a:rPr lang="tr-TR" dirty="0" smtClean="0">
                <a:latin typeface="Times New Roman" panose="02020603050405020304" pitchFamily="18" charset="0"/>
                <a:cs typeface="Times New Roman" panose="02020603050405020304" pitchFamily="18" charset="0"/>
                <a:hlinkClick r:id="rId2"/>
              </a:rPr>
              <a:t>https</a:t>
            </a:r>
            <a:r>
              <a:rPr lang="tr-TR" dirty="0">
                <a:latin typeface="Times New Roman" panose="02020603050405020304" pitchFamily="18" charset="0"/>
                <a:cs typeface="Times New Roman" panose="02020603050405020304" pitchFamily="18" charset="0"/>
                <a:hlinkClick r:id="rId2"/>
              </a:rPr>
              <a:t>://www.google.com/search?rlz=1C1VFKB_enTR631TR632&amp;ei=lnM8XrqJCZqAk74Pq8Wu8A0&amp;q=psycholinguistics&amp;oq=psyco+lin&amp;gs_l=psy-ab.1.0.0i10i19j0i19j0i10i19j0i19l5j0i10i19j0i19.4843.25021..26930...10.2..3.186.3891.3j24......0....1..gws-wiz.....0..0i71j0i67i70i249j0j0i67j0i131j0i10j0i22i10i30j0i22i30j0i13.YDFDm7IoZoc</a:t>
            </a: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20737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75129" y="0"/>
            <a:ext cx="11421035" cy="627529"/>
          </a:xfrm>
        </p:spPr>
        <p:txBody>
          <a:bodyPr>
            <a:normAutofit fontScale="90000"/>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Psycholinguistics</a:t>
            </a:r>
            <a:r>
              <a:rPr lang="tr-TR" b="1" dirty="0">
                <a:solidFill>
                  <a:srgbClr val="C00000"/>
                </a:solidFill>
                <a:latin typeface="Times New Roman" panose="02020603050405020304" pitchFamily="18" charset="0"/>
                <a:cs typeface="Times New Roman" panose="02020603050405020304" pitchFamily="18" charset="0"/>
              </a:rPr>
              <a:t>?</a:t>
            </a:r>
          </a:p>
        </p:txBody>
      </p:sp>
      <p:sp>
        <p:nvSpPr>
          <p:cNvPr id="3" name="İçerik Yer Tutucusu 2"/>
          <p:cNvSpPr>
            <a:spLocks noGrp="1"/>
          </p:cNvSpPr>
          <p:nvPr>
            <p:ph idx="1"/>
          </p:nvPr>
        </p:nvSpPr>
        <p:spPr>
          <a:xfrm>
            <a:off x="475129" y="627529"/>
            <a:ext cx="11421035" cy="5683623"/>
          </a:xfrm>
        </p:spPr>
        <p:txBody>
          <a:bodyPr>
            <a:normAutofit/>
          </a:bodyPr>
          <a:lstStyle/>
          <a:p>
            <a:pPr algn="just" fontAlgn="base"/>
            <a:endParaRPr lang="tr-TR" dirty="0" smtClean="0">
              <a:latin typeface="Times New Roman" panose="02020603050405020304" pitchFamily="18" charset="0"/>
              <a:cs typeface="Times New Roman" panose="02020603050405020304" pitchFamily="18" charset="0"/>
            </a:endParaRPr>
          </a:p>
          <a:p>
            <a:pPr algn="just" fontAlgn="base"/>
            <a:r>
              <a:rPr lang="tr-TR" dirty="0" smtClean="0">
                <a:latin typeface="Times New Roman" panose="02020603050405020304" pitchFamily="18" charset="0"/>
                <a:cs typeface="Times New Roman" panose="02020603050405020304" pitchFamily="18" charset="0"/>
              </a:rPr>
              <a:t>P</a:t>
            </a:r>
            <a:r>
              <a:rPr lang="en-US" dirty="0" err="1" smtClean="0">
                <a:latin typeface="Times New Roman" panose="02020603050405020304" pitchFamily="18" charset="0"/>
                <a:cs typeface="Times New Roman" panose="02020603050405020304" pitchFamily="18" charset="0"/>
              </a:rPr>
              <a:t>sycholinguistics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or psychology of language is the study of the psychological and neurobiological factors that enable humans to acquire, use, and understand language. </a:t>
            </a:r>
            <a:endParaRPr lang="tr-TR" dirty="0" smtClean="0">
              <a:latin typeface="Times New Roman" panose="02020603050405020304" pitchFamily="18" charset="0"/>
              <a:cs typeface="Times New Roman" panose="02020603050405020304" pitchFamily="18" charset="0"/>
            </a:endParaRPr>
          </a:p>
          <a:p>
            <a:pPr algn="just" fontAlgn="base"/>
            <a:r>
              <a:rPr lang="en-US" dirty="0" smtClean="0">
                <a:latin typeface="Times New Roman" panose="02020603050405020304" pitchFamily="18" charset="0"/>
                <a:cs typeface="Times New Roman" panose="02020603050405020304" pitchFamily="18" charset="0"/>
              </a:rPr>
              <a:t>Initial </a:t>
            </a:r>
            <a:r>
              <a:rPr lang="en-US" dirty="0">
                <a:latin typeface="Times New Roman" panose="02020603050405020304" pitchFamily="18" charset="0"/>
                <a:cs typeface="Times New Roman" panose="02020603050405020304" pitchFamily="18" charset="0"/>
              </a:rPr>
              <a:t>forays into psycholinguistics were largely philosophical ventures, due mainly to a lack of cohesive data on how the human brain functioned</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fontAlgn="base"/>
            <a:r>
              <a:rPr lang="tr-TR" dirty="0">
                <a:hlinkClick r:id="rId2"/>
              </a:rPr>
              <a:t>https://www.google.com/search?rlz=1C1VFKB_enTR631TR632&amp;ei=lnM8XrqJCZqAk74Pq8Wu8A0&amp;q=psycholinguistics&amp;oq=psyco+lin&amp;gs_l=psy-ab.1.0.0i10i19j0i19j0i10i19j0i19l5j0i10i19j0i19.4843.25021..26930...10.2..3.186.3891.3j24......0....1..gws-wiz.....0..0i71j0i67i70i249j0j0i67j0i131j0i10j0i22i10i30j0i22i30j0i13.YDFDm7IoZoc</a:t>
            </a:r>
            <a:endParaRPr lang="en-US" dirty="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a:p>
            <a:pPr marL="0" indent="0" algn="just">
              <a:buNone/>
            </a:pPr>
            <a:endParaRPr lang="tr-TR" dirty="0" smtClean="0"/>
          </a:p>
          <a:p>
            <a:pPr marL="0" indent="0" algn="just">
              <a:buNone/>
            </a:pPr>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196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What</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does</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psycholinguistics</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study</a:t>
            </a:r>
            <a:r>
              <a:rPr lang="tr-TR" b="1" dirty="0">
                <a:solidFill>
                  <a:srgbClr val="C00000"/>
                </a:solidFill>
                <a:latin typeface="Times New Roman" panose="02020603050405020304" pitchFamily="18" charset="0"/>
                <a:cs typeface="Times New Roman" panose="02020603050405020304" pitchFamily="18" charset="0"/>
              </a:rPr>
              <a:t>?</a:t>
            </a:r>
          </a:p>
        </p:txBody>
      </p:sp>
      <p:sp>
        <p:nvSpPr>
          <p:cNvPr id="3" name="İçerik Yer Tutucusu 2"/>
          <p:cNvSpPr>
            <a:spLocks noGrp="1"/>
          </p:cNvSpPr>
          <p:nvPr>
            <p:ph idx="1"/>
          </p:nvPr>
        </p:nvSpPr>
        <p:spPr/>
        <p:txBody>
          <a:bodyPr>
            <a:normAutofit fontScale="92500"/>
          </a:bodyPr>
          <a:lstStyle/>
          <a:p>
            <a:pPr algn="just"/>
            <a:r>
              <a:rPr lang="en-US" dirty="0">
                <a:latin typeface="Times New Roman" panose="02020603050405020304" pitchFamily="18" charset="0"/>
                <a:cs typeface="Times New Roman" panose="02020603050405020304" pitchFamily="18" charset="0"/>
              </a:rPr>
              <a:t>Psycholinguistics or psychology of language is the study of the psychological and neurobiological factors that enable humans to acquire, use, and understand language. </a:t>
            </a:r>
            <a:endParaRPr lang="tr-TR"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Psycholinguistics </a:t>
            </a:r>
            <a:r>
              <a:rPr lang="en-US" dirty="0">
                <a:latin typeface="Times New Roman" panose="02020603050405020304" pitchFamily="18" charset="0"/>
                <a:cs typeface="Times New Roman" panose="02020603050405020304" pitchFamily="18" charset="0"/>
              </a:rPr>
              <a:t>is interdisciplinary in nature and is studied by people in a variety of fields, such as psychology, cognitive science, and linguistics</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r>
              <a:rPr lang="tr-TR" dirty="0">
                <a:hlinkClick r:id="rId2"/>
              </a:rPr>
              <a:t>https://www.google.com/search?rlz=1C1VFKB_enTR631TR632&amp;ei=lnM8XrqJCZqAk74Pq8Wu8A0&amp;q=psycholinguistics&amp;oq=psyco+lin&amp;gs_l=psy-ab.1.0.0i10i19j0i19j0i10i19j0i19l5j0i10i19j0i19.4843.25021..26930...10.2..3.186.3891.3j24......0....1..gws-wiz.....0..</a:t>
            </a:r>
            <a:r>
              <a:rPr lang="tr-TR" dirty="0" smtClean="0">
                <a:hlinkClick r:id="rId2"/>
              </a:rPr>
              <a:t>0i71j0i67i70i249j0j0i67j0i131j0i10j0i22i10i30j0i22i30j0i13.YDFDm7IoZoc</a:t>
            </a:r>
            <a:endParaRPr lang="tr-TR" dirty="0" smtClean="0"/>
          </a:p>
          <a:p>
            <a:pPr algn="just"/>
            <a:endParaRPr lang="en-US"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2900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en-US" b="1" dirty="0">
                <a:solidFill>
                  <a:srgbClr val="C00000"/>
                </a:solidFill>
                <a:latin typeface="Times New Roman" panose="02020603050405020304" pitchFamily="18" charset="0"/>
                <a:cs typeface="Times New Roman" panose="02020603050405020304" pitchFamily="18" charset="0"/>
              </a:rPr>
              <a:t>What are the branches of psycholinguistics?</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Autofit/>
          </a:bodyPr>
          <a:lstStyle/>
          <a:p>
            <a:pPr algn="just"/>
            <a:r>
              <a:rPr lang="en-US" dirty="0">
                <a:latin typeface="Times New Roman" panose="02020603050405020304" pitchFamily="18" charset="0"/>
                <a:cs typeface="Times New Roman" panose="02020603050405020304" pitchFamily="18" charset="0"/>
              </a:rPr>
              <a:t>Psycholinguistics is one of the significant branches of Linguistics. </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is also a branch of Cognitive science. </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initially works on three stages: - language acquisition, language production and comprehension.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process of Psycholinguistic emphasizes upon the effect of prior knowledge on </a:t>
            </a:r>
            <a:r>
              <a:rPr lang="en-US" dirty="0" smtClean="0">
                <a:latin typeface="Times New Roman" panose="02020603050405020304" pitchFamily="18" charset="0"/>
                <a:cs typeface="Times New Roman" panose="02020603050405020304" pitchFamily="18" charset="0"/>
              </a:rPr>
              <a:t>comprehension</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hlinkClick r:id="rId2"/>
              </a:rPr>
              <a:t>https</a:t>
            </a:r>
            <a:r>
              <a:rPr lang="tr-TR" dirty="0">
                <a:latin typeface="Times New Roman" panose="02020603050405020304" pitchFamily="18" charset="0"/>
                <a:cs typeface="Times New Roman" panose="02020603050405020304" pitchFamily="18" charset="0"/>
                <a:hlinkClick r:id="rId2"/>
              </a:rPr>
              <a:t>://www.google.com/search?rlz=1C1VFKB_enTR631TR632&amp;ei=lnM8XrqJCZqAk74Pq8Wu8A0&amp;q=psycholinguistics&amp;oq=psyco+lin&amp;gs_l=psy-ab.1.0.0i10i19j0i19j0i10i19j0i19l5j0i10i19j0i19.4843.25021..26930...10.2..3.186.3891.3j24......0....1..gws-wiz.....0..0i71j0i67i70i249j0j0i67j0i131j0i10j0i22i10i30j0i22i30j0i13.YDFDm7IoZoc</a:t>
            </a:r>
            <a:endParaRPr lang="tr-TR"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8043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en-US" b="1" dirty="0">
                <a:solidFill>
                  <a:srgbClr val="C00000"/>
                </a:solidFill>
                <a:latin typeface="Times New Roman" panose="02020603050405020304" pitchFamily="18" charset="0"/>
                <a:cs typeface="Times New Roman" panose="02020603050405020304" pitchFamily="18" charset="0"/>
              </a:rPr>
              <a:t>What is the importance of psycholinguistics?</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fontScale="92500" lnSpcReduction="10000"/>
          </a:bodyPr>
          <a:lstStyle/>
          <a:p>
            <a:r>
              <a:rPr lang="en-US" dirty="0"/>
              <a:t>Listening, reading, speaking and writing are called as the four of language skills. </a:t>
            </a:r>
            <a:endParaRPr lang="tr-TR" dirty="0" smtClean="0"/>
          </a:p>
          <a:p>
            <a:r>
              <a:rPr lang="en-US" dirty="0" smtClean="0"/>
              <a:t>Specifically</a:t>
            </a:r>
            <a:r>
              <a:rPr lang="en-US" dirty="0"/>
              <a:t>, psycholinguistics helps to understand the difficulties of these four skills both intrinsic difficulties and extrinsic difficulties. </a:t>
            </a:r>
            <a:endParaRPr lang="tr-TR" dirty="0" smtClean="0"/>
          </a:p>
          <a:p>
            <a:r>
              <a:rPr lang="en-US" dirty="0" smtClean="0"/>
              <a:t>Psycholinguistics </a:t>
            </a:r>
            <a:r>
              <a:rPr lang="en-US" dirty="0"/>
              <a:t>also helps to explain the errors students do in the language learning</a:t>
            </a:r>
            <a:r>
              <a:rPr lang="en-US" dirty="0" smtClean="0"/>
              <a:t>.</a:t>
            </a:r>
            <a:endParaRPr lang="tr-TR" dirty="0" smtClean="0"/>
          </a:p>
          <a:p>
            <a:r>
              <a:rPr lang="tr-TR" dirty="0">
                <a:hlinkClick r:id="rId2"/>
              </a:rPr>
              <a:t>https://www.google.com/search?rlz=1C1VFKB_enTR631TR632&amp;ei=lnM8XrqJCZqAk74Pq8Wu8A0&amp;q=psycholinguistics&amp;oq=psyco+lin&amp;gs_l=psy-ab.1.0.0i10i19j0i19j0i10i19j0i19l5j0i10i19j0i19.4843.25021..26930...10.2..3.186.3891.3j24......0....1..gws-wiz.....0..0i71j0i67i70i249j0j0i67j0i131j0i10j0i22i10i30j0i22i30j0i13.YDFDm7IoZoc</a:t>
            </a:r>
            <a:endParaRPr lang="en-US" dirty="0">
              <a:latin typeface="Times New Roman" panose="02020603050405020304" pitchFamily="18" charset="0"/>
              <a:cs typeface="Times New Roman" panose="02020603050405020304" pitchFamily="18" charset="0"/>
            </a:endParaRPr>
          </a:p>
          <a:p>
            <a:endParaRPr lang="tr-TR" dirty="0" smtClean="0"/>
          </a:p>
          <a:p>
            <a:endParaRPr lang="tr-TR" dirty="0"/>
          </a:p>
        </p:txBody>
      </p:sp>
    </p:spTree>
    <p:extLst>
      <p:ext uri="{BB962C8B-B14F-4D97-AF65-F5344CB8AC3E}">
        <p14:creationId xmlns:p14="http://schemas.microsoft.com/office/powerpoint/2010/main" val="4119225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en-US" b="1" dirty="0">
                <a:solidFill>
                  <a:srgbClr val="C00000"/>
                </a:solidFill>
                <a:latin typeface="Times New Roman" panose="02020603050405020304" pitchFamily="18" charset="0"/>
                <a:cs typeface="Times New Roman" panose="02020603050405020304" pitchFamily="18" charset="0"/>
              </a:rPr>
              <a:t>Who is the father of psycholinguistics?</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fontScale="92500" lnSpcReduction="10000"/>
          </a:bodyPr>
          <a:lstStyle/>
          <a:p>
            <a:pPr algn="just"/>
            <a:r>
              <a:rPr lang="en-US" dirty="0" smtClean="0">
                <a:latin typeface="Times New Roman" panose="02020603050405020304" pitchFamily="18" charset="0"/>
                <a:cs typeface="Times New Roman" panose="02020603050405020304" pitchFamily="18" charset="0"/>
              </a:rPr>
              <a:t>Noam </a:t>
            </a:r>
            <a:r>
              <a:rPr lang="en-US" dirty="0">
                <a:latin typeface="Times New Roman" panose="02020603050405020304" pitchFamily="18" charset="0"/>
                <a:cs typeface="Times New Roman" panose="02020603050405020304" pitchFamily="18" charset="0"/>
              </a:rPr>
              <a:t>Chomsky is known as the father of modern linguistics. Back in 1957, Chomsky, with his revolutionary book “</a:t>
            </a:r>
            <a:r>
              <a:rPr lang="en-US" dirty="0">
                <a:latin typeface="Times New Roman" panose="02020603050405020304" pitchFamily="18" charset="0"/>
                <a:cs typeface="Times New Roman" panose="02020603050405020304" pitchFamily="18" charset="0"/>
                <a:hlinkClick r:id="rId2"/>
              </a:rPr>
              <a:t>Syntactic Structures</a:t>
            </a:r>
            <a:r>
              <a:rPr lang="en-US" dirty="0">
                <a:latin typeface="Times New Roman" panose="02020603050405020304" pitchFamily="18" charset="0"/>
                <a:cs typeface="Times New Roman" panose="02020603050405020304" pitchFamily="18" charset="0"/>
              </a:rPr>
              <a:t>,” laid the foundation of his non-empiricist theory of </a:t>
            </a:r>
            <a:r>
              <a:rPr lang="en-US" dirty="0"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p>
          <a:p>
            <a:pPr algn="just"/>
            <a:r>
              <a:rPr lang="en-US" dirty="0" smtClean="0">
                <a:latin typeface="Times New Roman" panose="02020603050405020304" pitchFamily="18" charset="0"/>
                <a:cs typeface="Times New Roman" panose="02020603050405020304" pitchFamily="18" charset="0"/>
              </a:rPr>
              <a:t>Two </a:t>
            </a:r>
            <a:r>
              <a:rPr lang="en-US" dirty="0">
                <a:latin typeface="Times New Roman" panose="02020603050405020304" pitchFamily="18" charset="0"/>
                <a:cs typeface="Times New Roman" panose="02020603050405020304" pitchFamily="18" charset="0"/>
              </a:rPr>
              <a:t>years later, with his review of B. F. Skinner’s “</a:t>
            </a:r>
            <a:r>
              <a:rPr lang="en-US" dirty="0">
                <a:latin typeface="Times New Roman" panose="02020603050405020304" pitchFamily="18" charset="0"/>
                <a:cs typeface="Times New Roman" panose="02020603050405020304" pitchFamily="18" charset="0"/>
                <a:hlinkClick r:id="rId3"/>
              </a:rPr>
              <a:t>Verbal Behavior</a:t>
            </a:r>
            <a:r>
              <a:rPr lang="en-US" dirty="0">
                <a:latin typeface="Times New Roman" panose="02020603050405020304" pitchFamily="18" charset="0"/>
                <a:cs typeface="Times New Roman" panose="02020603050405020304" pitchFamily="18" charset="0"/>
              </a:rPr>
              <a:t>,” he argued that Behaviorism, the dominant approach to language at the time, was no longer to be the way of studying </a:t>
            </a:r>
            <a:r>
              <a:rPr lang="en-US" dirty="0" smtClean="0">
                <a:latin typeface="Times New Roman" panose="02020603050405020304" pitchFamily="18" charset="0"/>
                <a:cs typeface="Times New Roman" panose="02020603050405020304" pitchFamily="18" charset="0"/>
              </a:rPr>
              <a:t>language.</a:t>
            </a:r>
            <a:endParaRPr lang="tr-TR" dirty="0" smtClean="0">
              <a:latin typeface="Times New Roman" panose="02020603050405020304" pitchFamily="18" charset="0"/>
              <a:cs typeface="Times New Roman" panose="02020603050405020304" pitchFamily="18" charset="0"/>
            </a:endParaRPr>
          </a:p>
          <a:p>
            <a:pPr algn="just"/>
            <a:r>
              <a:rPr lang="tr-TR" dirty="0" smtClean="0">
                <a:hlinkClick r:id="rId4"/>
              </a:rPr>
              <a:t>https</a:t>
            </a:r>
            <a:r>
              <a:rPr lang="tr-TR" dirty="0">
                <a:hlinkClick r:id="rId4"/>
              </a:rPr>
              <a:t>://www.google.com/search?rlz=1C1VFKB_enTR631TR632&amp;ei=lnM8XrqJCZqAk74Pq8Wu8A0&amp;q=psycholinguistics&amp;oq=psyco+lin&amp;gs_l=psy-ab.1.0.0i10i19j0i19j0i10i19j0i19l5j0i10i19j0i19.4843.25021..26930...10.2..3.186.3891.3j24......0....1..gws-wiz.....0..0i71j0i67i70i249j0j0i67j0i131j0i10j0i22i10i30j0i22i30j0i13.YDFDm7IoZoc</a:t>
            </a:r>
            <a:endParaRPr lang="en-US" dirty="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5171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en-US" b="1" dirty="0">
                <a:solidFill>
                  <a:srgbClr val="C00000"/>
                </a:solidFill>
                <a:latin typeface="Times New Roman" panose="02020603050405020304" pitchFamily="18" charset="0"/>
                <a:cs typeface="Times New Roman" panose="02020603050405020304" pitchFamily="18" charset="0"/>
              </a:rPr>
              <a:t>Who is the father of psycholinguistics?</a:t>
            </a:r>
            <a:endParaRPr lang="tr-TR" dirty="0"/>
          </a:p>
        </p:txBody>
      </p:sp>
      <p:sp>
        <p:nvSpPr>
          <p:cNvPr id="3" name="İçerik Yer Tutucusu 2"/>
          <p:cNvSpPr>
            <a:spLocks noGrp="1"/>
          </p:cNvSpPr>
          <p:nvPr>
            <p:ph idx="1"/>
          </p:nvPr>
        </p:nvSpPr>
        <p:spPr/>
        <p:txBody>
          <a:bodyPr>
            <a:normAutofit fontScale="92500" lnSpcReduction="10000"/>
          </a:bodyPr>
          <a:lstStyle/>
          <a:p>
            <a:r>
              <a:rPr lang="en-US" dirty="0">
                <a:latin typeface="Times New Roman" panose="02020603050405020304" pitchFamily="18" charset="0"/>
                <a:cs typeface="Times New Roman" panose="02020603050405020304" pitchFamily="18" charset="0"/>
              </a:rPr>
              <a:t>Chomsky made the study of language scientific. He demonstrated that despite the observable variety of the world’s languages, there is likely only one inventory of linguistic features. All languages — dead, still used, or even future ones — are combinations of these elements. </a:t>
            </a:r>
            <a:endParaRPr lang="tr-TR"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After </a:t>
            </a:r>
            <a:r>
              <a:rPr lang="en-US" dirty="0">
                <a:latin typeface="Times New Roman" panose="02020603050405020304" pitchFamily="18" charset="0"/>
                <a:cs typeface="Times New Roman" panose="02020603050405020304" pitchFamily="18" charset="0"/>
              </a:rPr>
              <a:t>Chomsky, linguistics is defined as 'the scientific study of language'— 'language' in the singular</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r>
              <a:rPr lang="tr-TR" dirty="0">
                <a:hlinkClick r:id="rId2"/>
              </a:rPr>
              <a:t>https://www.google.com/search?rlz=1C1VFKB_enTR631TR632&amp;ei=lnM8XrqJCZqAk74Pq8Wu8A0&amp;q=psycholinguistics&amp;oq=psyco+lin&amp;gs_l=psy-ab.1.0.0i10i19j0i19j0i10i19j0i19l5j0i10i19j0i19.4843.25021..26930...10.2..3.186.3891.3j24......0....1..gws-wiz.....0..0i71j0i67i70i249j0j0i67j0i131j0i10j0i22i10i30j0i22i30j0i13.YDFDm7IoZoc</a:t>
            </a:r>
            <a:endParaRPr lang="en-US"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928448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What</a:t>
            </a:r>
            <a:r>
              <a:rPr lang="tr-TR" b="1" dirty="0">
                <a:solidFill>
                  <a:srgbClr val="C00000"/>
                </a:solidFill>
                <a:latin typeface="Times New Roman" panose="02020603050405020304" pitchFamily="18" charset="0"/>
                <a:cs typeface="Times New Roman" panose="02020603050405020304" pitchFamily="18" charset="0"/>
              </a:rPr>
              <a:t> is </a:t>
            </a:r>
            <a:r>
              <a:rPr lang="tr-TR" b="1" dirty="0" err="1">
                <a:solidFill>
                  <a:srgbClr val="C00000"/>
                </a:solidFill>
                <a:latin typeface="Times New Roman" panose="02020603050405020304" pitchFamily="18" charset="0"/>
                <a:cs typeface="Times New Roman" panose="02020603050405020304" pitchFamily="18" charset="0"/>
              </a:rPr>
              <a:t>Chomsky’s</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theory</a:t>
            </a:r>
            <a:r>
              <a:rPr lang="tr-TR" b="1" dirty="0">
                <a:solidFill>
                  <a:srgbClr val="C00000"/>
                </a:solidFill>
                <a:latin typeface="Times New Roman" panose="02020603050405020304" pitchFamily="18" charset="0"/>
                <a:cs typeface="Times New Roman" panose="02020603050405020304" pitchFamily="18" charset="0"/>
              </a:rPr>
              <a:t>?</a:t>
            </a:r>
            <a:br>
              <a:rPr lang="tr-TR" b="1" dirty="0">
                <a:solidFill>
                  <a:srgbClr val="C00000"/>
                </a:solidFill>
                <a:latin typeface="Times New Roman" panose="02020603050405020304" pitchFamily="18" charset="0"/>
                <a:cs typeface="Times New Roman" panose="02020603050405020304" pitchFamily="18" charset="0"/>
              </a:rPr>
            </a:b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fontScale="92500" lnSpcReduction="20000"/>
          </a:bodyPr>
          <a:lstStyle/>
          <a:p>
            <a:pPr algn="just"/>
            <a:r>
              <a:rPr lang="en-US" sz="3000" dirty="0">
                <a:latin typeface="Times New Roman" panose="02020603050405020304" pitchFamily="18" charset="0"/>
                <a:cs typeface="Times New Roman" panose="02020603050405020304" pitchFamily="18" charset="0"/>
              </a:rPr>
              <a:t>As Chomsky’s work continued, he posed a novel approach to thinking about language, called the theory of Universal Grammar. </a:t>
            </a:r>
            <a:endParaRPr lang="tr-TR" sz="3000" dirty="0" smtClean="0">
              <a:latin typeface="Times New Roman" panose="02020603050405020304" pitchFamily="18" charset="0"/>
              <a:cs typeface="Times New Roman" panose="02020603050405020304" pitchFamily="18" charset="0"/>
            </a:endParaRPr>
          </a:p>
          <a:p>
            <a:pPr algn="just"/>
            <a:r>
              <a:rPr lang="en-US" sz="3000" dirty="0" smtClean="0">
                <a:latin typeface="Times New Roman" panose="02020603050405020304" pitchFamily="18" charset="0"/>
                <a:cs typeface="Times New Roman" panose="02020603050405020304" pitchFamily="18" charset="0"/>
              </a:rPr>
              <a:t>This </a:t>
            </a:r>
            <a:r>
              <a:rPr lang="en-US" sz="3000" dirty="0">
                <a:latin typeface="Times New Roman" panose="02020603050405020304" pitchFamily="18" charset="0"/>
                <a:cs typeface="Times New Roman" panose="02020603050405020304" pitchFamily="18" charset="0"/>
              </a:rPr>
              <a:t>intricate theory includes the idea that humans are genetically endowed with knowledge of the linguistic features of which language is composed and the ability to determine how those features are organized into the language(s) they hear around them</a:t>
            </a:r>
            <a:r>
              <a:rPr lang="en-US" sz="3000" dirty="0" smtClean="0">
                <a:latin typeface="Times New Roman" panose="02020603050405020304" pitchFamily="18" charset="0"/>
                <a:cs typeface="Times New Roman" panose="02020603050405020304" pitchFamily="18" charset="0"/>
              </a:rPr>
              <a:t>.</a:t>
            </a:r>
            <a:endParaRPr lang="tr-TR" sz="3000" dirty="0" smtClean="0">
              <a:latin typeface="Times New Roman" panose="02020603050405020304" pitchFamily="18" charset="0"/>
              <a:cs typeface="Times New Roman" panose="02020603050405020304" pitchFamily="18" charset="0"/>
            </a:endParaRPr>
          </a:p>
          <a:p>
            <a:pPr algn="just"/>
            <a:r>
              <a:rPr lang="tr-TR" sz="3000" dirty="0">
                <a:latin typeface="Times New Roman" panose="02020603050405020304" pitchFamily="18" charset="0"/>
                <a:cs typeface="Times New Roman" panose="02020603050405020304" pitchFamily="18" charset="0"/>
                <a:hlinkClick r:id="rId2"/>
              </a:rPr>
              <a:t>https://www.google.com/search?rlz=1C1VFKB_enTR631TR632&amp;ei=lnM8XrqJCZqAk74Pq8Wu8A0&amp;q=psycholinguistics&amp;oq=psyco+lin&amp;gs_l=psy-ab.1.0.0i10i19j0i19j0i10i19j0i19l5j0i10i19j0i19.4843.25021..26930...10.2..3.186.3891.3j24......0....1..gws-wiz.....0..0i71j0i67i70i249j0j0i67j0i131j0i10j0i22i10i30j0i22i30j0i13.YDFDm7IoZoc</a:t>
            </a:r>
            <a:endParaRPr lang="en-US" sz="3000" dirty="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5117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en-US" b="1" dirty="0">
                <a:solidFill>
                  <a:srgbClr val="C00000"/>
                </a:solidFill>
                <a:latin typeface="Times New Roman" panose="02020603050405020304" pitchFamily="18" charset="0"/>
                <a:cs typeface="Times New Roman" panose="02020603050405020304" pitchFamily="18" charset="0"/>
              </a:rPr>
              <a:t>What is psycholinguistic its branches and scopes?</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fontScale="92500" lnSpcReduction="20000"/>
          </a:bodyPr>
          <a:lstStyle/>
          <a:p>
            <a:pPr algn="just"/>
            <a:r>
              <a:rPr lang="en-US" sz="3000" dirty="0">
                <a:latin typeface="Times New Roman" panose="02020603050405020304" pitchFamily="18" charset="0"/>
                <a:cs typeface="Times New Roman" panose="02020603050405020304" pitchFamily="18" charset="0"/>
              </a:rPr>
              <a:t>Psycholinguistics is a branch of study which combines the disciplines of psychology and linguistics. </a:t>
            </a:r>
            <a:endParaRPr lang="tr-TR" sz="3000" dirty="0" smtClean="0">
              <a:latin typeface="Times New Roman" panose="02020603050405020304" pitchFamily="18" charset="0"/>
              <a:cs typeface="Times New Roman" panose="02020603050405020304" pitchFamily="18" charset="0"/>
            </a:endParaRPr>
          </a:p>
          <a:p>
            <a:pPr algn="just"/>
            <a:r>
              <a:rPr lang="en-US" sz="3000" dirty="0" smtClean="0">
                <a:latin typeface="Times New Roman" panose="02020603050405020304" pitchFamily="18" charset="0"/>
                <a:cs typeface="Times New Roman" panose="02020603050405020304" pitchFamily="18" charset="0"/>
              </a:rPr>
              <a:t>It </a:t>
            </a:r>
            <a:r>
              <a:rPr lang="en-US" sz="3000" dirty="0">
                <a:latin typeface="Times New Roman" panose="02020603050405020304" pitchFamily="18" charset="0"/>
                <a:cs typeface="Times New Roman" panose="02020603050405020304" pitchFamily="18" charset="0"/>
              </a:rPr>
              <a:t>is concerned with the relationship between the human mind and the language as it examines the processes that occur in brain while producing and perceiving both written and spoken </a:t>
            </a:r>
            <a:r>
              <a:rPr lang="en-US" sz="3000" dirty="0" smtClean="0">
                <a:latin typeface="Times New Roman" panose="02020603050405020304" pitchFamily="18" charset="0"/>
                <a:cs typeface="Times New Roman" panose="02020603050405020304" pitchFamily="18" charset="0"/>
              </a:rPr>
              <a:t>discourse</a:t>
            </a:r>
            <a:r>
              <a:rPr lang="tr-TR" sz="3000" dirty="0" smtClean="0">
                <a:latin typeface="Times New Roman" panose="02020603050405020304" pitchFamily="18" charset="0"/>
                <a:cs typeface="Times New Roman" panose="02020603050405020304" pitchFamily="18" charset="0"/>
              </a:rPr>
              <a:t>.</a:t>
            </a:r>
          </a:p>
          <a:p>
            <a:pPr algn="just"/>
            <a:r>
              <a:rPr lang="tr-TR" sz="3000" dirty="0">
                <a:latin typeface="Times New Roman" panose="02020603050405020304" pitchFamily="18" charset="0"/>
                <a:cs typeface="Times New Roman" panose="02020603050405020304" pitchFamily="18" charset="0"/>
                <a:hlinkClick r:id="rId2"/>
              </a:rPr>
              <a:t>https://www.google.com/search?rlz=1C1VFKB_enTR631TR632&amp;ei=lnM8XrqJCZqAk74Pq8Wu8A0&amp;q=psycholinguistics&amp;oq=psyco+lin&amp;gs_l=psy-ab.1.0.0i10i19j0i19j0i10i19j0i19l5j0i10i19j0i19.4843.25021..26930...10.2..3.186.3891.3j24......0....1..gws-wiz.....0..0i71j0i67i70i249j0j0i67j0i131j0i10j0i22i10i30j0i22i30j0i13.YDFDm7IoZoc</a:t>
            </a:r>
            <a:endParaRPr lang="en-US" sz="3000" dirty="0">
              <a:latin typeface="Times New Roman" panose="02020603050405020304" pitchFamily="18" charset="0"/>
              <a:cs typeface="Times New Roman" panose="02020603050405020304" pitchFamily="18" charset="0"/>
            </a:endParaRPr>
          </a:p>
          <a:p>
            <a:pPr algn="just"/>
            <a:endParaRPr lang="tr-TR" dirty="0" smtClean="0"/>
          </a:p>
          <a:p>
            <a:pPr algn="just"/>
            <a:endParaRPr lang="tr-TR" dirty="0"/>
          </a:p>
        </p:txBody>
      </p:sp>
    </p:spTree>
    <p:extLst>
      <p:ext uri="{BB962C8B-B14F-4D97-AF65-F5344CB8AC3E}">
        <p14:creationId xmlns:p14="http://schemas.microsoft.com/office/powerpoint/2010/main" val="97190818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3045</TotalTime>
  <Words>591</Words>
  <Application>Microsoft Office PowerPoint</Application>
  <PresentationFormat>Geniş ekran</PresentationFormat>
  <Paragraphs>46</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Calibri Light</vt:lpstr>
      <vt:lpstr>Garamond</vt:lpstr>
      <vt:lpstr>Times New Roman</vt:lpstr>
      <vt:lpstr>Office Teması</vt:lpstr>
      <vt:lpstr>BDB 301-302 Dilbilim Temel Kavramları I (Introduction to Linguistics)</vt:lpstr>
      <vt:lpstr>Psycholinguistics?</vt:lpstr>
      <vt:lpstr>What does psycholinguistics study?</vt:lpstr>
      <vt:lpstr>What are the branches of psycholinguistics?</vt:lpstr>
      <vt:lpstr>What is the importance of psycholinguistics?</vt:lpstr>
      <vt:lpstr>Who is the father of psycholinguistics?</vt:lpstr>
      <vt:lpstr>Who is the father of psycholinguistics?</vt:lpstr>
      <vt:lpstr>What is Chomsky’s theory? </vt:lpstr>
      <vt:lpstr>What is psycholinguistic its branches and scopes?</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 nedir?</dc:title>
  <dc:creator>MUSTAFA GÜLEÇ</dc:creator>
  <cp:lastModifiedBy>Mustafa Güleç</cp:lastModifiedBy>
  <cp:revision>297</cp:revision>
  <dcterms:created xsi:type="dcterms:W3CDTF">2018-02-15T15:22:31Z</dcterms:created>
  <dcterms:modified xsi:type="dcterms:W3CDTF">2020-02-07T13:42:27Z</dcterms:modified>
</cp:coreProperties>
</file>