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6" r:id="rId8"/>
    <p:sldId id="261" r:id="rId9"/>
    <p:sldId id="262" r:id="rId10"/>
    <p:sldId id="263" r:id="rId11"/>
    <p:sldId id="267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15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9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58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57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51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42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04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92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04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23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E83B8-DC55-4263-B15D-2A76CA8190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18B3-2209-442D-8ADC-A2676D9A3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58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500" b="1" dirty="0" smtClean="0"/>
              <a:t>Sosyolojik Yaklaşımlar Açısından Sağlık</a:t>
            </a:r>
            <a:endParaRPr lang="tr-TR" sz="65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8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Post-Yapısalcılık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Post-yapısalcılık </a:t>
            </a:r>
            <a:r>
              <a:rPr lang="tr-TR" sz="3200" dirty="0"/>
              <a:t>içinde, </a:t>
            </a:r>
            <a:r>
              <a:rPr lang="tr-TR" sz="3200" dirty="0" smtClean="0"/>
              <a:t>sağlık </a:t>
            </a:r>
            <a:r>
              <a:rPr lang="tr-TR" sz="3200" dirty="0"/>
              <a:t>ve </a:t>
            </a:r>
            <a:r>
              <a:rPr lang="tr-TR" sz="3200" dirty="0" smtClean="0"/>
              <a:t>hastalık </a:t>
            </a:r>
            <a:r>
              <a:rPr lang="tr-TR" sz="3200" dirty="0"/>
              <a:t>sosyolojisine en çok </a:t>
            </a:r>
            <a:r>
              <a:rPr lang="tr-TR" sz="3200" dirty="0" smtClean="0"/>
              <a:t>katkısı </a:t>
            </a:r>
            <a:r>
              <a:rPr lang="tr-TR" sz="3200" dirty="0"/>
              <a:t>olan sosyolog </a:t>
            </a:r>
            <a:r>
              <a:rPr lang="tr-TR" sz="3200" dirty="0" err="1"/>
              <a:t>Foucault’dur</a:t>
            </a:r>
            <a:r>
              <a:rPr lang="tr-TR" sz="3200" dirty="0"/>
              <a:t>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err="1" smtClean="0"/>
              <a:t>Foucault</a:t>
            </a:r>
            <a:r>
              <a:rPr lang="tr-TR" sz="3200" dirty="0"/>
              <a:t>, </a:t>
            </a:r>
            <a:r>
              <a:rPr lang="tr-TR" sz="3200" dirty="0" smtClean="0"/>
              <a:t>tıbbın </a:t>
            </a:r>
            <a:r>
              <a:rPr lang="tr-TR" sz="3200" dirty="0"/>
              <a:t>bilgiyi </a:t>
            </a:r>
            <a:r>
              <a:rPr lang="tr-TR" sz="3200" dirty="0" smtClean="0"/>
              <a:t>biçimlendirişi </a:t>
            </a:r>
            <a:r>
              <a:rPr lang="tr-TR" sz="3200" dirty="0"/>
              <a:t>ile ilgilenir.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Hastalıkların </a:t>
            </a:r>
            <a:r>
              <a:rPr lang="tr-TR" sz="3200" dirty="0"/>
              <a:t>bedene </a:t>
            </a:r>
            <a:r>
              <a:rPr lang="tr-TR" sz="3200" dirty="0" smtClean="0"/>
              <a:t>bakışın </a:t>
            </a:r>
            <a:r>
              <a:rPr lang="tr-TR" sz="3200" dirty="0"/>
              <a:t>ürünü </a:t>
            </a:r>
            <a:r>
              <a:rPr lang="tr-TR" sz="3200" dirty="0" smtClean="0"/>
              <a:t>olduğunu</a:t>
            </a:r>
            <a:r>
              <a:rPr lang="tr-TR" sz="3200" dirty="0"/>
              <a:t>, </a:t>
            </a:r>
            <a:r>
              <a:rPr lang="tr-TR" sz="3200" dirty="0" smtClean="0"/>
              <a:t>hastanın </a:t>
            </a:r>
            <a:r>
              <a:rPr lang="tr-TR" sz="3200" dirty="0"/>
              <a:t>bedenini görme biçimi </a:t>
            </a:r>
            <a:r>
              <a:rPr lang="tr-TR" sz="3200" dirty="0" smtClean="0"/>
              <a:t>değiştikçe tıbbi uygulamaların </a:t>
            </a:r>
            <a:r>
              <a:rPr lang="tr-TR" sz="3200" dirty="0"/>
              <a:t>yeni biçimlerinin ortaya </a:t>
            </a:r>
            <a:r>
              <a:rPr lang="tr-TR" sz="3200" dirty="0" smtClean="0"/>
              <a:t>çıktığını gösterir</a:t>
            </a:r>
            <a:r>
              <a:rPr lang="tr-TR" sz="3200" dirty="0"/>
              <a:t>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751074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Feminist Teori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Çok genel düzeyde, bütün feministlere göre ataerki, erkek bedenine rasyonellik, </a:t>
            </a:r>
            <a:r>
              <a:rPr lang="tr-TR" sz="3200" dirty="0" smtClean="0"/>
              <a:t>akıl</a:t>
            </a:r>
            <a:r>
              <a:rPr lang="tr-TR" sz="3200" dirty="0"/>
              <a:t>, </a:t>
            </a:r>
            <a:r>
              <a:rPr lang="tr-TR" sz="3200" dirty="0" smtClean="0"/>
              <a:t>sağlık </a:t>
            </a:r>
            <a:r>
              <a:rPr lang="tr-TR" sz="3200" dirty="0"/>
              <a:t>gibi </a:t>
            </a:r>
            <a:r>
              <a:rPr lang="tr-TR" sz="3200" dirty="0" smtClean="0"/>
              <a:t>değerli sayılan </a:t>
            </a:r>
            <a:r>
              <a:rPr lang="tr-TR" sz="3200" dirty="0"/>
              <a:t>özellikleri atfederek onu yüceltir.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Diğer </a:t>
            </a:r>
            <a:r>
              <a:rPr lang="tr-TR" sz="3200" dirty="0"/>
              <a:t>taraftan </a:t>
            </a:r>
            <a:r>
              <a:rPr lang="tr-TR" sz="3200" dirty="0" smtClean="0"/>
              <a:t>hastalık</a:t>
            </a:r>
            <a:r>
              <a:rPr lang="tr-TR" sz="3200" dirty="0"/>
              <a:t>, </a:t>
            </a:r>
            <a:r>
              <a:rPr lang="tr-TR" sz="3200" dirty="0" smtClean="0"/>
              <a:t>akılcı </a:t>
            </a:r>
            <a:r>
              <a:rPr lang="tr-TR" sz="3200" dirty="0"/>
              <a:t>olmayan </a:t>
            </a:r>
            <a:r>
              <a:rPr lang="tr-TR" sz="3200" dirty="0" smtClean="0"/>
              <a:t>davranışlar </a:t>
            </a:r>
            <a:r>
              <a:rPr lang="tr-TR" sz="3200" dirty="0"/>
              <a:t>ve kontrol </a:t>
            </a:r>
            <a:r>
              <a:rPr lang="tr-TR" sz="3200" dirty="0" smtClean="0"/>
              <a:t>eksikliği </a:t>
            </a:r>
            <a:r>
              <a:rPr lang="tr-TR" sz="3200" dirty="0"/>
              <a:t>gibi özellikleri </a:t>
            </a:r>
            <a:r>
              <a:rPr lang="tr-TR" sz="3200" dirty="0" smtClean="0"/>
              <a:t>kadın </a:t>
            </a:r>
            <a:r>
              <a:rPr lang="tr-TR" sz="3200" dirty="0"/>
              <a:t>bedenine atfederek onu, eksik bir beden olarak </a:t>
            </a:r>
            <a:r>
              <a:rPr lang="tr-TR" sz="3200" dirty="0" smtClean="0"/>
              <a:t>inşa </a:t>
            </a:r>
            <a:r>
              <a:rPr lang="tr-TR" sz="3200" dirty="0"/>
              <a:t>eder. </a:t>
            </a:r>
          </a:p>
        </p:txBody>
      </p:sp>
    </p:spTree>
    <p:extLst>
      <p:ext uri="{BB962C8B-B14F-4D97-AF65-F5344CB8AC3E}">
        <p14:creationId xmlns:p14="http://schemas.microsoft.com/office/powerpoint/2010/main" val="285853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EKONOMİ POLİTİKALARI, NEO-LİBERALİZM VE SAĞLIK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E</a:t>
            </a:r>
            <a:r>
              <a:rPr lang="tr-TR" sz="3200" dirty="0" smtClean="0"/>
              <a:t>pidemiyolojik çalışmalar hastalıkların </a:t>
            </a:r>
            <a:r>
              <a:rPr lang="tr-TR" sz="3200" dirty="0"/>
              <a:t>toplumda tesadüfi olarak </a:t>
            </a:r>
            <a:r>
              <a:rPr lang="tr-TR" sz="3200" dirty="0" smtClean="0"/>
              <a:t>yayılmadığını, yoksulluğun yoğunlaştığı gecekondu </a:t>
            </a:r>
            <a:r>
              <a:rPr lang="tr-TR" sz="3200" dirty="0"/>
              <a:t>mahallelerinde ve endüstriyel </a:t>
            </a:r>
            <a:r>
              <a:rPr lang="tr-TR" sz="3200" dirty="0" smtClean="0"/>
              <a:t>işçilerde </a:t>
            </a:r>
            <a:r>
              <a:rPr lang="tr-TR" sz="3200" dirty="0"/>
              <a:t>daha fazla </a:t>
            </a:r>
            <a:r>
              <a:rPr lang="tr-TR" sz="3200" dirty="0" smtClean="0"/>
              <a:t>görüldüğünü göstermiştir</a:t>
            </a:r>
            <a:r>
              <a:rPr lang="tr-TR" sz="3200" dirty="0"/>
              <a:t>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Bunun </a:t>
            </a:r>
            <a:r>
              <a:rPr lang="tr-TR" sz="3200" dirty="0"/>
              <a:t>üzerine, </a:t>
            </a:r>
            <a:r>
              <a:rPr lang="tr-TR" sz="3200" dirty="0" smtClean="0"/>
              <a:t>işçi </a:t>
            </a:r>
            <a:r>
              <a:rPr lang="tr-TR" sz="3200" dirty="0"/>
              <a:t>ve asker olarak ihtiyaç duyulan </a:t>
            </a:r>
            <a:r>
              <a:rPr lang="tr-TR" sz="3200" dirty="0" smtClean="0"/>
              <a:t>sağlıklı nüfusu </a:t>
            </a:r>
            <a:r>
              <a:rPr lang="tr-TR" sz="3200" dirty="0"/>
              <a:t>yaratabilmek, yani </a:t>
            </a:r>
            <a:r>
              <a:rPr lang="tr-TR" sz="3200" dirty="0" smtClean="0"/>
              <a:t>sağlığı iyileştirmek </a:t>
            </a:r>
            <a:r>
              <a:rPr lang="tr-TR" sz="3200" dirty="0"/>
              <a:t>için </a:t>
            </a:r>
            <a:r>
              <a:rPr lang="tr-TR" sz="3200" dirty="0" smtClean="0"/>
              <a:t>yaşama </a:t>
            </a:r>
            <a:r>
              <a:rPr lang="tr-TR" sz="3200" dirty="0"/>
              <a:t>ve </a:t>
            </a:r>
            <a:r>
              <a:rPr lang="tr-TR" sz="3200" dirty="0" smtClean="0"/>
              <a:t>çalışma koşullarının iyileştirilmesi gerektiği </a:t>
            </a:r>
            <a:r>
              <a:rPr lang="tr-TR" sz="3200" dirty="0"/>
              <a:t>ve bireylerin </a:t>
            </a:r>
            <a:r>
              <a:rPr lang="tr-TR" sz="3200" dirty="0" smtClean="0"/>
              <a:t>sağlığının bireylere bırakılmaması gerektiği </a:t>
            </a:r>
            <a:r>
              <a:rPr lang="tr-TR" sz="3200" dirty="0"/>
              <a:t>konusunda bir </a:t>
            </a:r>
            <a:r>
              <a:rPr lang="tr-TR" sz="3200" dirty="0" smtClean="0"/>
              <a:t>görüş birliğine varılmıştır.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98355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7363" y="19780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Tıbba ilişkin sosyolojik düşüncelerin temelinde, genel olarak tıbbi bilginin, iyileştirdiği ya da tedavi ettiği kitleler üzerinde, bağımsız şekilde toplumsal bir işleve sahip olduğu argümanı yatar. </a:t>
            </a:r>
          </a:p>
          <a:p>
            <a:pPr marL="0" indent="0">
              <a:buNone/>
            </a:pPr>
            <a:r>
              <a:rPr lang="tr-TR" dirty="0" smtClean="0"/>
              <a:t>Tıp, bilimsel bilgiyi işçi sınıfını disipline etmek, toplumsal rollere uyulmasını sağlamak, bireyleri sınıflandırmak ve yönetmek, kadınların kadınsı rollere uymalarını garantilemek için kullanır. </a:t>
            </a:r>
          </a:p>
          <a:p>
            <a:pPr marL="0" indent="0">
              <a:buNone/>
            </a:pPr>
            <a:r>
              <a:rPr lang="tr-TR" dirty="0" smtClean="0"/>
              <a:t>Bununla birlikte, sosyolojideki farkl</a:t>
            </a:r>
            <a:r>
              <a:rPr lang="tr-TR" dirty="0"/>
              <a:t>ı</a:t>
            </a:r>
            <a:r>
              <a:rPr lang="tr-TR" dirty="0" smtClean="0"/>
              <a:t> yaklaşımlar sağlığı farklı şekillerde incelemektedir.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198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İşlevselci</a:t>
            </a:r>
            <a:r>
              <a:rPr lang="tr-TR" dirty="0" smtClean="0">
                <a:solidFill>
                  <a:srgbClr val="FF0000"/>
                </a:solidFill>
              </a:rPr>
              <a:t> Yaklaşım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Tıbba verdiği değere rağmen </a:t>
            </a:r>
            <a:r>
              <a:rPr lang="tr-TR" dirty="0" err="1"/>
              <a:t>Parsons</a:t>
            </a:r>
            <a:r>
              <a:rPr lang="tr-TR" dirty="0"/>
              <a:t> </a:t>
            </a:r>
            <a:r>
              <a:rPr lang="tr-TR" dirty="0" smtClean="0"/>
              <a:t>tıbbı eleştirmiş, tıbbın bilimselliğini</a:t>
            </a:r>
            <a:r>
              <a:rPr lang="tr-TR" dirty="0"/>
              <a:t>, hem sosyal bilimsel </a:t>
            </a:r>
            <a:r>
              <a:rPr lang="tr-TR" dirty="0" smtClean="0"/>
              <a:t>açıdan</a:t>
            </a:r>
            <a:r>
              <a:rPr lang="tr-TR" dirty="0"/>
              <a:t>, hem de </a:t>
            </a:r>
            <a:r>
              <a:rPr lang="tr-TR" dirty="0" smtClean="0"/>
              <a:t>tıbbın </a:t>
            </a:r>
            <a:r>
              <a:rPr lang="tr-TR" dirty="0"/>
              <a:t>kendi </a:t>
            </a:r>
            <a:r>
              <a:rPr lang="tr-TR" dirty="0" smtClean="0"/>
              <a:t>paradigmas</a:t>
            </a:r>
            <a:r>
              <a:rPr lang="tr-TR" dirty="0"/>
              <a:t>ı</a:t>
            </a:r>
            <a:r>
              <a:rPr lang="tr-TR" dirty="0" smtClean="0"/>
              <a:t> açısından </a:t>
            </a:r>
            <a:r>
              <a:rPr lang="tr-TR" dirty="0" err="1" smtClean="0"/>
              <a:t>sorgulamıştırr</a:t>
            </a:r>
            <a:endParaRPr lang="tr-TR" dirty="0"/>
          </a:p>
          <a:p>
            <a:pPr marL="0" indent="0">
              <a:buNone/>
            </a:pPr>
            <a:r>
              <a:rPr lang="tr-TR" dirty="0" err="1" smtClean="0"/>
              <a:t>Parsons</a:t>
            </a:r>
            <a:r>
              <a:rPr lang="tr-TR" dirty="0" smtClean="0"/>
              <a:t> ayrıca</a:t>
            </a:r>
            <a:r>
              <a:rPr lang="tr-TR" dirty="0"/>
              <a:t>, </a:t>
            </a:r>
            <a:r>
              <a:rPr lang="tr-TR" dirty="0" smtClean="0"/>
              <a:t>tıptaki </a:t>
            </a:r>
            <a:r>
              <a:rPr lang="tr-TR" dirty="0"/>
              <a:t>“</a:t>
            </a:r>
            <a:r>
              <a:rPr lang="tr-TR" dirty="0" err="1"/>
              <a:t>placebo</a:t>
            </a:r>
            <a:r>
              <a:rPr lang="tr-TR" dirty="0"/>
              <a:t>” etkisini örnek göstererek </a:t>
            </a:r>
            <a:r>
              <a:rPr lang="tr-TR" dirty="0" smtClean="0"/>
              <a:t>tıbbın</a:t>
            </a:r>
            <a:r>
              <a:rPr lang="tr-TR" dirty="0"/>
              <a:t>, kendi </a:t>
            </a:r>
            <a:r>
              <a:rPr lang="tr-TR" dirty="0" smtClean="0"/>
              <a:t>paradigması </a:t>
            </a:r>
            <a:r>
              <a:rPr lang="tr-TR" dirty="0"/>
              <a:t>içinde de her zaman bilimsel </a:t>
            </a:r>
            <a:r>
              <a:rPr lang="tr-TR" dirty="0" smtClean="0"/>
              <a:t>olmadığını </a:t>
            </a:r>
            <a:r>
              <a:rPr lang="tr-TR" dirty="0"/>
              <a:t>ortaya </a:t>
            </a:r>
            <a:r>
              <a:rPr lang="tr-TR" dirty="0" smtClean="0"/>
              <a:t>koymuş, insanların aslında</a:t>
            </a:r>
            <a:r>
              <a:rPr lang="tr-TR" dirty="0"/>
              <a:t>, tedavinin etkisinden çok, </a:t>
            </a:r>
            <a:r>
              <a:rPr lang="tr-TR" dirty="0" smtClean="0"/>
              <a:t>iyileşmeyi umdukları için iyileştiklerini vurgulamıştır.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104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err="1"/>
              <a:t>Parsons</a:t>
            </a:r>
            <a:r>
              <a:rPr lang="tr-TR" sz="3600" dirty="0"/>
              <a:t>, </a:t>
            </a:r>
            <a:r>
              <a:rPr lang="tr-TR" sz="3600" dirty="0" smtClean="0"/>
              <a:t>tıbbın </a:t>
            </a:r>
            <a:r>
              <a:rPr lang="tr-TR" sz="3600" dirty="0"/>
              <a:t>bilimsellik </a:t>
            </a:r>
            <a:r>
              <a:rPr lang="tr-TR" sz="3600" dirty="0" smtClean="0"/>
              <a:t>iddialarını bu şekilde sorguladıktan </a:t>
            </a:r>
            <a:r>
              <a:rPr lang="tr-TR" sz="3600" dirty="0"/>
              <a:t>sonra, hasta </a:t>
            </a:r>
            <a:r>
              <a:rPr lang="tr-TR" sz="3600" dirty="0" smtClean="0"/>
              <a:t>olmanın</a:t>
            </a:r>
            <a:r>
              <a:rPr lang="tr-TR" sz="3600" dirty="0"/>
              <a:t>, öncelikle biyolojik ya da psikolojik bir durum </a:t>
            </a:r>
            <a:r>
              <a:rPr lang="tr-TR" sz="3600" dirty="0" smtClean="0"/>
              <a:t>değil</a:t>
            </a:r>
            <a:r>
              <a:rPr lang="tr-TR" sz="3600" dirty="0"/>
              <a:t>, bir toplumsal rol </a:t>
            </a:r>
            <a:r>
              <a:rPr lang="tr-TR" sz="3600" dirty="0" smtClean="0"/>
              <a:t>olduğu, insanların hastalıkları hakkında </a:t>
            </a:r>
            <a:r>
              <a:rPr lang="tr-TR" sz="3600" dirty="0"/>
              <a:t>seçim yapabildikleri, </a:t>
            </a:r>
            <a:r>
              <a:rPr lang="tr-TR" sz="3600" dirty="0" smtClean="0"/>
              <a:t>hastalığa </a:t>
            </a:r>
            <a:r>
              <a:rPr lang="tr-TR" sz="3600" dirty="0"/>
              <a:t>bürünebildikleri sonucuna </a:t>
            </a:r>
            <a:r>
              <a:rPr lang="tr-TR" sz="3600" dirty="0" smtClean="0"/>
              <a:t>varmıştır.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3474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Marksist Yaklaşım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Marksist </a:t>
            </a:r>
            <a:r>
              <a:rPr lang="tr-TR" dirty="0" smtClean="0"/>
              <a:t>yaklaşım, sağlık bakımını ve tıbbı, </a:t>
            </a:r>
            <a:r>
              <a:rPr lang="tr-TR" dirty="0"/>
              <a:t>kapitalizmin bir </a:t>
            </a:r>
            <a:r>
              <a:rPr lang="tr-TR" dirty="0" smtClean="0"/>
              <a:t>parçası olarak </a:t>
            </a:r>
            <a:r>
              <a:rPr lang="tr-TR" dirty="0"/>
              <a:t>ve kapitalizmle </a:t>
            </a:r>
            <a:r>
              <a:rPr lang="tr-TR" dirty="0" smtClean="0"/>
              <a:t>ilişkisi </a:t>
            </a:r>
            <a:r>
              <a:rPr lang="tr-TR" dirty="0"/>
              <a:t>üzerinden </a:t>
            </a:r>
            <a:r>
              <a:rPr lang="tr-TR" dirty="0" smtClean="0"/>
              <a:t>açıklar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Hastalıklar </a:t>
            </a:r>
            <a:r>
              <a:rPr lang="tr-TR" dirty="0"/>
              <a:t>da tedaviler de kapitalist ekonomik sistemin ürünüdür.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Marksist yaklaşıma </a:t>
            </a:r>
            <a:r>
              <a:rPr lang="tr-TR" dirty="0"/>
              <a:t>göre </a:t>
            </a:r>
            <a:r>
              <a:rPr lang="tr-TR" dirty="0" smtClean="0"/>
              <a:t>tıp</a:t>
            </a:r>
            <a:r>
              <a:rPr lang="tr-TR" dirty="0"/>
              <a:t>, kapitalist ekonominin bir </a:t>
            </a:r>
            <a:r>
              <a:rPr lang="tr-TR" dirty="0" smtClean="0"/>
              <a:t>parçasıdır ve </a:t>
            </a:r>
            <a:r>
              <a:rPr lang="tr-TR" dirty="0"/>
              <a:t>tedavi </a:t>
            </a:r>
            <a:r>
              <a:rPr lang="tr-TR" dirty="0" smtClean="0"/>
              <a:t>açısından </a:t>
            </a:r>
            <a:r>
              <a:rPr lang="tr-TR" dirty="0"/>
              <a:t>bir </a:t>
            </a:r>
            <a:r>
              <a:rPr lang="tr-TR" dirty="0" smtClean="0"/>
              <a:t>faydası </a:t>
            </a:r>
            <a:r>
              <a:rPr lang="tr-TR" dirty="0"/>
              <a:t>olmasa da kâr </a:t>
            </a:r>
            <a:r>
              <a:rPr lang="tr-TR" dirty="0" smtClean="0"/>
              <a:t>amacıyla </a:t>
            </a:r>
            <a:r>
              <a:rPr lang="tr-TR" dirty="0"/>
              <a:t>teknolojik </a:t>
            </a:r>
            <a:r>
              <a:rPr lang="tr-TR" dirty="0" smtClean="0"/>
              <a:t>gelişmeleri </a:t>
            </a:r>
            <a:r>
              <a:rPr lang="tr-TR" dirty="0"/>
              <a:t>desteklemektedir.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yaklaşıma </a:t>
            </a:r>
            <a:r>
              <a:rPr lang="tr-TR" dirty="0"/>
              <a:t>göre, </a:t>
            </a:r>
            <a:r>
              <a:rPr lang="tr-TR" dirty="0" smtClean="0"/>
              <a:t>tıbbi </a:t>
            </a:r>
            <a:r>
              <a:rPr lang="tr-TR" dirty="0"/>
              <a:t>bilgi de kapitalist sistemin </a:t>
            </a:r>
            <a:r>
              <a:rPr lang="tr-TR" dirty="0" smtClean="0"/>
              <a:t>verdiği </a:t>
            </a:r>
            <a:r>
              <a:rPr lang="tr-TR" dirty="0"/>
              <a:t>zararlar› </a:t>
            </a:r>
            <a:r>
              <a:rPr lang="tr-TR" dirty="0" smtClean="0"/>
              <a:t>doğal </a:t>
            </a:r>
            <a:r>
              <a:rPr lang="tr-TR" dirty="0"/>
              <a:t>ve biyolojik göstererek, </a:t>
            </a:r>
            <a:r>
              <a:rPr lang="tr-TR" dirty="0" smtClean="0"/>
              <a:t>hastalıkların </a:t>
            </a:r>
            <a:r>
              <a:rPr lang="tr-TR" dirty="0"/>
              <a:t>politik ve ekonomik nedenlerini gizleyen bir ideolojik </a:t>
            </a:r>
            <a:r>
              <a:rPr lang="tr-TR" dirty="0" smtClean="0"/>
              <a:t>araçtır.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64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Yorumlayıcı Yaklaşım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Yorumlayıcı yaklaşım </a:t>
            </a:r>
            <a:r>
              <a:rPr lang="tr-TR" sz="3200" dirty="0"/>
              <a:t>içinde, </a:t>
            </a:r>
            <a:r>
              <a:rPr lang="tr-TR" sz="3200" dirty="0" smtClean="0"/>
              <a:t>Sağlık </a:t>
            </a:r>
            <a:r>
              <a:rPr lang="tr-TR" sz="3200" dirty="0"/>
              <a:t>ve </a:t>
            </a:r>
            <a:r>
              <a:rPr lang="tr-TR" sz="3200" dirty="0" smtClean="0"/>
              <a:t>Hastalık </a:t>
            </a:r>
            <a:r>
              <a:rPr lang="tr-TR" sz="3200" dirty="0" err="1"/>
              <a:t>Sosyolojisi’ne</a:t>
            </a:r>
            <a:r>
              <a:rPr lang="tr-TR" sz="3200" dirty="0"/>
              <a:t> en önemli </a:t>
            </a:r>
            <a:r>
              <a:rPr lang="tr-TR" sz="3200" dirty="0" smtClean="0"/>
              <a:t>katkı, </a:t>
            </a:r>
            <a:r>
              <a:rPr lang="tr-TR" sz="3200" dirty="0"/>
              <a:t>köklerini fenomenolojiden alan toplumsal </a:t>
            </a:r>
            <a:r>
              <a:rPr lang="tr-TR" sz="3200" dirty="0" err="1" smtClean="0"/>
              <a:t>inşacılık</a:t>
            </a:r>
            <a:r>
              <a:rPr lang="tr-TR" sz="3200" dirty="0" smtClean="0"/>
              <a:t> yaklaşımından gelmiştir</a:t>
            </a:r>
            <a:r>
              <a:rPr lang="tr-TR" sz="3200" dirty="0"/>
              <a:t>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Toplumsal </a:t>
            </a:r>
            <a:r>
              <a:rPr lang="tr-TR" sz="3200" dirty="0" err="1" smtClean="0"/>
              <a:t>inşacılık</a:t>
            </a:r>
            <a:r>
              <a:rPr lang="tr-TR" sz="3200" dirty="0" smtClean="0"/>
              <a:t> yaklaşımı, tıbbi </a:t>
            </a:r>
            <a:r>
              <a:rPr lang="tr-TR" sz="3200" dirty="0"/>
              <a:t>bilginin toplumsal </a:t>
            </a:r>
            <a:r>
              <a:rPr lang="tr-TR" sz="3200" dirty="0" smtClean="0"/>
              <a:t>inşası üzerinde durmuş, tıbbın pozitivist </a:t>
            </a:r>
            <a:r>
              <a:rPr lang="tr-TR" sz="3200" dirty="0"/>
              <a:t>paradigma içinde </a:t>
            </a:r>
            <a:r>
              <a:rPr lang="tr-TR" sz="3200" dirty="0" smtClean="0"/>
              <a:t>doğa </a:t>
            </a:r>
            <a:r>
              <a:rPr lang="tr-TR" sz="3200" dirty="0"/>
              <a:t>bilimi </a:t>
            </a:r>
            <a:r>
              <a:rPr lang="tr-TR" sz="3200" dirty="0" smtClean="0"/>
              <a:t>olmasından </a:t>
            </a:r>
            <a:r>
              <a:rPr lang="tr-TR" sz="3200" dirty="0"/>
              <a:t>kaynaklanan </a:t>
            </a:r>
            <a:r>
              <a:rPr lang="tr-TR" sz="3200" dirty="0" smtClean="0"/>
              <a:t>ayrıcalıklı pozisyonunu eleştirmiş, tıbbın </a:t>
            </a:r>
            <a:r>
              <a:rPr lang="tr-TR" sz="3200" dirty="0"/>
              <a:t>sosyolojinin inceleme konusu </a:t>
            </a:r>
            <a:r>
              <a:rPr lang="tr-TR" sz="3200" dirty="0" smtClean="0"/>
              <a:t>olmasına </a:t>
            </a:r>
            <a:r>
              <a:rPr lang="tr-TR" sz="3200" dirty="0"/>
              <a:t>büyük bir </a:t>
            </a:r>
            <a:r>
              <a:rPr lang="tr-TR" sz="3200" dirty="0" smtClean="0"/>
              <a:t>katkı sağlamıştır.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7097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Bedenin ve Hastalığın Toplumsal İnşası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Toplumsal </a:t>
            </a:r>
            <a:r>
              <a:rPr lang="tr-TR" sz="3200" dirty="0" smtClean="0"/>
              <a:t>inşacı yaklaşım</a:t>
            </a:r>
            <a:r>
              <a:rPr lang="tr-TR" sz="3200" dirty="0"/>
              <a:t>, </a:t>
            </a:r>
            <a:r>
              <a:rPr lang="tr-TR" sz="3200" dirty="0" smtClean="0"/>
              <a:t>hastalıkların </a:t>
            </a:r>
            <a:r>
              <a:rPr lang="tr-TR" sz="3200" dirty="0"/>
              <a:t>basit gerçekler </a:t>
            </a:r>
            <a:r>
              <a:rPr lang="tr-TR" sz="3200" dirty="0" smtClean="0"/>
              <a:t>olmadığını, toplumsal </a:t>
            </a:r>
            <a:r>
              <a:rPr lang="tr-TR" sz="3200" dirty="0"/>
              <a:t>muhakemenin ve toplumsal pratiklerin sonucu </a:t>
            </a:r>
            <a:r>
              <a:rPr lang="tr-TR" sz="3200" dirty="0" smtClean="0"/>
              <a:t>olduğunu </a:t>
            </a:r>
            <a:r>
              <a:rPr lang="tr-TR" sz="3200" dirty="0"/>
              <a:t>iddia eder.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Bu yaklaşıma </a:t>
            </a:r>
            <a:r>
              <a:rPr lang="tr-TR" sz="3200" dirty="0"/>
              <a:t>göre beden, bedene </a:t>
            </a:r>
            <a:r>
              <a:rPr lang="tr-TR" sz="3200" dirty="0" smtClean="0"/>
              <a:t>ilişkin tanımlamalara bağlıdır.</a:t>
            </a:r>
          </a:p>
          <a:p>
            <a:pPr marL="0" indent="0">
              <a:buNone/>
            </a:pPr>
            <a:r>
              <a:rPr lang="tr-TR" sz="3200" dirty="0"/>
              <a:t>Yani </a:t>
            </a:r>
            <a:r>
              <a:rPr lang="tr-TR" sz="3200" dirty="0" smtClean="0"/>
              <a:t>bir hastalığın hastalık </a:t>
            </a:r>
            <a:r>
              <a:rPr lang="tr-TR" sz="3200" dirty="0"/>
              <a:t>olup </a:t>
            </a:r>
            <a:r>
              <a:rPr lang="tr-TR" sz="3200" dirty="0" smtClean="0"/>
              <a:t>olmadığı, </a:t>
            </a:r>
            <a:r>
              <a:rPr lang="tr-TR" sz="3200" dirty="0"/>
              <a:t>hatta </a:t>
            </a:r>
            <a:r>
              <a:rPr lang="tr-TR" sz="3200" dirty="0" smtClean="0"/>
              <a:t>hastalık </a:t>
            </a:r>
            <a:r>
              <a:rPr lang="tr-TR" sz="3200" dirty="0"/>
              <a:t>haline gelip </a:t>
            </a:r>
            <a:r>
              <a:rPr lang="tr-TR" sz="3200" dirty="0" smtClean="0"/>
              <a:t>gelmeyeceği </a:t>
            </a:r>
            <a:r>
              <a:rPr lang="tr-TR" sz="3200" dirty="0"/>
              <a:t>biyolojik faktörlerin </a:t>
            </a:r>
            <a:r>
              <a:rPr lang="tr-TR" sz="3200" dirty="0" smtClean="0"/>
              <a:t>değil, </a:t>
            </a:r>
            <a:r>
              <a:rPr lang="tr-TR" sz="3200" dirty="0"/>
              <a:t>toplumsal </a:t>
            </a:r>
            <a:r>
              <a:rPr lang="tr-TR" sz="3200" dirty="0" smtClean="0"/>
              <a:t>ilişkilerin </a:t>
            </a:r>
            <a:r>
              <a:rPr lang="tr-TR" sz="3200" dirty="0"/>
              <a:t>sonucudur ve politik bir </a:t>
            </a:r>
            <a:r>
              <a:rPr lang="tr-TR" sz="3200" dirty="0" smtClean="0"/>
              <a:t>konudur.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08953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Tıbbi Bilgilerin ve Uygulamaların Toplumsal Bağlamı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Toplumsal </a:t>
            </a:r>
            <a:r>
              <a:rPr lang="tr-TR" sz="3200" dirty="0" smtClean="0"/>
              <a:t>inşacı yaklaşım</a:t>
            </a:r>
            <a:r>
              <a:rPr lang="tr-TR" sz="3200" dirty="0"/>
              <a:t>, </a:t>
            </a:r>
            <a:r>
              <a:rPr lang="tr-TR" sz="3200" dirty="0" smtClean="0"/>
              <a:t>tıbbi </a:t>
            </a:r>
            <a:r>
              <a:rPr lang="tr-TR" sz="3200" dirty="0"/>
              <a:t>bilginin ve </a:t>
            </a:r>
            <a:r>
              <a:rPr lang="tr-TR" sz="3200" dirty="0" smtClean="0"/>
              <a:t>tıbbi </a:t>
            </a:r>
            <a:r>
              <a:rPr lang="tr-TR" sz="3200" dirty="0"/>
              <a:t>teknolojinin </a:t>
            </a:r>
            <a:r>
              <a:rPr lang="tr-TR" sz="3200" dirty="0" smtClean="0"/>
              <a:t>kullanım biçiminin </a:t>
            </a:r>
            <a:r>
              <a:rPr lang="tr-TR" sz="3200" dirty="0"/>
              <a:t>toplumsal </a:t>
            </a:r>
            <a:r>
              <a:rPr lang="tr-TR" sz="3200" dirty="0" smtClean="0"/>
              <a:t>ilişkilere bağlı olarak değiştiğini </a:t>
            </a:r>
            <a:r>
              <a:rPr lang="tr-TR" sz="3200" dirty="0"/>
              <a:t>savunur.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Bu yaklaşım </a:t>
            </a:r>
            <a:r>
              <a:rPr lang="tr-TR" sz="3200" dirty="0"/>
              <a:t>içinde </a:t>
            </a:r>
            <a:r>
              <a:rPr lang="tr-TR" sz="3200" dirty="0" smtClean="0"/>
              <a:t>yapılan çeşitli çalışmalar</a:t>
            </a:r>
            <a:r>
              <a:rPr lang="tr-TR" sz="3200" dirty="0"/>
              <a:t>, </a:t>
            </a:r>
            <a:r>
              <a:rPr lang="tr-TR" sz="3200" dirty="0" smtClean="0"/>
              <a:t>çeşitli hastalıkların</a:t>
            </a:r>
            <a:r>
              <a:rPr lang="tr-TR" sz="3200" dirty="0"/>
              <a:t>, özellikle de meslek </a:t>
            </a:r>
            <a:r>
              <a:rPr lang="tr-TR" sz="3200" dirty="0" smtClean="0"/>
              <a:t>hastalıklarının</a:t>
            </a:r>
            <a:r>
              <a:rPr lang="tr-TR" sz="3200" dirty="0"/>
              <a:t>, </a:t>
            </a:r>
            <a:r>
              <a:rPr lang="tr-TR" sz="3200" dirty="0" smtClean="0"/>
              <a:t>hastalık </a:t>
            </a:r>
            <a:r>
              <a:rPr lang="tr-TR" sz="3200" dirty="0"/>
              <a:t>olarak kabul edilmesinin </a:t>
            </a:r>
            <a:r>
              <a:rPr lang="tr-TR" sz="3200" dirty="0" smtClean="0"/>
              <a:t>aslında işverenler</a:t>
            </a:r>
            <a:r>
              <a:rPr lang="tr-TR" sz="3200" dirty="0"/>
              <a:t>, </a:t>
            </a:r>
            <a:r>
              <a:rPr lang="tr-TR" sz="3200" dirty="0" smtClean="0"/>
              <a:t>işçiler</a:t>
            </a:r>
            <a:r>
              <a:rPr lang="tr-TR" sz="3200" dirty="0"/>
              <a:t>, doktorlar, sigorta </a:t>
            </a:r>
            <a:r>
              <a:rPr lang="tr-TR" sz="3200" dirty="0" smtClean="0"/>
              <a:t>şirketleri </a:t>
            </a:r>
            <a:r>
              <a:rPr lang="tr-TR" sz="3200" dirty="0"/>
              <a:t>ve avukatlar </a:t>
            </a:r>
            <a:r>
              <a:rPr lang="tr-TR" sz="3200" dirty="0" smtClean="0"/>
              <a:t>arasında yaşanan </a:t>
            </a:r>
            <a:r>
              <a:rPr lang="tr-TR" sz="3200" dirty="0"/>
              <a:t>bir dizi </a:t>
            </a:r>
            <a:r>
              <a:rPr lang="tr-TR" sz="3200" dirty="0" smtClean="0"/>
              <a:t>tartışma </a:t>
            </a:r>
            <a:r>
              <a:rPr lang="tr-TR" sz="3200" dirty="0"/>
              <a:t>ve </a:t>
            </a:r>
            <a:r>
              <a:rPr lang="tr-TR" sz="3200" dirty="0" smtClean="0"/>
              <a:t>uzlaşmanın </a:t>
            </a:r>
            <a:r>
              <a:rPr lang="tr-TR" sz="3200" dirty="0"/>
              <a:t>ürünü </a:t>
            </a:r>
            <a:r>
              <a:rPr lang="tr-TR" sz="3200" dirty="0" smtClean="0"/>
              <a:t>olduğunu </a:t>
            </a:r>
            <a:r>
              <a:rPr lang="tr-TR" sz="3200" dirty="0"/>
              <a:t>göstermektedir.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140289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Medikalizasyon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Tıplaştırma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</a:t>
            </a:r>
            <a:r>
              <a:rPr lang="tr-TR" dirty="0"/>
              <a:t>sosyolojisinin en önemli </a:t>
            </a:r>
            <a:r>
              <a:rPr lang="tr-TR" dirty="0" smtClean="0"/>
              <a:t>kavramlarından </a:t>
            </a:r>
            <a:r>
              <a:rPr lang="tr-TR" dirty="0"/>
              <a:t>biri, </a:t>
            </a:r>
            <a:r>
              <a:rPr lang="tr-TR" dirty="0" err="1"/>
              <a:t>medikalizasyondur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Medikalizasyon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tıplaştırma</a:t>
            </a:r>
            <a:r>
              <a:rPr lang="tr-TR" dirty="0"/>
              <a:t>), </a:t>
            </a:r>
            <a:r>
              <a:rPr lang="tr-TR" dirty="0" smtClean="0"/>
              <a:t>tıbbın </a:t>
            </a:r>
            <a:r>
              <a:rPr lang="tr-TR" dirty="0"/>
              <a:t>önceden </a:t>
            </a:r>
            <a:r>
              <a:rPr lang="tr-TR" dirty="0" smtClean="0"/>
              <a:t>tıbbi sayılmayan alanlarını </a:t>
            </a:r>
            <a:r>
              <a:rPr lang="tr-TR" dirty="0" err="1" smtClean="0"/>
              <a:t>tıplaştırması</a:t>
            </a:r>
            <a:r>
              <a:rPr lang="tr-TR" dirty="0" smtClean="0"/>
              <a:t> </a:t>
            </a:r>
            <a:r>
              <a:rPr lang="tr-TR" dirty="0"/>
              <a:t>ve önceden </a:t>
            </a:r>
            <a:r>
              <a:rPr lang="tr-TR" dirty="0" smtClean="0"/>
              <a:t>tıbbi </a:t>
            </a:r>
            <a:r>
              <a:rPr lang="tr-TR" dirty="0" err="1"/>
              <a:t>oldu¤u</a:t>
            </a:r>
            <a:r>
              <a:rPr lang="tr-TR" dirty="0"/>
              <a:t> </a:t>
            </a:r>
            <a:r>
              <a:rPr lang="tr-TR" dirty="0" smtClean="0"/>
              <a:t>düşünülmeyen </a:t>
            </a:r>
            <a:r>
              <a:rPr lang="tr-TR" dirty="0"/>
              <a:t>konularda uzman </a:t>
            </a:r>
            <a:r>
              <a:rPr lang="tr-TR" dirty="0" smtClean="0"/>
              <a:t>olduğunu </a:t>
            </a:r>
            <a:r>
              <a:rPr lang="tr-TR" dirty="0"/>
              <a:t>iddia ederek </a:t>
            </a:r>
            <a:r>
              <a:rPr lang="tr-TR" dirty="0" smtClean="0"/>
              <a:t>tıbbın kapsamını </a:t>
            </a:r>
            <a:r>
              <a:rPr lang="tr-TR" dirty="0"/>
              <a:t>bu </a:t>
            </a:r>
            <a:r>
              <a:rPr lang="tr-TR" dirty="0" smtClean="0"/>
              <a:t>alanları </a:t>
            </a:r>
            <a:r>
              <a:rPr lang="tr-TR" dirty="0"/>
              <a:t>da içine alacak ş</a:t>
            </a:r>
            <a:r>
              <a:rPr lang="tr-TR" dirty="0" smtClean="0"/>
              <a:t>ekilde genişletmesi </a:t>
            </a:r>
            <a:r>
              <a:rPr lang="tr-TR" dirty="0"/>
              <a:t>olarak </a:t>
            </a:r>
            <a:r>
              <a:rPr lang="tr-TR" dirty="0" smtClean="0"/>
              <a:t>tanımlanabilir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74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623</Words>
  <Application>Microsoft Office PowerPoint</Application>
  <PresentationFormat>Geniş ekran</PresentationFormat>
  <Paragraphs>36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Sosyolojik Yaklaşımlar Açısından Sağlık</vt:lpstr>
      <vt:lpstr>PowerPoint Sunusu</vt:lpstr>
      <vt:lpstr>İşlevselci Yaklaşım</vt:lpstr>
      <vt:lpstr>PowerPoint Sunusu</vt:lpstr>
      <vt:lpstr>Marksist Yaklaşım</vt:lpstr>
      <vt:lpstr>Yorumlayıcı Yaklaşım</vt:lpstr>
      <vt:lpstr>Bedenin ve Hastalığın Toplumsal İnşası</vt:lpstr>
      <vt:lpstr>Tıbbi Bilgilerin ve Uygulamaların Toplumsal Bağlamı</vt:lpstr>
      <vt:lpstr>Medikalizasyon (Tıplaştırma)</vt:lpstr>
      <vt:lpstr>Post-Yapısalcılık</vt:lpstr>
      <vt:lpstr>Feminist Teori</vt:lpstr>
      <vt:lpstr>EKONOMİ POLİTİKALARI, NEO-LİBERALİZM VE SAĞLIK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Sosyolojik Yaklaşımlar Açısından Sağlık</dc:title>
  <dc:creator>USER</dc:creator>
  <cp:lastModifiedBy>USER</cp:lastModifiedBy>
  <cp:revision>8</cp:revision>
  <dcterms:created xsi:type="dcterms:W3CDTF">2020-05-03T12:07:51Z</dcterms:created>
  <dcterms:modified xsi:type="dcterms:W3CDTF">2020-05-03T15:37:21Z</dcterms:modified>
</cp:coreProperties>
</file>