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66" r:id="rId3"/>
    <p:sldId id="257" r:id="rId4"/>
    <p:sldId id="258" r:id="rId5"/>
    <p:sldId id="262" r:id="rId6"/>
    <p:sldId id="259" r:id="rId7"/>
    <p:sldId id="260" r:id="rId8"/>
    <p:sldId id="261" r:id="rId9"/>
    <p:sldId id="265" r:id="rId10"/>
    <p:sldId id="274" r:id="rId11"/>
    <p:sldId id="267" r:id="rId12"/>
    <p:sldId id="268" r:id="rId13"/>
    <p:sldId id="269" r:id="rId14"/>
    <p:sldId id="271" r:id="rId15"/>
    <p:sldId id="270" r:id="rId16"/>
    <p:sldId id="272" r:id="rId17"/>
    <p:sldId id="273" r:id="rId18"/>
    <p:sldId id="263" r:id="rId19"/>
    <p:sldId id="26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3284" autoAdjust="0"/>
  </p:normalViewPr>
  <p:slideViewPr>
    <p:cSldViewPr>
      <p:cViewPr varScale="1">
        <p:scale>
          <a:sx n="65" d="100"/>
          <a:sy n="65" d="100"/>
        </p:scale>
        <p:origin x="-67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F6DF35-A2EA-47DE-BEF6-5D777B873843}" type="datetimeFigureOut">
              <a:rPr lang="tr-TR" smtClean="0"/>
              <a:t>3.12.2019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8AFF6E-D7DE-4AE4-B68A-D79AB719FC28}" type="slidenum">
              <a:rPr lang="tr-TR" smtClean="0"/>
              <a:t>‹#›</a:t>
            </a:fld>
            <a:endParaRPr lang="tr-TR"/>
          </a:p>
        </p:txBody>
      </p:sp>
    </p:spTree>
    <p:extLst>
      <p:ext uri="{BB962C8B-B14F-4D97-AF65-F5344CB8AC3E}">
        <p14:creationId xmlns:p14="http://schemas.microsoft.com/office/powerpoint/2010/main" val="1684959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Kadınlar</a:t>
            </a:r>
            <a:r>
              <a:rPr lang="tr-TR" baseline="0" dirty="0" smtClean="0"/>
              <a:t> 6 </a:t>
            </a:r>
          </a:p>
          <a:p>
            <a:r>
              <a:rPr lang="tr-TR" baseline="0" dirty="0" smtClean="0"/>
              <a:t>Erkekler 15</a:t>
            </a:r>
            <a:endParaRPr lang="tr-TR" dirty="0"/>
          </a:p>
        </p:txBody>
      </p:sp>
      <p:sp>
        <p:nvSpPr>
          <p:cNvPr id="4" name="Slayt Numarası Yer Tutucusu 3"/>
          <p:cNvSpPr>
            <a:spLocks noGrp="1"/>
          </p:cNvSpPr>
          <p:nvPr>
            <p:ph type="sldNum" sz="quarter" idx="10"/>
          </p:nvPr>
        </p:nvSpPr>
        <p:spPr/>
        <p:txBody>
          <a:bodyPr/>
          <a:lstStyle/>
          <a:p>
            <a:fld id="{908AFF6E-D7DE-4AE4-B68A-D79AB719FC28}" type="slidenum">
              <a:rPr lang="tr-TR" smtClean="0"/>
              <a:t>1</a:t>
            </a:fld>
            <a:endParaRPr lang="tr-TR"/>
          </a:p>
        </p:txBody>
      </p:sp>
    </p:spTree>
    <p:extLst>
      <p:ext uri="{BB962C8B-B14F-4D97-AF65-F5344CB8AC3E}">
        <p14:creationId xmlns:p14="http://schemas.microsoft.com/office/powerpoint/2010/main" val="842622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1932fıba</a:t>
            </a:r>
          </a:p>
          <a:p>
            <a:r>
              <a:rPr lang="tr-TR" dirty="0" smtClean="0"/>
              <a:t>1959tbf</a:t>
            </a:r>
            <a:endParaRPr lang="tr-TR" dirty="0"/>
          </a:p>
        </p:txBody>
      </p:sp>
      <p:sp>
        <p:nvSpPr>
          <p:cNvPr id="4" name="Slayt Numarası Yer Tutucusu 3"/>
          <p:cNvSpPr>
            <a:spLocks noGrp="1"/>
          </p:cNvSpPr>
          <p:nvPr>
            <p:ph type="sldNum" sz="quarter" idx="10"/>
          </p:nvPr>
        </p:nvSpPr>
        <p:spPr/>
        <p:txBody>
          <a:bodyPr/>
          <a:lstStyle/>
          <a:p>
            <a:fld id="{908AFF6E-D7DE-4AE4-B68A-D79AB719FC28}" type="slidenum">
              <a:rPr lang="tr-TR" smtClean="0"/>
              <a:t>2</a:t>
            </a:fld>
            <a:endParaRPr lang="tr-TR"/>
          </a:p>
        </p:txBody>
      </p:sp>
    </p:spTree>
    <p:extLst>
      <p:ext uri="{BB962C8B-B14F-4D97-AF65-F5344CB8AC3E}">
        <p14:creationId xmlns:p14="http://schemas.microsoft.com/office/powerpoint/2010/main" val="2024917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Oyunu</a:t>
            </a:r>
            <a:r>
              <a:rPr lang="tr-TR" baseline="0" dirty="0" smtClean="0"/>
              <a:t> bir baş hakem birde yardımcı hakem olarak 2 hakem yönetir.VE MASA HAKEMLERİ VARDIR.</a:t>
            </a:r>
            <a:endParaRPr lang="tr-TR" dirty="0"/>
          </a:p>
        </p:txBody>
      </p:sp>
      <p:sp>
        <p:nvSpPr>
          <p:cNvPr id="4" name="Slayt Numarası Yer Tutucusu 3"/>
          <p:cNvSpPr>
            <a:spLocks noGrp="1"/>
          </p:cNvSpPr>
          <p:nvPr>
            <p:ph type="sldNum" sz="quarter" idx="10"/>
          </p:nvPr>
        </p:nvSpPr>
        <p:spPr/>
        <p:txBody>
          <a:bodyPr/>
          <a:lstStyle/>
          <a:p>
            <a:fld id="{908AFF6E-D7DE-4AE4-B68A-D79AB719FC28}" type="slidenum">
              <a:rPr lang="tr-TR" smtClean="0"/>
              <a:t>3</a:t>
            </a:fld>
            <a:endParaRPr lang="tr-TR"/>
          </a:p>
        </p:txBody>
      </p:sp>
    </p:spTree>
    <p:extLst>
      <p:ext uri="{BB962C8B-B14F-4D97-AF65-F5344CB8AC3E}">
        <p14:creationId xmlns:p14="http://schemas.microsoft.com/office/powerpoint/2010/main" val="1777312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kern="1200" dirty="0" smtClean="0">
                <a:solidFill>
                  <a:schemeClr val="tx1"/>
                </a:solidFill>
                <a:effectLst/>
                <a:latin typeface="+mn-lt"/>
                <a:ea typeface="+mn-ea"/>
                <a:cs typeface="+mn-cs"/>
              </a:rPr>
              <a:t>1991 yılında </a:t>
            </a:r>
            <a:r>
              <a:rPr lang="tr-TR" sz="1200" b="0" i="0" kern="1200" dirty="0" err="1" smtClean="0">
                <a:solidFill>
                  <a:schemeClr val="tx1"/>
                </a:solidFill>
                <a:effectLst/>
                <a:latin typeface="+mn-lt"/>
                <a:ea typeface="+mn-ea"/>
                <a:cs typeface="+mn-cs"/>
              </a:rPr>
              <a:t>italya</a:t>
            </a:r>
            <a:r>
              <a:rPr lang="tr-TR" sz="1200" b="0" i="0" kern="1200" dirty="0" smtClean="0">
                <a:solidFill>
                  <a:schemeClr val="tx1"/>
                </a:solidFill>
                <a:effectLst/>
                <a:latin typeface="+mn-lt"/>
                <a:ea typeface="+mn-ea"/>
                <a:cs typeface="+mn-cs"/>
              </a:rPr>
              <a:t>, ispanya ve </a:t>
            </a:r>
            <a:r>
              <a:rPr lang="tr-TR" sz="1200" b="0" i="0" kern="1200" dirty="0" err="1" smtClean="0">
                <a:solidFill>
                  <a:schemeClr val="tx1"/>
                </a:solidFill>
                <a:effectLst/>
                <a:latin typeface="+mn-lt"/>
                <a:ea typeface="+mn-ea"/>
                <a:cs typeface="+mn-cs"/>
              </a:rPr>
              <a:t>fransa</a:t>
            </a:r>
            <a:r>
              <a:rPr lang="tr-TR" sz="1200" b="0" i="0" kern="1200" dirty="0" smtClean="0">
                <a:solidFill>
                  <a:schemeClr val="tx1"/>
                </a:solidFill>
                <a:effectLst/>
                <a:latin typeface="+mn-lt"/>
                <a:ea typeface="+mn-ea"/>
                <a:cs typeface="+mn-cs"/>
              </a:rPr>
              <a:t> liglerinin önderliğinde kurulan basketbol kurumudur. 2000-01 sezonundan itibaren </a:t>
            </a:r>
            <a:r>
              <a:rPr lang="tr-TR" sz="1200" b="0" i="0" kern="1200" dirty="0" err="1" smtClean="0">
                <a:solidFill>
                  <a:schemeClr val="tx1"/>
                </a:solidFill>
                <a:effectLst/>
                <a:latin typeface="+mn-lt"/>
                <a:ea typeface="+mn-ea"/>
                <a:cs typeface="+mn-cs"/>
              </a:rPr>
              <a:t>euroleague</a:t>
            </a:r>
            <a:r>
              <a:rPr lang="tr-TR" sz="1200" b="0" i="0" kern="1200" dirty="0" smtClean="0">
                <a:solidFill>
                  <a:schemeClr val="tx1"/>
                </a:solidFill>
                <a:effectLst/>
                <a:latin typeface="+mn-lt"/>
                <a:ea typeface="+mn-ea"/>
                <a:cs typeface="+mn-cs"/>
              </a:rPr>
              <a:t> organizasyonunu yönetmektedirler, </a:t>
            </a:r>
            <a:r>
              <a:rPr lang="tr-TR" sz="1200" b="0" i="0" kern="1200" dirty="0" err="1" smtClean="0">
                <a:solidFill>
                  <a:schemeClr val="tx1"/>
                </a:solidFill>
                <a:effectLst/>
                <a:latin typeface="+mn-lt"/>
                <a:ea typeface="+mn-ea"/>
                <a:cs typeface="+mn-cs"/>
              </a:rPr>
              <a:t>türk</a:t>
            </a:r>
            <a:r>
              <a:rPr lang="tr-TR" sz="1200" b="0" i="0" kern="1200" dirty="0" smtClean="0">
                <a:solidFill>
                  <a:schemeClr val="tx1"/>
                </a:solidFill>
                <a:effectLst/>
                <a:latin typeface="+mn-lt"/>
                <a:ea typeface="+mn-ea"/>
                <a:cs typeface="+mn-cs"/>
              </a:rPr>
              <a:t> takımları bu </a:t>
            </a:r>
            <a:r>
              <a:rPr lang="tr-TR" sz="1200" b="0" i="0" kern="1200" dirty="0" err="1" smtClean="0">
                <a:solidFill>
                  <a:schemeClr val="tx1"/>
                </a:solidFill>
                <a:effectLst/>
                <a:latin typeface="+mn-lt"/>
                <a:ea typeface="+mn-ea"/>
                <a:cs typeface="+mn-cs"/>
              </a:rPr>
              <a:t>organizyana</a:t>
            </a:r>
            <a:r>
              <a:rPr lang="tr-TR" sz="1200" b="0" i="0" kern="1200" dirty="0" smtClean="0">
                <a:solidFill>
                  <a:schemeClr val="tx1"/>
                </a:solidFill>
                <a:effectLst/>
                <a:latin typeface="+mn-lt"/>
                <a:ea typeface="+mn-ea"/>
                <a:cs typeface="+mn-cs"/>
              </a:rPr>
              <a:t> 2001-02 sezonunda dahil olmuşlardır.</a:t>
            </a:r>
            <a:endParaRPr lang="tr-TR" dirty="0"/>
          </a:p>
        </p:txBody>
      </p:sp>
      <p:sp>
        <p:nvSpPr>
          <p:cNvPr id="4" name="Slayt Numarası Yer Tutucusu 3"/>
          <p:cNvSpPr>
            <a:spLocks noGrp="1"/>
          </p:cNvSpPr>
          <p:nvPr>
            <p:ph type="sldNum" sz="quarter" idx="10"/>
          </p:nvPr>
        </p:nvSpPr>
        <p:spPr/>
        <p:txBody>
          <a:bodyPr/>
          <a:lstStyle/>
          <a:p>
            <a:fld id="{908AFF6E-D7DE-4AE4-B68A-D79AB719FC28}" type="slidenum">
              <a:rPr lang="tr-TR" smtClean="0"/>
              <a:t>5</a:t>
            </a:fld>
            <a:endParaRPr lang="tr-TR"/>
          </a:p>
        </p:txBody>
      </p:sp>
    </p:spTree>
    <p:extLst>
      <p:ext uri="{BB962C8B-B14F-4D97-AF65-F5344CB8AC3E}">
        <p14:creationId xmlns:p14="http://schemas.microsoft.com/office/powerpoint/2010/main" val="664015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3.12.2019</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3.12.2019</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3.12.2019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3.12.2019</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hyperlink" Target="https://www.youtube.com/watch?v=nj_3LoZB4SI"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G36peuBF3Lk" TargetMode="External"/><Relationship Id="rId2" Type="http://schemas.openxmlformats.org/officeDocument/2006/relationships/hyperlink" Target="https://www.youtube.com/watch?v=YsE7xvPI9XY(3-3)" TargetMode="External"/><Relationship Id="rId1" Type="http://schemas.openxmlformats.org/officeDocument/2006/relationships/slideLayout" Target="../slideLayouts/slideLayout4.xml"/><Relationship Id="rId5" Type="http://schemas.openxmlformats.org/officeDocument/2006/relationships/hyperlink" Target="https://www.youtube.com/watch?v=2eHezHZ1Z5c" TargetMode="External"/><Relationship Id="rId4" Type="http://schemas.openxmlformats.org/officeDocument/2006/relationships/hyperlink" Target="https://www.youtube.com/watch?v=dFmZayjNAsc"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1187624" y="116632"/>
            <a:ext cx="5760640" cy="1162050"/>
          </a:xfrm>
        </p:spPr>
        <p:txBody>
          <a:bodyPr/>
          <a:lstStyle/>
          <a:p>
            <a:r>
              <a:rPr lang="tr-TR" dirty="0" smtClean="0"/>
              <a:t>                              </a:t>
            </a:r>
            <a:r>
              <a:rPr lang="tr-TR" sz="4400" dirty="0" smtClean="0"/>
              <a:t>BASKETBOL</a:t>
            </a:r>
            <a:endParaRPr lang="tr-TR" sz="4400" dirty="0"/>
          </a:p>
        </p:txBody>
      </p:sp>
      <p:sp>
        <p:nvSpPr>
          <p:cNvPr id="6" name="Metin Yer Tutucusu 5"/>
          <p:cNvSpPr>
            <a:spLocks noGrp="1"/>
          </p:cNvSpPr>
          <p:nvPr>
            <p:ph type="body" idx="2"/>
          </p:nvPr>
        </p:nvSpPr>
        <p:spPr>
          <a:xfrm>
            <a:off x="251520" y="1052736"/>
            <a:ext cx="3024336" cy="3384376"/>
          </a:xfrm>
        </p:spPr>
        <p:txBody>
          <a:bodyPr>
            <a:normAutofit/>
          </a:bodyPr>
          <a:lstStyle/>
          <a:p>
            <a:r>
              <a:rPr lang="tr-TR" sz="1800" dirty="0" err="1"/>
              <a:t>Ad:Samed</a:t>
            </a:r>
            <a:r>
              <a:rPr lang="tr-TR" sz="1800" dirty="0"/>
              <a:t> Muhammed</a:t>
            </a:r>
          </a:p>
          <a:p>
            <a:r>
              <a:rPr lang="tr-TR" sz="1800" dirty="0" err="1"/>
              <a:t>Soyad:DUYGULU</a:t>
            </a:r>
            <a:endParaRPr lang="tr-TR" sz="1800" dirty="0"/>
          </a:p>
          <a:p>
            <a:r>
              <a:rPr lang="tr-TR" sz="1800" dirty="0"/>
              <a:t>18170030</a:t>
            </a:r>
          </a:p>
          <a:p>
            <a:r>
              <a:rPr lang="tr-TR" sz="1800" dirty="0"/>
              <a:t>Beden Eğitimi Öğretmenliği </a:t>
            </a:r>
          </a:p>
          <a:p>
            <a:r>
              <a:rPr lang="tr-TR" sz="1800" dirty="0"/>
              <a:t>Ders: Spor Etkinlikleri</a:t>
            </a:r>
          </a:p>
          <a:p>
            <a:endParaRPr lang="tr-TR" sz="1800" dirty="0" smtClean="0"/>
          </a:p>
        </p:txBody>
      </p:sp>
      <p:pic>
        <p:nvPicPr>
          <p:cNvPr id="7" name="İçerik Yer Tutucusu 6"/>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3419872" y="2420888"/>
            <a:ext cx="5184576" cy="3309478"/>
          </a:xfrm>
        </p:spPr>
      </p:pic>
    </p:spTree>
    <p:extLst>
      <p:ext uri="{BB962C8B-B14F-4D97-AF65-F5344CB8AC3E}">
        <p14:creationId xmlns:p14="http://schemas.microsoft.com/office/powerpoint/2010/main" val="1735726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Kadın Milli Takımızın Başarıları</a:t>
            </a:r>
            <a:r>
              <a:rPr lang="tr-TR" dirty="0"/>
              <a:t/>
            </a:r>
            <a:br>
              <a:rPr lang="tr-TR" dirty="0"/>
            </a:br>
            <a:endParaRPr lang="tr-TR" dirty="0"/>
          </a:p>
        </p:txBody>
      </p:sp>
      <p:sp>
        <p:nvSpPr>
          <p:cNvPr id="3" name="İçerik Yer Tutucusu 2"/>
          <p:cNvSpPr>
            <a:spLocks noGrp="1"/>
          </p:cNvSpPr>
          <p:nvPr>
            <p:ph sz="half" idx="1"/>
          </p:nvPr>
        </p:nvSpPr>
        <p:spPr/>
        <p:txBody>
          <a:bodyPr>
            <a:normAutofit/>
          </a:bodyPr>
          <a:lstStyle/>
          <a:p>
            <a:r>
              <a:rPr lang="tr-TR" sz="1600" dirty="0"/>
              <a:t>2011 yılında Polonya’da düzenlenen 33. Avrupa </a:t>
            </a:r>
            <a:r>
              <a:rPr lang="tr-TR" sz="1600" dirty="0" smtClean="0"/>
              <a:t>Şampiyonasında 2.</a:t>
            </a:r>
          </a:p>
          <a:p>
            <a:r>
              <a:rPr lang="tr-TR" sz="1600" dirty="0"/>
              <a:t>2012’de ise Ankara’da düzenlenen Olimpiyat </a:t>
            </a:r>
            <a:r>
              <a:rPr lang="tr-TR" sz="1600" dirty="0" err="1"/>
              <a:t>Elemeleri’nde</a:t>
            </a:r>
            <a:r>
              <a:rPr lang="tr-TR" sz="1600" dirty="0"/>
              <a:t> üçte üç yaparak Londra vizesini almış ve tarihinde ilk kez </a:t>
            </a:r>
            <a:r>
              <a:rPr lang="tr-TR" sz="1600" dirty="0" smtClean="0"/>
              <a:t>Olimpiyatlara </a:t>
            </a:r>
            <a:r>
              <a:rPr lang="tr-TR" sz="1600" dirty="0"/>
              <a:t>katılmaya hak </a:t>
            </a:r>
            <a:r>
              <a:rPr lang="tr-TR" sz="1600" dirty="0" smtClean="0"/>
              <a:t>kazanmıştır.5.ile dönmüşlerdir.</a:t>
            </a:r>
          </a:p>
          <a:p>
            <a:r>
              <a:rPr lang="tr-TR" sz="1600" dirty="0"/>
              <a:t>2013 Avrupa Şampiyonası'nda bronz madalya kazanmış ve uluslararası arenadaki üst düzey başarı çizgisini </a:t>
            </a:r>
            <a:r>
              <a:rPr lang="tr-TR" sz="1600" dirty="0" smtClean="0"/>
              <a:t>devam </a:t>
            </a:r>
            <a:r>
              <a:rPr lang="tr-TR" sz="1600" dirty="0" err="1" smtClean="0"/>
              <a:t>etirmişlerdir</a:t>
            </a:r>
            <a:r>
              <a:rPr lang="tr-TR" sz="1600" dirty="0" smtClean="0"/>
              <a:t>.</a:t>
            </a:r>
            <a:r>
              <a:rPr lang="tr-TR" sz="1600" dirty="0"/>
              <a:t/>
            </a:r>
            <a:br>
              <a:rPr lang="tr-TR" sz="1600" dirty="0"/>
            </a:br>
            <a:endParaRPr lang="tr-TR" sz="1600"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88690" y="1700808"/>
            <a:ext cx="4171742" cy="4464496"/>
          </a:xfrm>
        </p:spPr>
      </p:pic>
    </p:spTree>
    <p:extLst>
      <p:ext uri="{BB962C8B-B14F-4D97-AF65-F5344CB8AC3E}">
        <p14:creationId xmlns:p14="http://schemas.microsoft.com/office/powerpoint/2010/main" val="38459337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Basketbolda Şut Atma Becerisini        Geliştirme</a:t>
            </a:r>
            <a:endParaRPr lang="tr-TR" dirty="0"/>
          </a:p>
        </p:txBody>
      </p:sp>
      <p:sp>
        <p:nvSpPr>
          <p:cNvPr id="3" name="İçerik Yer Tutucusu 2"/>
          <p:cNvSpPr>
            <a:spLocks noGrp="1"/>
          </p:cNvSpPr>
          <p:nvPr>
            <p:ph sz="half" idx="1"/>
          </p:nvPr>
        </p:nvSpPr>
        <p:spPr/>
        <p:txBody>
          <a:bodyPr>
            <a:normAutofit lnSpcReduction="10000"/>
          </a:bodyPr>
          <a:lstStyle/>
          <a:p>
            <a:r>
              <a:rPr lang="tr-TR" sz="2100" dirty="0" smtClean="0"/>
              <a:t>Şut atma tekniği orta okul düzeyindeki öğrencilere 8 hafta boyunca nasıl öğretilir ve geliştirilir. Şimdi size bunu Anlatacağım.</a:t>
            </a:r>
          </a:p>
          <a:p>
            <a:r>
              <a:rPr lang="tr-TR" sz="2100" dirty="0" smtClean="0"/>
              <a:t>Duruş</a:t>
            </a:r>
          </a:p>
          <a:p>
            <a:r>
              <a:rPr lang="tr-TR" sz="2100" dirty="0" smtClean="0"/>
              <a:t>Top </a:t>
            </a:r>
            <a:r>
              <a:rPr lang="tr-TR" sz="2100" dirty="0" err="1" smtClean="0"/>
              <a:t>tutma,bilek</a:t>
            </a:r>
            <a:r>
              <a:rPr lang="tr-TR" sz="2100" dirty="0" smtClean="0"/>
              <a:t> hareketi</a:t>
            </a:r>
          </a:p>
          <a:p>
            <a:r>
              <a:rPr lang="tr-TR" sz="2100" dirty="0" smtClean="0"/>
              <a:t>Durarak şut atma</a:t>
            </a:r>
          </a:p>
          <a:p>
            <a:r>
              <a:rPr lang="tr-TR" sz="2100" dirty="0" smtClean="0"/>
              <a:t>Zıplayarak şut atma</a:t>
            </a:r>
          </a:p>
          <a:p>
            <a:r>
              <a:rPr lang="tr-TR" sz="2100" dirty="0" smtClean="0"/>
              <a:t>Engel üzerinden şut atma</a:t>
            </a:r>
          </a:p>
          <a:p>
            <a:r>
              <a:rPr lang="tr-TR" sz="2100" dirty="0" err="1" smtClean="0"/>
              <a:t>Fake</a:t>
            </a:r>
            <a:r>
              <a:rPr lang="tr-TR" sz="2100" dirty="0" smtClean="0"/>
              <a:t> atarak şut atma</a:t>
            </a:r>
            <a:endParaRPr lang="tr-TR" sz="1050" dirty="0"/>
          </a:p>
          <a:p>
            <a:r>
              <a:rPr lang="tr-TR" sz="2000" dirty="0" smtClean="0"/>
              <a:t>Turnike</a:t>
            </a:r>
            <a:r>
              <a:rPr lang="tr-TR" sz="1050" dirty="0" smtClean="0"/>
              <a:t>(2hafta)</a:t>
            </a:r>
          </a:p>
          <a:p>
            <a:pPr marL="36576" indent="0">
              <a:buNone/>
            </a:pPr>
            <a:endParaRPr lang="tr-TR" dirty="0"/>
          </a:p>
          <a:p>
            <a:pPr marL="36576" indent="0">
              <a:buNone/>
            </a:pPr>
            <a:endParaRPr lang="tr-TR" dirty="0" smtClean="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1700808"/>
            <a:ext cx="3816424" cy="4320480"/>
          </a:xfrm>
        </p:spPr>
      </p:pic>
    </p:spTree>
    <p:extLst>
      <p:ext uri="{BB962C8B-B14F-4D97-AF65-F5344CB8AC3E}">
        <p14:creationId xmlns:p14="http://schemas.microsoft.com/office/powerpoint/2010/main" val="423522383"/>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Duruş- Top Tutma-Bilek hareketi</a:t>
            </a:r>
            <a:endParaRPr lang="tr-TR" dirty="0"/>
          </a:p>
        </p:txBody>
      </p:sp>
      <p:sp>
        <p:nvSpPr>
          <p:cNvPr id="3" name="İçerik Yer Tutucusu 2"/>
          <p:cNvSpPr>
            <a:spLocks noGrp="1"/>
          </p:cNvSpPr>
          <p:nvPr>
            <p:ph sz="half" idx="1"/>
          </p:nvPr>
        </p:nvSpPr>
        <p:spPr>
          <a:xfrm>
            <a:off x="179512" y="1556792"/>
            <a:ext cx="3322712" cy="4781127"/>
          </a:xfrm>
        </p:spPr>
        <p:txBody>
          <a:bodyPr>
            <a:normAutofit fontScale="85000" lnSpcReduction="10000"/>
          </a:bodyPr>
          <a:lstStyle/>
          <a:p>
            <a:r>
              <a:rPr lang="tr-TR" sz="2000" dirty="0"/>
              <a:t>Vücut ağırlığı her iki ayağa eşit olarak dağıtılırken dizler hafif bükülür ve bacaklar omuz </a:t>
            </a:r>
            <a:r>
              <a:rPr lang="tr-TR" sz="2000" dirty="0" smtClean="0"/>
              <a:t>genişliğinde açılır.</a:t>
            </a:r>
          </a:p>
          <a:p>
            <a:r>
              <a:rPr lang="tr-TR" sz="2000" dirty="0" err="1"/>
              <a:t>Top;temel</a:t>
            </a:r>
            <a:r>
              <a:rPr lang="tr-TR" sz="2000" dirty="0"/>
              <a:t> duruşta, hafifçe öne eğilmiş gövdenin önünde, yaklaşık olarak göğüs hizasında iki elle tutulur</a:t>
            </a:r>
            <a:r>
              <a:rPr lang="tr-TR" sz="2000" dirty="0" smtClean="0"/>
              <a:t>.</a:t>
            </a:r>
          </a:p>
          <a:p>
            <a:r>
              <a:rPr lang="tr-TR" sz="2000" dirty="0"/>
              <a:t> Dirsekler pota </a:t>
            </a:r>
            <a:r>
              <a:rPr lang="tr-TR" sz="2000" dirty="0" err="1"/>
              <a:t>yonunu</a:t>
            </a:r>
            <a:r>
              <a:rPr lang="tr-TR" sz="2000" dirty="0"/>
              <a:t> </a:t>
            </a:r>
            <a:r>
              <a:rPr lang="tr-TR" sz="2000" dirty="0" err="1"/>
              <a:t>gosterir,şut</a:t>
            </a:r>
            <a:r>
              <a:rPr lang="tr-TR" sz="2000" dirty="0"/>
              <a:t> kolu yukarı-</a:t>
            </a:r>
            <a:r>
              <a:rPr lang="tr-TR" sz="2000" dirty="0" err="1"/>
              <a:t>one</a:t>
            </a:r>
            <a:r>
              <a:rPr lang="tr-TR" sz="2000" dirty="0"/>
              <a:t> </a:t>
            </a:r>
            <a:r>
              <a:rPr lang="tr-TR" sz="2000" dirty="0" err="1"/>
              <a:t>dogru</a:t>
            </a:r>
            <a:r>
              <a:rPr lang="tr-TR" sz="2000" dirty="0"/>
              <a:t> uzatılır .el </a:t>
            </a:r>
            <a:r>
              <a:rPr lang="tr-TR" sz="2000" dirty="0" err="1"/>
              <a:t>bileginin</a:t>
            </a:r>
            <a:r>
              <a:rPr lang="tr-TR" sz="2000" dirty="0"/>
              <a:t> </a:t>
            </a:r>
            <a:r>
              <a:rPr lang="tr-TR" sz="2000" dirty="0" err="1"/>
              <a:t>bukulmesiyle</a:t>
            </a:r>
            <a:r>
              <a:rPr lang="tr-TR" sz="2000" dirty="0"/>
              <a:t> top pota </a:t>
            </a:r>
            <a:r>
              <a:rPr lang="tr-TR" sz="2000" dirty="0" err="1"/>
              <a:t>yonunde</a:t>
            </a:r>
            <a:r>
              <a:rPr lang="tr-TR" sz="2000" dirty="0"/>
              <a:t> eli </a:t>
            </a:r>
            <a:r>
              <a:rPr lang="tr-TR" sz="2000" dirty="0" err="1"/>
              <a:t>terkeder</a:t>
            </a:r>
            <a:r>
              <a:rPr lang="tr-TR" sz="2000" dirty="0"/>
              <a:t>. Şut atan kişi , topun en son işaret </a:t>
            </a:r>
            <a:r>
              <a:rPr lang="tr-TR" sz="2000" dirty="0" err="1"/>
              <a:t>parmagından</a:t>
            </a:r>
            <a:r>
              <a:rPr lang="tr-TR" sz="2000" dirty="0"/>
              <a:t> </a:t>
            </a:r>
            <a:r>
              <a:rPr lang="tr-TR" sz="2000" dirty="0" err="1"/>
              <a:t>çıktıgını</a:t>
            </a:r>
            <a:r>
              <a:rPr lang="tr-TR" sz="2000" dirty="0"/>
              <a:t> hissetmelidir.</a:t>
            </a:r>
          </a:p>
          <a:p>
            <a:r>
              <a:rPr lang="tr-TR" sz="2000" dirty="0"/>
              <a:t/>
            </a:r>
            <a:br>
              <a:rPr lang="tr-TR" sz="2000" dirty="0"/>
            </a:br>
            <a:endParaRPr lang="tr-TR" sz="2000" dirty="0" smtClean="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923928" y="1844824"/>
            <a:ext cx="4536503" cy="2304255"/>
          </a:xfr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928" y="4447622"/>
            <a:ext cx="4536504" cy="1743075"/>
          </a:xfrm>
          <a:prstGeom prst="rect">
            <a:avLst/>
          </a:prstGeom>
        </p:spPr>
      </p:pic>
    </p:spTree>
    <p:extLst>
      <p:ext uri="{BB962C8B-B14F-4D97-AF65-F5344CB8AC3E}">
        <p14:creationId xmlns:p14="http://schemas.microsoft.com/office/powerpoint/2010/main" val="271594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2656"/>
            <a:ext cx="7467600" cy="1143000"/>
          </a:xfrm>
        </p:spPr>
        <p:txBody>
          <a:bodyPr/>
          <a:lstStyle/>
          <a:p>
            <a:r>
              <a:rPr lang="tr-TR" dirty="0" smtClean="0"/>
              <a:t>          Durarak Şut Atma</a:t>
            </a:r>
            <a:endParaRPr lang="tr-TR" dirty="0"/>
          </a:p>
        </p:txBody>
      </p:sp>
      <p:sp>
        <p:nvSpPr>
          <p:cNvPr id="3" name="İçerik Yer Tutucusu 2"/>
          <p:cNvSpPr>
            <a:spLocks noGrp="1"/>
          </p:cNvSpPr>
          <p:nvPr>
            <p:ph sz="half" idx="1"/>
          </p:nvPr>
        </p:nvSpPr>
        <p:spPr/>
        <p:txBody>
          <a:bodyPr>
            <a:normAutofit/>
          </a:bodyPr>
          <a:lstStyle/>
          <a:p>
            <a:r>
              <a:rPr lang="tr-TR" sz="2000" i="1" dirty="0"/>
              <a:t>Topu, iki elinizle göz hizasında ve biraz şut atacağınız yöne dönük olarak tutmalısınız</a:t>
            </a:r>
            <a:r>
              <a:rPr lang="tr-TR" sz="2000" i="1" dirty="0" smtClean="0"/>
              <a:t>.</a:t>
            </a:r>
          </a:p>
          <a:p>
            <a:r>
              <a:rPr lang="tr-TR" sz="2000" i="1" dirty="0"/>
              <a:t>Şut atarken, bacaklar gergin vaziyette ayak uçlarına kalkarak, yine kollar, mümkün olduğunca gergin atıştan sonra topu takip etmeli ve top parmak uçlarınızla eli terk etmelidir.</a:t>
            </a:r>
            <a:endParaRPr lang="tr-TR" sz="2000"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99992" y="1628800"/>
            <a:ext cx="4000884" cy="4536504"/>
          </a:xfrm>
        </p:spPr>
      </p:pic>
    </p:spTree>
    <p:extLst>
      <p:ext uri="{BB962C8B-B14F-4D97-AF65-F5344CB8AC3E}">
        <p14:creationId xmlns:p14="http://schemas.microsoft.com/office/powerpoint/2010/main" val="20559179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Sıçrayarak </a:t>
            </a:r>
            <a:r>
              <a:rPr lang="tr-TR" dirty="0"/>
              <a:t>Ş</a:t>
            </a:r>
            <a:r>
              <a:rPr lang="tr-TR" dirty="0" smtClean="0"/>
              <a:t>ut Atma</a:t>
            </a:r>
            <a:endParaRPr lang="tr-TR" dirty="0"/>
          </a:p>
        </p:txBody>
      </p:sp>
      <p:sp>
        <p:nvSpPr>
          <p:cNvPr id="3" name="İçerik Yer Tutucusu 2"/>
          <p:cNvSpPr>
            <a:spLocks noGrp="1"/>
          </p:cNvSpPr>
          <p:nvPr>
            <p:ph sz="half" idx="1"/>
          </p:nvPr>
        </p:nvSpPr>
        <p:spPr>
          <a:xfrm>
            <a:off x="467544" y="1844824"/>
            <a:ext cx="3657600" cy="4525963"/>
          </a:xfrm>
        </p:spPr>
        <p:txBody>
          <a:bodyPr>
            <a:normAutofit/>
          </a:bodyPr>
          <a:lstStyle/>
          <a:p>
            <a:r>
              <a:rPr lang="tr-TR" sz="2000" dirty="0"/>
              <a:t>her iki bacakla dikey olarak yukarı doğru sıçrar, aynı anda topu , baş üzerinde atış pozisyonuna getirir</a:t>
            </a:r>
            <a:r>
              <a:rPr lang="tr-TR" sz="2000" dirty="0" smtClean="0"/>
              <a:t>.</a:t>
            </a:r>
          </a:p>
          <a:p>
            <a:r>
              <a:rPr lang="tr-TR" sz="2000" dirty="0"/>
              <a:t>Şut safhasında topun elden çıkarılışı sıçramanın en yüksek noktasında </a:t>
            </a:r>
            <a:r>
              <a:rPr lang="tr-TR" sz="2000" dirty="0" smtClean="0"/>
              <a:t>olup </a:t>
            </a:r>
            <a:r>
              <a:rPr lang="tr-TR" sz="2000" dirty="0"/>
              <a:t>durarak yapılmaz.</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99992" y="1988840"/>
            <a:ext cx="3816424" cy="3816424"/>
          </a:xfrm>
        </p:spPr>
      </p:pic>
    </p:spTree>
    <p:extLst>
      <p:ext uri="{BB962C8B-B14F-4D97-AF65-F5344CB8AC3E}">
        <p14:creationId xmlns:p14="http://schemas.microsoft.com/office/powerpoint/2010/main" val="19363772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Engel Üzerinden Şut Atma</a:t>
            </a:r>
            <a:endParaRPr lang="tr-TR" dirty="0"/>
          </a:p>
        </p:txBody>
      </p:sp>
      <p:sp>
        <p:nvSpPr>
          <p:cNvPr id="3" name="İçerik Yer Tutucusu 2"/>
          <p:cNvSpPr>
            <a:spLocks noGrp="1"/>
          </p:cNvSpPr>
          <p:nvPr>
            <p:ph sz="half" idx="1"/>
          </p:nvPr>
        </p:nvSpPr>
        <p:spPr/>
        <p:txBody>
          <a:bodyPr/>
          <a:lstStyle/>
          <a:p>
            <a:r>
              <a:rPr lang="tr-TR" dirty="0" smtClean="0"/>
              <a:t>Durarak şut atmadaki gibi potayı görür engel ve arasındaki mesafeyi </a:t>
            </a:r>
            <a:r>
              <a:rPr lang="tr-TR" dirty="0" err="1" smtClean="0"/>
              <a:t>ayarlayarak,parmak</a:t>
            </a:r>
            <a:r>
              <a:rPr lang="tr-TR" dirty="0" smtClean="0"/>
              <a:t> ucundan zıplayarak potaya doğru şut atılır.</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72000" y="1628800"/>
            <a:ext cx="3960440" cy="4464496"/>
          </a:xfrm>
        </p:spPr>
      </p:pic>
    </p:spTree>
    <p:extLst>
      <p:ext uri="{BB962C8B-B14F-4D97-AF65-F5344CB8AC3E}">
        <p14:creationId xmlns:p14="http://schemas.microsoft.com/office/powerpoint/2010/main" val="2706927624"/>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r>
              <a:rPr lang="tr-TR" dirty="0" err="1" smtClean="0"/>
              <a:t>Fake</a:t>
            </a:r>
            <a:r>
              <a:rPr lang="tr-TR" dirty="0" smtClean="0"/>
              <a:t> Atarak Şut Atma</a:t>
            </a:r>
            <a:endParaRPr lang="tr-TR" dirty="0"/>
          </a:p>
        </p:txBody>
      </p:sp>
      <p:sp>
        <p:nvSpPr>
          <p:cNvPr id="3" name="İçerik Yer Tutucusu 2"/>
          <p:cNvSpPr>
            <a:spLocks noGrp="1"/>
          </p:cNvSpPr>
          <p:nvPr>
            <p:ph sz="half" idx="1"/>
          </p:nvPr>
        </p:nvSpPr>
        <p:spPr/>
        <p:txBody>
          <a:bodyPr/>
          <a:lstStyle/>
          <a:p>
            <a:r>
              <a:rPr lang="tr-TR" dirty="0" err="1" smtClean="0"/>
              <a:t>Fake</a:t>
            </a:r>
            <a:r>
              <a:rPr lang="tr-TR" dirty="0" smtClean="0"/>
              <a:t> atarak şut atma rakibi şaşırtıcı hareket yaparak geçip şut atmaktır.</a:t>
            </a:r>
          </a:p>
          <a:p>
            <a:r>
              <a:rPr lang="tr-TR" dirty="0">
                <a:hlinkClick r:id="rId2"/>
              </a:rPr>
              <a:t>https://www.youtube.com/watch?v=nj_3LoZB4SI</a:t>
            </a:r>
            <a:endParaRPr lang="tr-TR" dirty="0"/>
          </a:p>
        </p:txBody>
      </p:sp>
      <p:pic>
        <p:nvPicPr>
          <p:cNvPr id="7" name="İçerik Yer Tutucusu 6"/>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427984" y="1628800"/>
            <a:ext cx="4032448" cy="4536504"/>
          </a:xfrm>
        </p:spPr>
      </p:pic>
    </p:spTree>
    <p:extLst>
      <p:ext uri="{BB962C8B-B14F-4D97-AF65-F5344CB8AC3E}">
        <p14:creationId xmlns:p14="http://schemas.microsoft.com/office/powerpoint/2010/main" val="3195484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Turnike</a:t>
            </a:r>
            <a:endParaRPr lang="tr-TR" dirty="0"/>
          </a:p>
        </p:txBody>
      </p:sp>
      <p:sp>
        <p:nvSpPr>
          <p:cNvPr id="3" name="İçerik Yer Tutucusu 2"/>
          <p:cNvSpPr>
            <a:spLocks noGrp="1"/>
          </p:cNvSpPr>
          <p:nvPr>
            <p:ph sz="half" idx="1"/>
          </p:nvPr>
        </p:nvSpPr>
        <p:spPr/>
        <p:txBody>
          <a:bodyPr>
            <a:normAutofit/>
          </a:bodyPr>
          <a:lstStyle/>
          <a:p>
            <a:r>
              <a:rPr lang="tr-TR" sz="1800" dirty="0"/>
              <a:t> (Sağ el için) Top, her iki ayak havada iken hafif sıçrama ile alınır, sonra oyuncu yerle iki defa temas edebilir. Birinci adım uzun, ikinci adım kısadır. Oyuncu son olarak, sol ayağı üzerinde kuvvetlice sıçrar. Aynı anda atışı yapan elin dizi enerjik olarak </a:t>
            </a:r>
            <a:r>
              <a:rPr lang="tr-TR" sz="1800" dirty="0" smtClean="0"/>
              <a:t>karna </a:t>
            </a:r>
            <a:r>
              <a:rPr lang="tr-TR" sz="1800" dirty="0"/>
              <a:t>doğru çekilir</a:t>
            </a:r>
            <a:r>
              <a:rPr lang="tr-TR" sz="1800" dirty="0" smtClean="0"/>
              <a:t>.</a:t>
            </a:r>
          </a:p>
          <a:p>
            <a:r>
              <a:rPr lang="tr-TR" sz="1800" dirty="0"/>
              <a:t> Top, atış kolunun uzatılması ve el bileğinin bükülmesi ile ya direkt çemberin içine veya çarpma </a:t>
            </a:r>
            <a:r>
              <a:rPr lang="tr-TR" sz="1800" dirty="0" err="1"/>
              <a:t>Ievhasına</a:t>
            </a:r>
            <a:r>
              <a:rPr lang="tr-TR" sz="1800" dirty="0"/>
              <a:t> vurdurularak atılır.</a:t>
            </a:r>
          </a:p>
        </p:txBody>
      </p:sp>
      <p:pic>
        <p:nvPicPr>
          <p:cNvPr id="7" name="İçerik Yer Tutucusu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99992" y="1700808"/>
            <a:ext cx="3816424" cy="4176464"/>
          </a:xfrm>
        </p:spPr>
      </p:pic>
    </p:spTree>
    <p:extLst>
      <p:ext uri="{BB962C8B-B14F-4D97-AF65-F5344CB8AC3E}">
        <p14:creationId xmlns:p14="http://schemas.microsoft.com/office/powerpoint/2010/main" val="5918273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7467600" cy="1143000"/>
          </a:xfrm>
        </p:spPr>
        <p:txBody>
          <a:bodyPr/>
          <a:lstStyle/>
          <a:p>
            <a:r>
              <a:rPr lang="tr-TR" dirty="0" smtClean="0"/>
              <a:t>                  Kesitler</a:t>
            </a:r>
            <a:endParaRPr lang="tr-TR" dirty="0"/>
          </a:p>
        </p:txBody>
      </p:sp>
      <p:sp>
        <p:nvSpPr>
          <p:cNvPr id="4" name="İçerik Yer Tutucusu 3"/>
          <p:cNvSpPr>
            <a:spLocks noGrp="1"/>
          </p:cNvSpPr>
          <p:nvPr>
            <p:ph sz="half" idx="2"/>
          </p:nvPr>
        </p:nvSpPr>
        <p:spPr>
          <a:xfrm>
            <a:off x="539552" y="1340768"/>
            <a:ext cx="7385248" cy="4785395"/>
          </a:xfrm>
        </p:spPr>
        <p:txBody>
          <a:bodyPr/>
          <a:lstStyle/>
          <a:p>
            <a:r>
              <a:rPr lang="tr-TR" dirty="0">
                <a:hlinkClick r:id="rId2"/>
              </a:rPr>
              <a:t>https://</a:t>
            </a:r>
            <a:r>
              <a:rPr lang="tr-TR" dirty="0" smtClean="0">
                <a:hlinkClick r:id="rId2"/>
              </a:rPr>
              <a:t>www.youtube.com/watch?v=YsE7xvPI9XY (3-3)</a:t>
            </a:r>
            <a:endParaRPr lang="tr-TR" dirty="0" smtClean="0"/>
          </a:p>
          <a:p>
            <a:r>
              <a:rPr lang="tr-TR" dirty="0">
                <a:hlinkClick r:id="rId3"/>
              </a:rPr>
              <a:t>https://www.youtube.com/watch?v=G36peuBF3Lk</a:t>
            </a:r>
            <a:endParaRPr lang="tr-TR" dirty="0"/>
          </a:p>
          <a:p>
            <a:r>
              <a:rPr lang="tr-TR" dirty="0">
                <a:hlinkClick r:id="rId4"/>
              </a:rPr>
              <a:t>https://www.youtube.com/watch?v=dFmZayjNAsc</a:t>
            </a:r>
            <a:endParaRPr lang="tr-TR" dirty="0"/>
          </a:p>
          <a:p>
            <a:r>
              <a:rPr lang="tr-TR" dirty="0">
                <a:hlinkClick r:id="rId5"/>
              </a:rPr>
              <a:t>https://www.youtube.com/watch?v=2eHezHZ1Z5c</a:t>
            </a:r>
            <a:endParaRPr lang="tr-TR" dirty="0"/>
          </a:p>
          <a:p>
            <a:endParaRPr lang="tr-TR" dirty="0"/>
          </a:p>
        </p:txBody>
      </p:sp>
    </p:spTree>
    <p:extLst>
      <p:ext uri="{BB962C8B-B14F-4D97-AF65-F5344CB8AC3E}">
        <p14:creationId xmlns:p14="http://schemas.microsoft.com/office/powerpoint/2010/main" val="3702403334"/>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Kaynakça</a:t>
            </a:r>
            <a:endParaRPr lang="tr-TR" dirty="0"/>
          </a:p>
        </p:txBody>
      </p:sp>
      <p:sp>
        <p:nvSpPr>
          <p:cNvPr id="5" name="İçerik Yer Tutucusu 4"/>
          <p:cNvSpPr>
            <a:spLocks noGrp="1"/>
          </p:cNvSpPr>
          <p:nvPr>
            <p:ph sz="half" idx="2"/>
          </p:nvPr>
        </p:nvSpPr>
        <p:spPr>
          <a:xfrm>
            <a:off x="467544" y="1556792"/>
            <a:ext cx="7457256" cy="4569371"/>
          </a:xfrm>
        </p:spPr>
        <p:txBody>
          <a:bodyPr>
            <a:normAutofit fontScale="92500"/>
          </a:bodyPr>
          <a:lstStyle/>
          <a:p>
            <a:r>
              <a:rPr lang="tr-TR" sz="2800" dirty="0"/>
              <a:t>http://www.fiba.basketball</a:t>
            </a:r>
            <a:r>
              <a:rPr lang="tr-TR" sz="2800" dirty="0" smtClean="0"/>
              <a:t>/</a:t>
            </a:r>
            <a:endParaRPr lang="tr-TR" sz="2800" dirty="0"/>
          </a:p>
          <a:p>
            <a:r>
              <a:rPr lang="tr-TR" sz="2800" dirty="0"/>
              <a:t>https://</a:t>
            </a:r>
            <a:r>
              <a:rPr lang="tr-TR" sz="2800" dirty="0" smtClean="0"/>
              <a:t>www.tbf.org.tr/tarihce/ulkemizde-basketbol</a:t>
            </a:r>
            <a:endParaRPr lang="tr-TR" sz="2800" dirty="0"/>
          </a:p>
          <a:p>
            <a:r>
              <a:rPr lang="tr-TR" sz="2800" dirty="0"/>
              <a:t>https://</a:t>
            </a:r>
            <a:r>
              <a:rPr lang="tr-TR" sz="2800" dirty="0" smtClean="0"/>
              <a:t>www.tbf.org.tr/</a:t>
            </a:r>
            <a:endParaRPr lang="tr-TR" sz="2800" dirty="0"/>
          </a:p>
          <a:p>
            <a:r>
              <a:rPr lang="tr-TR" sz="2800" dirty="0"/>
              <a:t>https://</a:t>
            </a:r>
            <a:r>
              <a:rPr lang="tr-TR" sz="2800" dirty="0" smtClean="0"/>
              <a:t>www.aa.com.tr/tr/basketbol/turk-basketbolu</a:t>
            </a:r>
          </a:p>
          <a:p>
            <a:r>
              <a:rPr lang="tr-TR" sz="2800" dirty="0"/>
              <a:t>https://</a:t>
            </a:r>
            <a:r>
              <a:rPr lang="tr-TR" sz="2800" dirty="0" smtClean="0"/>
              <a:t>www.tbf.org.tr/tarihce/kadin-basketbolu</a:t>
            </a:r>
          </a:p>
          <a:p>
            <a:r>
              <a:rPr lang="tr-TR" sz="2800" dirty="0" smtClean="0"/>
              <a:t>Basketbol-Nobel </a:t>
            </a:r>
            <a:r>
              <a:rPr lang="tr-TR" sz="2800" dirty="0"/>
              <a:t>Akademik </a:t>
            </a:r>
            <a:r>
              <a:rPr lang="tr-TR" sz="2800" dirty="0" smtClean="0"/>
              <a:t>Yayıncılık-</a:t>
            </a:r>
            <a:r>
              <a:rPr lang="tr-TR" sz="2800" dirty="0" err="1" smtClean="0"/>
              <a:t>yrd.doç.dr.Özgür</a:t>
            </a:r>
            <a:r>
              <a:rPr lang="tr-TR" sz="2800" dirty="0" smtClean="0"/>
              <a:t> Nalbant(1.sayfa-16.sayfa-29.sayfa-49-51.sayfalar-89.sayfa)</a:t>
            </a:r>
            <a:endParaRPr lang="tr-TR" sz="2800" dirty="0"/>
          </a:p>
          <a:p>
            <a:endParaRPr lang="tr-TR" dirty="0"/>
          </a:p>
        </p:txBody>
      </p:sp>
    </p:spTree>
    <p:extLst>
      <p:ext uri="{BB962C8B-B14F-4D97-AF65-F5344CB8AC3E}">
        <p14:creationId xmlns:p14="http://schemas.microsoft.com/office/powerpoint/2010/main" val="37964636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639179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r>
              <a:rPr lang="tr-TR" dirty="0" smtClean="0"/>
              <a:t>        Basketbol Nedir?</a:t>
            </a:r>
            <a:endParaRPr lang="tr-TR" dirty="0"/>
          </a:p>
        </p:txBody>
      </p:sp>
      <p:pic>
        <p:nvPicPr>
          <p:cNvPr id="10" name="İçerik Yer Tutucusu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067944" y="1544209"/>
            <a:ext cx="4536504" cy="4621095"/>
          </a:xfrm>
        </p:spPr>
      </p:pic>
      <p:sp>
        <p:nvSpPr>
          <p:cNvPr id="9" name="İçerik Yer Tutucusu 8"/>
          <p:cNvSpPr>
            <a:spLocks noGrp="1"/>
          </p:cNvSpPr>
          <p:nvPr>
            <p:ph sz="half" idx="2"/>
          </p:nvPr>
        </p:nvSpPr>
        <p:spPr>
          <a:xfrm>
            <a:off x="323528" y="1556792"/>
            <a:ext cx="3640832" cy="4497363"/>
          </a:xfrm>
        </p:spPr>
        <p:txBody>
          <a:bodyPr/>
          <a:lstStyle/>
          <a:p>
            <a:r>
              <a:rPr lang="tr-TR" sz="1400" dirty="0"/>
              <a:t>Basketbol 5’er kişilik iki takımın karşı karşıya gelmesi ile oynanmaktadır</a:t>
            </a:r>
            <a:r>
              <a:rPr lang="tr-TR" dirty="0" smtClean="0"/>
              <a:t>.</a:t>
            </a:r>
          </a:p>
          <a:p>
            <a:r>
              <a:rPr lang="tr-TR" sz="1400" dirty="0"/>
              <a:t>Her takımın 7’şer tane de yedek oyuncu bulundurma hakkı vardır. Yani sahaya toplam 12 oyuncu ile çıkılır</a:t>
            </a:r>
            <a:r>
              <a:rPr lang="tr-TR" sz="1400" dirty="0" smtClean="0"/>
              <a:t>.</a:t>
            </a:r>
          </a:p>
          <a:p>
            <a:r>
              <a:rPr lang="tr-TR" sz="1400" dirty="0"/>
              <a:t>Hücum eden takım, kendi sahasını 8 saniye içinde terk etmek, 24 saniye içinde de hücumunu tamamlamak zorundadır, aksi halde top kullanma hakkı rakip takıma geçer</a:t>
            </a:r>
            <a:r>
              <a:rPr lang="tr-TR" sz="1400" dirty="0" smtClean="0"/>
              <a:t>.</a:t>
            </a:r>
          </a:p>
          <a:p>
            <a:r>
              <a:rPr lang="tr-TR" sz="1400" dirty="0"/>
              <a:t>Her takım 5 kişiden oluşur ve takımların sınırsız oyuncu değişikliği hakkı vardır. Eğer faul hakkını doldurmamışsa, her çıkan oyuncu tekrar oyuna dahil olabilir. Bir takımdaki beş oyuncudan biri ortada (post), ikisi savunma (</a:t>
            </a:r>
            <a:r>
              <a:rPr lang="tr-TR" sz="1400" dirty="0" err="1"/>
              <a:t>guard</a:t>
            </a:r>
            <a:r>
              <a:rPr lang="tr-TR" sz="1400" dirty="0"/>
              <a:t>) ve </a:t>
            </a:r>
            <a:r>
              <a:rPr lang="tr-TR" sz="1400" dirty="0" err="1"/>
              <a:t>ikiside</a:t>
            </a:r>
            <a:r>
              <a:rPr lang="tr-TR" sz="1400" dirty="0"/>
              <a:t> hücum (</a:t>
            </a:r>
            <a:r>
              <a:rPr lang="tr-TR" sz="1400" dirty="0" err="1"/>
              <a:t>forward</a:t>
            </a:r>
            <a:r>
              <a:rPr lang="tr-TR" sz="1400" dirty="0"/>
              <a:t>) oyuncusudur.</a:t>
            </a:r>
          </a:p>
        </p:txBody>
      </p:sp>
    </p:spTree>
    <p:extLst>
      <p:ext uri="{BB962C8B-B14F-4D97-AF65-F5344CB8AC3E}">
        <p14:creationId xmlns:p14="http://schemas.microsoft.com/office/powerpoint/2010/main" val="142411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BASKETBOL</a:t>
            </a:r>
            <a:endParaRPr lang="tr-TR" dirty="0"/>
          </a:p>
        </p:txBody>
      </p:sp>
      <p:sp>
        <p:nvSpPr>
          <p:cNvPr id="3" name="İçerik Yer Tutucusu 2"/>
          <p:cNvSpPr>
            <a:spLocks noGrp="1"/>
          </p:cNvSpPr>
          <p:nvPr>
            <p:ph sz="half" idx="1"/>
          </p:nvPr>
        </p:nvSpPr>
        <p:spPr/>
        <p:txBody>
          <a:bodyPr>
            <a:normAutofit lnSpcReduction="10000"/>
          </a:bodyPr>
          <a:lstStyle/>
          <a:p>
            <a:r>
              <a:rPr lang="tr-TR" sz="1600" dirty="0"/>
              <a:t>Karşı takımın oyuncusunu tutmak, itmek, çelme takmak gibi hareketler kişisel faullerdir</a:t>
            </a:r>
            <a:r>
              <a:rPr lang="tr-TR" sz="1600" dirty="0" smtClean="0"/>
              <a:t>.</a:t>
            </a:r>
          </a:p>
          <a:p>
            <a:r>
              <a:rPr lang="tr-TR" sz="1600" dirty="0"/>
              <a:t>Oyunu geciktirmek, potayı tutmak, sportmence olmayan davranışlarda bulunmak ya da aynı anda oyunda beşten fazla oyuncu bulundurmak gibi durumlarda, hakemler teknik faul </a:t>
            </a:r>
            <a:r>
              <a:rPr lang="tr-TR" sz="1600" dirty="0" smtClean="0"/>
              <a:t>verebilirler.</a:t>
            </a:r>
          </a:p>
          <a:p>
            <a:r>
              <a:rPr lang="tr-TR" sz="1600" dirty="0"/>
              <a:t>Serbest atış alanında üç saniyeden fazla kalma, çifte sürme, topu yere vurmadan birden fazla adım atma, topu tekmeleme ya da topa yumrukla </a:t>
            </a:r>
            <a:r>
              <a:rPr lang="tr-TR" sz="1600" dirty="0" smtClean="0"/>
              <a:t>vurma, kural </a:t>
            </a:r>
            <a:r>
              <a:rPr lang="tr-TR" sz="1600" dirty="0" err="1" smtClean="0"/>
              <a:t>çiğnemedir.bu</a:t>
            </a:r>
            <a:r>
              <a:rPr lang="tr-TR" sz="1600" dirty="0" smtClean="0"/>
              <a:t> durumlarda top karşı takıma verilir.</a:t>
            </a:r>
          </a:p>
          <a:p>
            <a:pPr marL="36576" indent="0">
              <a:buNone/>
            </a:pPr>
            <a:endParaRPr lang="tr-TR" sz="1600"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1628800"/>
            <a:ext cx="4104456" cy="4536504"/>
          </a:xfrm>
        </p:spPr>
      </p:pic>
    </p:spTree>
    <p:extLst>
      <p:ext uri="{BB962C8B-B14F-4D97-AF65-F5344CB8AC3E}">
        <p14:creationId xmlns:p14="http://schemas.microsoft.com/office/powerpoint/2010/main" val="1520605369"/>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Basketbol</a:t>
            </a:r>
            <a:endParaRPr lang="tr-TR" dirty="0"/>
          </a:p>
        </p:txBody>
      </p:sp>
      <p:sp>
        <p:nvSpPr>
          <p:cNvPr id="3" name="İçerik Yer Tutucusu 2"/>
          <p:cNvSpPr>
            <a:spLocks noGrp="1"/>
          </p:cNvSpPr>
          <p:nvPr>
            <p:ph sz="half" idx="1"/>
          </p:nvPr>
        </p:nvSpPr>
        <p:spPr/>
        <p:txBody>
          <a:bodyPr/>
          <a:lstStyle/>
          <a:p>
            <a:r>
              <a:rPr lang="tr-TR" sz="2400" dirty="0" smtClean="0"/>
              <a:t>FIBA dünya kupası</a:t>
            </a:r>
          </a:p>
          <a:p>
            <a:r>
              <a:rPr lang="tr-TR" sz="2000" b="1" dirty="0" err="1"/>
              <a:t>European</a:t>
            </a:r>
            <a:r>
              <a:rPr lang="tr-TR" sz="2000" b="1" dirty="0"/>
              <a:t> Games </a:t>
            </a:r>
            <a:r>
              <a:rPr lang="tr-TR" sz="2000" b="1" dirty="0" smtClean="0"/>
              <a:t>3x3</a:t>
            </a:r>
          </a:p>
          <a:p>
            <a:r>
              <a:rPr lang="tr-TR" sz="2400" b="1" dirty="0" err="1" smtClean="0"/>
              <a:t>Eurocup</a:t>
            </a:r>
            <a:r>
              <a:rPr lang="tr-TR" sz="1050" b="1" dirty="0" smtClean="0"/>
              <a:t>(</a:t>
            </a:r>
            <a:r>
              <a:rPr lang="tr-TR" sz="1050" b="1" dirty="0" err="1" smtClean="0"/>
              <a:t>uleb</a:t>
            </a:r>
            <a:r>
              <a:rPr lang="tr-TR" sz="1050" b="1" dirty="0" smtClean="0"/>
              <a:t>)</a:t>
            </a:r>
            <a:r>
              <a:rPr lang="tr-TR" b="1" dirty="0"/>
              <a:t/>
            </a:r>
            <a:br>
              <a:rPr lang="tr-TR" b="1" dirty="0"/>
            </a:br>
            <a:r>
              <a:rPr lang="tr-TR" b="1" dirty="0" err="1"/>
              <a:t>Champions</a:t>
            </a:r>
            <a:r>
              <a:rPr lang="tr-TR" b="1" dirty="0"/>
              <a:t> </a:t>
            </a:r>
          </a:p>
          <a:p>
            <a:r>
              <a:rPr lang="tr-TR" b="1" dirty="0" err="1" smtClean="0"/>
              <a:t>Euroleague</a:t>
            </a:r>
            <a:r>
              <a:rPr lang="tr-TR" sz="1050" b="1" dirty="0" smtClean="0"/>
              <a:t>(THY)</a:t>
            </a:r>
            <a:endParaRPr lang="tr-TR" sz="1050" b="1" dirty="0"/>
          </a:p>
          <a:p>
            <a:r>
              <a:rPr lang="tr-TR" b="1" dirty="0" err="1" smtClean="0"/>
              <a:t>League</a:t>
            </a:r>
            <a:r>
              <a:rPr lang="tr-TR" sz="1050" b="1" dirty="0" smtClean="0"/>
              <a:t>(</a:t>
            </a:r>
            <a:r>
              <a:rPr lang="tr-TR" sz="1050" dirty="0"/>
              <a:t> </a:t>
            </a:r>
            <a:r>
              <a:rPr lang="tr-TR" sz="1050" dirty="0" err="1" smtClean="0"/>
              <a:t>euroleague'in</a:t>
            </a:r>
            <a:r>
              <a:rPr lang="tr-TR" sz="1050" dirty="0" smtClean="0"/>
              <a:t> yerini alması planlanan yeni şampiyona)</a:t>
            </a:r>
            <a:r>
              <a:rPr lang="tr-TR" sz="1050" b="1" dirty="0"/>
              <a:t/>
            </a:r>
            <a:br>
              <a:rPr lang="tr-TR" sz="1050" b="1" dirty="0"/>
            </a:br>
            <a:r>
              <a:rPr lang="tr-TR" sz="2400" b="1" dirty="0" smtClean="0"/>
              <a:t>NBA</a:t>
            </a:r>
          </a:p>
          <a:p>
            <a:endParaRPr lang="tr-TR" sz="1050" b="1" dirty="0" smtClean="0"/>
          </a:p>
          <a:p>
            <a:endParaRPr lang="tr-TR" sz="1050" dirty="0"/>
          </a:p>
        </p:txBody>
      </p:sp>
      <p:pic>
        <p:nvPicPr>
          <p:cNvPr id="5" name="İçerik Yer Tutucusu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139952" y="1772816"/>
            <a:ext cx="4176464" cy="3384376"/>
          </a:xfrm>
        </p:spPr>
      </p:pic>
    </p:spTree>
    <p:extLst>
      <p:ext uri="{BB962C8B-B14F-4D97-AF65-F5344CB8AC3E}">
        <p14:creationId xmlns:p14="http://schemas.microsoft.com/office/powerpoint/2010/main" val="1935963721"/>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İlk Basketbol Kuraları ile Şuan ki Kuralları</a:t>
            </a:r>
            <a:endParaRPr lang="tr-TR" dirty="0"/>
          </a:p>
        </p:txBody>
      </p:sp>
      <p:sp>
        <p:nvSpPr>
          <p:cNvPr id="3" name="İçerik Yer Tutucusu 2"/>
          <p:cNvSpPr>
            <a:spLocks noGrp="1"/>
          </p:cNvSpPr>
          <p:nvPr>
            <p:ph sz="half" idx="1"/>
          </p:nvPr>
        </p:nvSpPr>
        <p:spPr>
          <a:xfrm>
            <a:off x="457200" y="1600200"/>
            <a:ext cx="3657600" cy="4997152"/>
          </a:xfrm>
        </p:spPr>
        <p:txBody>
          <a:bodyPr>
            <a:normAutofit lnSpcReduction="10000"/>
          </a:bodyPr>
          <a:lstStyle/>
          <a:p>
            <a:r>
              <a:rPr lang="tr-TR" sz="1400" dirty="0"/>
              <a:t>Bir oyuncu top ile koşamaz, oyuncu topu yakaladığı yerden pası </a:t>
            </a:r>
            <a:r>
              <a:rPr lang="tr-TR" sz="1400" dirty="0" smtClean="0"/>
              <a:t>atmalı.</a:t>
            </a:r>
          </a:p>
          <a:p>
            <a:r>
              <a:rPr lang="tr-TR" sz="1400" dirty="0"/>
              <a:t>Herhangi bir şekilde rakibin şahsına omuz atma, tutma, itme, açma veya çarpma yasaktır. Bu kuralın herhangi bir oyuncu tarafından ilk ihlali bir faul sayılır, ikincisi olması durumunda bir sonraki sayı oluncaya kadar o oyuncu diskalifiye olur veya karşıdaki oyuncuyu yaralamaya niyeti olduğu açık bir şekilde belliyse oyunun sonuna kadar olmak üzere oyundan çıkar ve yerine yedek oyuncu girmez.</a:t>
            </a:r>
            <a:endParaRPr lang="tr-TR" sz="1400" dirty="0" smtClean="0"/>
          </a:p>
          <a:p>
            <a:r>
              <a:rPr lang="tr-TR" sz="1400" dirty="0"/>
              <a:t>Her iki taraf da birbirini takip eden üç faul yaparsa bu, rakip takım için bir sayı sayılacaktır</a:t>
            </a:r>
            <a:r>
              <a:rPr lang="tr-TR" sz="1600" dirty="0" smtClean="0"/>
              <a:t>.</a:t>
            </a:r>
          </a:p>
          <a:p>
            <a:pPr fontAlgn="base"/>
            <a:r>
              <a:rPr lang="tr-TR" sz="1500" dirty="0"/>
              <a:t>En çok sayı atan taraf kazanan ilan edilir. Beraberlik durumunda, oyun kaptanların mutabakatı ile başka bir sayı yapılıncaya kadar devam ettirilir.</a:t>
            </a:r>
          </a:p>
          <a:p>
            <a:r>
              <a:rPr lang="tr-TR" sz="1600" dirty="0"/>
              <a:t/>
            </a:r>
            <a:br>
              <a:rPr lang="tr-TR" sz="1600" dirty="0"/>
            </a:br>
            <a:endParaRPr lang="tr-TR" sz="1600" dirty="0"/>
          </a:p>
        </p:txBody>
      </p:sp>
      <p:sp>
        <p:nvSpPr>
          <p:cNvPr id="4" name="İçerik Yer Tutucusu 3"/>
          <p:cNvSpPr>
            <a:spLocks noGrp="1"/>
          </p:cNvSpPr>
          <p:nvPr>
            <p:ph sz="half" idx="2"/>
          </p:nvPr>
        </p:nvSpPr>
        <p:spPr/>
        <p:txBody>
          <a:bodyPr>
            <a:normAutofit lnSpcReduction="10000"/>
          </a:bodyPr>
          <a:lstStyle/>
          <a:p>
            <a:r>
              <a:rPr lang="tr-TR" sz="1400" dirty="0" smtClean="0"/>
              <a:t>Oyuncu bir ayağı sabit diğer ayağını oynatabilir.</a:t>
            </a:r>
          </a:p>
          <a:p>
            <a:r>
              <a:rPr lang="tr-TR" sz="1400" dirty="0" smtClean="0"/>
              <a:t>Çarpmalar </a:t>
            </a:r>
            <a:r>
              <a:rPr lang="tr-TR" sz="1400" dirty="0" err="1" smtClean="0"/>
              <a:t>mevcutur,her</a:t>
            </a:r>
            <a:r>
              <a:rPr lang="tr-TR" sz="1400" dirty="0" smtClean="0"/>
              <a:t> oyuncunun faul hakkı </a:t>
            </a:r>
            <a:r>
              <a:rPr lang="tr-TR" sz="1400" dirty="0" err="1" smtClean="0"/>
              <a:t>vardır.faul</a:t>
            </a:r>
            <a:r>
              <a:rPr lang="tr-TR" sz="1400" dirty="0" smtClean="0"/>
              <a:t> hakkı dolduktan sonra oyuna giremez  fakat yerine oyuncu girebilir.</a:t>
            </a:r>
            <a:endParaRPr lang="tr-TR" sz="1400" dirty="0"/>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2924944"/>
            <a:ext cx="3528392" cy="3240360"/>
          </a:xfrm>
          <a:prstGeom prst="rect">
            <a:avLst/>
          </a:prstGeom>
        </p:spPr>
      </p:pic>
    </p:spTree>
    <p:extLst>
      <p:ext uri="{BB962C8B-B14F-4D97-AF65-F5344CB8AC3E}">
        <p14:creationId xmlns:p14="http://schemas.microsoft.com/office/powerpoint/2010/main" val="40582299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t>
            </a:r>
            <a:r>
              <a:rPr lang="tr-TR" dirty="0" smtClean="0"/>
              <a:t>      </a:t>
            </a:r>
            <a:r>
              <a:rPr lang="tr-TR" dirty="0" err="1" smtClean="0"/>
              <a:t>Basketbol`da</a:t>
            </a:r>
            <a:r>
              <a:rPr lang="tr-TR" dirty="0" smtClean="0"/>
              <a:t> </a:t>
            </a:r>
            <a:r>
              <a:rPr lang="tr-TR" dirty="0"/>
              <a:t>Türk </a:t>
            </a:r>
            <a:r>
              <a:rPr lang="tr-TR" dirty="0" smtClean="0"/>
              <a:t>       Takımlarımızın </a:t>
            </a:r>
            <a:r>
              <a:rPr lang="tr-TR" dirty="0"/>
              <a:t>Başarıları</a:t>
            </a:r>
          </a:p>
        </p:txBody>
      </p:sp>
      <p:sp>
        <p:nvSpPr>
          <p:cNvPr id="3" name="İçerik Yer Tutucusu 2"/>
          <p:cNvSpPr>
            <a:spLocks noGrp="1"/>
          </p:cNvSpPr>
          <p:nvPr>
            <p:ph sz="half" idx="1"/>
          </p:nvPr>
        </p:nvSpPr>
        <p:spPr/>
        <p:txBody>
          <a:bodyPr>
            <a:normAutofit/>
          </a:bodyPr>
          <a:lstStyle/>
          <a:p>
            <a:r>
              <a:rPr lang="tr-TR" sz="1400" dirty="0"/>
              <a:t>1996'da Anadolu Efes ile yaşadı</a:t>
            </a:r>
            <a:r>
              <a:rPr lang="tr-TR" sz="1400" dirty="0" smtClean="0"/>
              <a:t>.</a:t>
            </a:r>
            <a:r>
              <a:rPr lang="tr-TR" sz="1400" dirty="0"/>
              <a:t> </a:t>
            </a:r>
            <a:r>
              <a:rPr lang="tr-TR" sz="1400" dirty="0" err="1"/>
              <a:t>Koraç</a:t>
            </a:r>
            <a:r>
              <a:rPr lang="tr-TR" sz="1400" dirty="0"/>
              <a:t> Kupası finalinde İtalya ekibi </a:t>
            </a:r>
            <a:r>
              <a:rPr lang="tr-TR" sz="1400" dirty="0" err="1"/>
              <a:t>Stefanel</a:t>
            </a:r>
            <a:r>
              <a:rPr lang="tr-TR" sz="1400" dirty="0"/>
              <a:t> Milano'yu geçerek, Türk basketbol tarihinin ilk büyük </a:t>
            </a:r>
            <a:r>
              <a:rPr lang="tr-TR" sz="1400" dirty="0" smtClean="0"/>
              <a:t>başarısını aldı.</a:t>
            </a:r>
          </a:p>
          <a:p>
            <a:r>
              <a:rPr lang="tr-TR" sz="1400" dirty="0"/>
              <a:t>Galatasaray </a:t>
            </a:r>
            <a:r>
              <a:rPr lang="tr-TR" sz="1400" dirty="0" smtClean="0"/>
              <a:t>Odeabank,2015-2016</a:t>
            </a:r>
            <a:r>
              <a:rPr lang="tr-TR" sz="1400" dirty="0"/>
              <a:t>ULEB Avrupa Kupası'nı kazandı.</a:t>
            </a:r>
          </a:p>
          <a:p>
            <a:r>
              <a:rPr lang="tr-TR" sz="1400" dirty="0"/>
              <a:t>Türk basketbol tarihinin kulüpler bazındaki en büyük zaferini Fenerbahçe, 2016-2017 sezonunda THY Avrupa Ligi </a:t>
            </a:r>
            <a:r>
              <a:rPr lang="tr-TR" sz="1400" dirty="0" smtClean="0"/>
              <a:t>kupasını kazandı.</a:t>
            </a:r>
            <a:endParaRPr lang="tr-TR" sz="1400"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139952" y="1628800"/>
            <a:ext cx="4536504" cy="4824536"/>
          </a:xfrm>
        </p:spPr>
      </p:pic>
    </p:spTree>
    <p:extLst>
      <p:ext uri="{BB962C8B-B14F-4D97-AF65-F5344CB8AC3E}">
        <p14:creationId xmlns:p14="http://schemas.microsoft.com/office/powerpoint/2010/main" val="29213870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04664"/>
            <a:ext cx="7313240" cy="1012974"/>
          </a:xfrm>
        </p:spPr>
        <p:txBody>
          <a:bodyPr>
            <a:noAutofit/>
          </a:bodyPr>
          <a:lstStyle/>
          <a:p>
            <a:r>
              <a:rPr lang="tr-TR" sz="3600" b="1" dirty="0"/>
              <a:t>A Milli Erkek Basketbol Takımın T</a:t>
            </a:r>
            <a:r>
              <a:rPr lang="tr-TR" sz="3600" b="1" dirty="0" smtClean="0"/>
              <a:t>arihindeki En Büyük </a:t>
            </a:r>
            <a:r>
              <a:rPr lang="tr-TR" sz="3600" b="1" dirty="0"/>
              <a:t>5 </a:t>
            </a:r>
            <a:r>
              <a:rPr lang="tr-TR" sz="3600" b="1" dirty="0" smtClean="0"/>
              <a:t>Başarı</a:t>
            </a:r>
            <a:r>
              <a:rPr lang="tr-TR" sz="3600" b="1" dirty="0"/>
              <a:t/>
            </a:r>
            <a:br>
              <a:rPr lang="tr-TR" sz="3600" b="1" dirty="0"/>
            </a:br>
            <a:endParaRPr lang="tr-TR" sz="3600" dirty="0"/>
          </a:p>
        </p:txBody>
      </p:sp>
      <p:sp>
        <p:nvSpPr>
          <p:cNvPr id="3" name="İçerik Yer Tutucusu 2"/>
          <p:cNvSpPr>
            <a:spLocks noGrp="1"/>
          </p:cNvSpPr>
          <p:nvPr>
            <p:ph sz="half" idx="1"/>
          </p:nvPr>
        </p:nvSpPr>
        <p:spPr/>
        <p:txBody>
          <a:bodyPr>
            <a:normAutofit fontScale="77500" lnSpcReduction="20000"/>
          </a:bodyPr>
          <a:lstStyle/>
          <a:p>
            <a:pPr fontAlgn="base"/>
            <a:r>
              <a:rPr lang="tr-TR" b="1" dirty="0"/>
              <a:t>2010 Dünya Şampiyonası - İkincilik</a:t>
            </a:r>
          </a:p>
          <a:p>
            <a:pPr fontAlgn="base"/>
            <a:r>
              <a:rPr lang="tr-TR" dirty="0"/>
              <a:t/>
            </a:r>
            <a:br>
              <a:rPr lang="tr-TR" dirty="0"/>
            </a:br>
            <a:r>
              <a:rPr lang="tr-TR" b="1" dirty="0"/>
              <a:t>2001 Avrupa Şampiyonası - İkincilik</a:t>
            </a:r>
          </a:p>
          <a:p>
            <a:r>
              <a:rPr lang="tr-TR" dirty="0"/>
              <a:t/>
            </a:r>
            <a:br>
              <a:rPr lang="tr-TR" dirty="0"/>
            </a:br>
            <a:r>
              <a:rPr lang="tr-TR" b="1" dirty="0"/>
              <a:t>2006 Dünya Şampiyonası - Altıncılık</a:t>
            </a:r>
          </a:p>
          <a:p>
            <a:r>
              <a:rPr lang="tr-TR" b="1" dirty="0"/>
              <a:t>1949 Avrupa Basketbol Şampiyonası - Dördüncülük</a:t>
            </a:r>
          </a:p>
          <a:p>
            <a:r>
              <a:rPr lang="tr-TR" b="1" dirty="0"/>
              <a:t>1999 Avrupa Basketbol Şampiyonası - Sekizincilik</a:t>
            </a:r>
          </a:p>
          <a:p>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139952" y="1700808"/>
            <a:ext cx="4536504" cy="3816424"/>
          </a:xfrm>
        </p:spPr>
      </p:pic>
    </p:spTree>
    <p:extLst>
      <p:ext uri="{BB962C8B-B14F-4D97-AF65-F5344CB8AC3E}">
        <p14:creationId xmlns:p14="http://schemas.microsoft.com/office/powerpoint/2010/main" val="2059867572"/>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Kadın </a:t>
            </a:r>
            <a:r>
              <a:rPr lang="tr-TR" dirty="0"/>
              <a:t>Basketbolu</a:t>
            </a:r>
            <a:br>
              <a:rPr lang="tr-TR" dirty="0"/>
            </a:br>
            <a:endParaRPr lang="tr-TR" dirty="0"/>
          </a:p>
        </p:txBody>
      </p:sp>
      <p:sp>
        <p:nvSpPr>
          <p:cNvPr id="3" name="İçerik Yer Tutucusu 2"/>
          <p:cNvSpPr>
            <a:spLocks noGrp="1"/>
          </p:cNvSpPr>
          <p:nvPr>
            <p:ph sz="half" idx="1"/>
          </p:nvPr>
        </p:nvSpPr>
        <p:spPr/>
        <p:txBody>
          <a:bodyPr>
            <a:normAutofit fontScale="70000" lnSpcReduction="20000"/>
          </a:bodyPr>
          <a:lstStyle/>
          <a:p>
            <a:r>
              <a:rPr lang="tr-TR" sz="2800" dirty="0"/>
              <a:t>Türkiye’de Kadın Basketbolu 1950’li yılların sonlarında, öncelikle İstanbul ve Ankara’da bulunan kız liseleri, daha sonra ise yüksek okullarında başlamıştır. Bu faaliyetler yine okul tabanlı kulüplerin bünyesinde organize olmuş ve bu kulüpler tarafından kurulan kadın takımları arasında önce mahalli daha sonra ise ülke genelinde şampiyonalar düzenlenmeye başlamıştır.</a:t>
            </a:r>
          </a:p>
          <a:p>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1772816"/>
            <a:ext cx="4192349" cy="3888432"/>
          </a:xfrm>
        </p:spPr>
      </p:pic>
    </p:spTree>
    <p:extLst>
      <p:ext uri="{BB962C8B-B14F-4D97-AF65-F5344CB8AC3E}">
        <p14:creationId xmlns:p14="http://schemas.microsoft.com/office/powerpoint/2010/main" val="1171604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455</TotalTime>
  <Words>636</Words>
  <Application>Microsoft Office PowerPoint</Application>
  <PresentationFormat>Ekran Gösterisi (4:3)</PresentationFormat>
  <Paragraphs>95</Paragraphs>
  <Slides>19</Slides>
  <Notes>4</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Teknik</vt:lpstr>
      <vt:lpstr>                              BASKETBOL</vt:lpstr>
      <vt:lpstr>PowerPoint Sunusu</vt:lpstr>
      <vt:lpstr>        Basketbol Nedir?</vt:lpstr>
      <vt:lpstr>                 BASKETBOL</vt:lpstr>
      <vt:lpstr>             Basketbol</vt:lpstr>
      <vt:lpstr>İlk Basketbol Kuraları ile Şuan ki Kuralları</vt:lpstr>
      <vt:lpstr>       Basketbol`da Türk        Takımlarımızın Başarıları</vt:lpstr>
      <vt:lpstr>A Milli Erkek Basketbol Takımın Tarihindeki En Büyük 5 Başarı </vt:lpstr>
      <vt:lpstr>              Kadın Basketbolu </vt:lpstr>
      <vt:lpstr>Kadın Milli Takımızın Başarıları </vt:lpstr>
      <vt:lpstr>Basketbolda Şut Atma Becerisini        Geliştirme</vt:lpstr>
      <vt:lpstr>   Duruş- Top Tutma-Bilek hareketi</vt:lpstr>
      <vt:lpstr>          Durarak Şut Atma</vt:lpstr>
      <vt:lpstr>      Sıçrayarak Şut Atma</vt:lpstr>
      <vt:lpstr>  Engel Üzerinden Şut Atma</vt:lpstr>
      <vt:lpstr>    Fake Atarak Şut Atma</vt:lpstr>
      <vt:lpstr>                 Turnike</vt:lpstr>
      <vt:lpstr>                  Kesitler</vt:lpstr>
      <vt:lpstr>            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 duygulu</dc:creator>
  <cp:lastModifiedBy>AYŞEGÜL</cp:lastModifiedBy>
  <cp:revision>25</cp:revision>
  <dcterms:created xsi:type="dcterms:W3CDTF">2019-12-01T17:53:27Z</dcterms:created>
  <dcterms:modified xsi:type="dcterms:W3CDTF">2019-12-03T09:43:38Z</dcterms:modified>
</cp:coreProperties>
</file>