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D532C14-AC2A-42D1-BC5A-9EA7070FED7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10AAAA-83BB-4CE2-9D68-84370F428811}" type="slidenum">
              <a:rPr lang="tr-TR" smtClean="0"/>
              <a:t>‹#›</a:t>
            </a:fld>
            <a:endParaRPr lang="tr-TR"/>
          </a:p>
        </p:txBody>
      </p:sp>
    </p:spTree>
    <p:extLst>
      <p:ext uri="{BB962C8B-B14F-4D97-AF65-F5344CB8AC3E}">
        <p14:creationId xmlns:p14="http://schemas.microsoft.com/office/powerpoint/2010/main" val="771086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D532C14-AC2A-42D1-BC5A-9EA7070FED7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10AAAA-83BB-4CE2-9D68-84370F428811}" type="slidenum">
              <a:rPr lang="tr-TR" smtClean="0"/>
              <a:t>‹#›</a:t>
            </a:fld>
            <a:endParaRPr lang="tr-TR"/>
          </a:p>
        </p:txBody>
      </p:sp>
    </p:spTree>
    <p:extLst>
      <p:ext uri="{BB962C8B-B14F-4D97-AF65-F5344CB8AC3E}">
        <p14:creationId xmlns:p14="http://schemas.microsoft.com/office/powerpoint/2010/main" val="2466911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D532C14-AC2A-42D1-BC5A-9EA7070FED7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10AAAA-83BB-4CE2-9D68-84370F428811}" type="slidenum">
              <a:rPr lang="tr-TR" smtClean="0"/>
              <a:t>‹#›</a:t>
            </a:fld>
            <a:endParaRPr lang="tr-TR"/>
          </a:p>
        </p:txBody>
      </p:sp>
    </p:spTree>
    <p:extLst>
      <p:ext uri="{BB962C8B-B14F-4D97-AF65-F5344CB8AC3E}">
        <p14:creationId xmlns:p14="http://schemas.microsoft.com/office/powerpoint/2010/main" val="132037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D532C14-AC2A-42D1-BC5A-9EA7070FED7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10AAAA-83BB-4CE2-9D68-84370F428811}" type="slidenum">
              <a:rPr lang="tr-TR" smtClean="0"/>
              <a:t>‹#›</a:t>
            </a:fld>
            <a:endParaRPr lang="tr-TR"/>
          </a:p>
        </p:txBody>
      </p:sp>
    </p:spTree>
    <p:extLst>
      <p:ext uri="{BB962C8B-B14F-4D97-AF65-F5344CB8AC3E}">
        <p14:creationId xmlns:p14="http://schemas.microsoft.com/office/powerpoint/2010/main" val="403893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D532C14-AC2A-42D1-BC5A-9EA7070FED7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10AAAA-83BB-4CE2-9D68-84370F428811}" type="slidenum">
              <a:rPr lang="tr-TR" smtClean="0"/>
              <a:t>‹#›</a:t>
            </a:fld>
            <a:endParaRPr lang="tr-TR"/>
          </a:p>
        </p:txBody>
      </p:sp>
    </p:spTree>
    <p:extLst>
      <p:ext uri="{BB962C8B-B14F-4D97-AF65-F5344CB8AC3E}">
        <p14:creationId xmlns:p14="http://schemas.microsoft.com/office/powerpoint/2010/main" val="223608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D532C14-AC2A-42D1-BC5A-9EA7070FED7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10AAAA-83BB-4CE2-9D68-84370F428811}" type="slidenum">
              <a:rPr lang="tr-TR" smtClean="0"/>
              <a:t>‹#›</a:t>
            </a:fld>
            <a:endParaRPr lang="tr-TR"/>
          </a:p>
        </p:txBody>
      </p:sp>
    </p:spTree>
    <p:extLst>
      <p:ext uri="{BB962C8B-B14F-4D97-AF65-F5344CB8AC3E}">
        <p14:creationId xmlns:p14="http://schemas.microsoft.com/office/powerpoint/2010/main" val="587046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D532C14-AC2A-42D1-BC5A-9EA7070FED7B}"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F10AAAA-83BB-4CE2-9D68-84370F428811}" type="slidenum">
              <a:rPr lang="tr-TR" smtClean="0"/>
              <a:t>‹#›</a:t>
            </a:fld>
            <a:endParaRPr lang="tr-TR"/>
          </a:p>
        </p:txBody>
      </p:sp>
    </p:spTree>
    <p:extLst>
      <p:ext uri="{BB962C8B-B14F-4D97-AF65-F5344CB8AC3E}">
        <p14:creationId xmlns:p14="http://schemas.microsoft.com/office/powerpoint/2010/main" val="1382203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D532C14-AC2A-42D1-BC5A-9EA7070FED7B}"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F10AAAA-83BB-4CE2-9D68-84370F428811}" type="slidenum">
              <a:rPr lang="tr-TR" smtClean="0"/>
              <a:t>‹#›</a:t>
            </a:fld>
            <a:endParaRPr lang="tr-TR"/>
          </a:p>
        </p:txBody>
      </p:sp>
    </p:spTree>
    <p:extLst>
      <p:ext uri="{BB962C8B-B14F-4D97-AF65-F5344CB8AC3E}">
        <p14:creationId xmlns:p14="http://schemas.microsoft.com/office/powerpoint/2010/main" val="164864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D532C14-AC2A-42D1-BC5A-9EA7070FED7B}"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F10AAAA-83BB-4CE2-9D68-84370F428811}" type="slidenum">
              <a:rPr lang="tr-TR" smtClean="0"/>
              <a:t>‹#›</a:t>
            </a:fld>
            <a:endParaRPr lang="tr-TR"/>
          </a:p>
        </p:txBody>
      </p:sp>
    </p:spTree>
    <p:extLst>
      <p:ext uri="{BB962C8B-B14F-4D97-AF65-F5344CB8AC3E}">
        <p14:creationId xmlns:p14="http://schemas.microsoft.com/office/powerpoint/2010/main" val="3632005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D532C14-AC2A-42D1-BC5A-9EA7070FED7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10AAAA-83BB-4CE2-9D68-84370F428811}" type="slidenum">
              <a:rPr lang="tr-TR" smtClean="0"/>
              <a:t>‹#›</a:t>
            </a:fld>
            <a:endParaRPr lang="tr-TR"/>
          </a:p>
        </p:txBody>
      </p:sp>
    </p:spTree>
    <p:extLst>
      <p:ext uri="{BB962C8B-B14F-4D97-AF65-F5344CB8AC3E}">
        <p14:creationId xmlns:p14="http://schemas.microsoft.com/office/powerpoint/2010/main" val="1701387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D532C14-AC2A-42D1-BC5A-9EA7070FED7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10AAAA-83BB-4CE2-9D68-84370F428811}" type="slidenum">
              <a:rPr lang="tr-TR" smtClean="0"/>
              <a:t>‹#›</a:t>
            </a:fld>
            <a:endParaRPr lang="tr-TR"/>
          </a:p>
        </p:txBody>
      </p:sp>
    </p:spTree>
    <p:extLst>
      <p:ext uri="{BB962C8B-B14F-4D97-AF65-F5344CB8AC3E}">
        <p14:creationId xmlns:p14="http://schemas.microsoft.com/office/powerpoint/2010/main" val="960057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532C14-AC2A-42D1-BC5A-9EA7070FED7B}"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10AAAA-83BB-4CE2-9D68-84370F428811}" type="slidenum">
              <a:rPr lang="tr-TR" smtClean="0"/>
              <a:t>‹#›</a:t>
            </a:fld>
            <a:endParaRPr lang="tr-TR"/>
          </a:p>
        </p:txBody>
      </p:sp>
    </p:spTree>
    <p:extLst>
      <p:ext uri="{BB962C8B-B14F-4D97-AF65-F5344CB8AC3E}">
        <p14:creationId xmlns:p14="http://schemas.microsoft.com/office/powerpoint/2010/main" val="3811472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5. ders: Göstergenin özellikleri</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517365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07568" y="692696"/>
            <a:ext cx="8229600" cy="1143000"/>
          </a:xfrm>
        </p:spPr>
        <p:txBody>
          <a:bodyPr/>
          <a:lstStyle/>
          <a:p>
            <a:r>
              <a:rPr lang="tr-TR" dirty="0" smtClean="0"/>
              <a:t>Göstergenin çizgiselliği</a:t>
            </a:r>
            <a:endParaRPr lang="tr-TR" dirty="0"/>
          </a:p>
        </p:txBody>
      </p:sp>
      <p:sp>
        <p:nvSpPr>
          <p:cNvPr id="3" name="2 İçerik Yer Tutucusu"/>
          <p:cNvSpPr>
            <a:spLocks noGrp="1"/>
          </p:cNvSpPr>
          <p:nvPr>
            <p:ph idx="1"/>
          </p:nvPr>
        </p:nvSpPr>
        <p:spPr/>
        <p:txBody>
          <a:bodyPr>
            <a:normAutofit/>
          </a:bodyPr>
          <a:lstStyle/>
          <a:p>
            <a:pPr>
              <a:buNone/>
            </a:pPr>
            <a:r>
              <a:rPr lang="tr-TR" dirty="0" smtClean="0"/>
              <a:t>“Gösteren işitimsel nitelikli olduğundan yalnız zaman içinde yer alarak gerçekleşir ve zamandan kaynaklanan özellikler taşır: a) bir yayılım gösterir ve b) bu yayılım bir tek boyutta ölçülebilir. O da bir çizgidir. Bu ilke apaçık olmakla birlikte, anlaşılan hiçbir zaman belirtilmeye değer bulunmamış, bunun da nedeni kuşkusuz üstünde durulmaya bile değmeyecek bir şey gibi görülmüş olması. Ne var ki temel bir ilke bu. </a:t>
            </a:r>
            <a:endParaRPr lang="tr-TR" dirty="0"/>
          </a:p>
        </p:txBody>
      </p:sp>
    </p:spTree>
    <p:extLst>
      <p:ext uri="{BB962C8B-B14F-4D97-AF65-F5344CB8AC3E}">
        <p14:creationId xmlns:p14="http://schemas.microsoft.com/office/powerpoint/2010/main" val="2814044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çizgiselliği</a:t>
            </a:r>
          </a:p>
        </p:txBody>
      </p:sp>
      <p:sp>
        <p:nvSpPr>
          <p:cNvPr id="3" name="İçerik Yer Tutucusu 2"/>
          <p:cNvSpPr>
            <a:spLocks noGrp="1"/>
          </p:cNvSpPr>
          <p:nvPr>
            <p:ph idx="1"/>
          </p:nvPr>
        </p:nvSpPr>
        <p:spPr/>
        <p:txBody>
          <a:bodyPr>
            <a:normAutofit/>
          </a:bodyPr>
          <a:lstStyle/>
          <a:p>
            <a:pPr marL="0" indent="0">
              <a:buNone/>
            </a:pPr>
            <a:r>
              <a:rPr lang="tr-TR" dirty="0"/>
              <a:t>Sonuçları da sayılamayacak denli çok. Önemi birinci yasanınkine denktir. Dilin tüm düzeneği ona bağlı. Görsel gösterenlerin (</a:t>
            </a:r>
            <a:r>
              <a:rPr lang="tr-TR" dirty="0" err="1"/>
              <a:t>örn</a:t>
            </a:r>
            <a:r>
              <a:rPr lang="tr-TR" dirty="0"/>
              <a:t>. denizci belirtkeleri gibi) birçok boyutta birden </a:t>
            </a:r>
            <a:r>
              <a:rPr lang="tr-TR" dirty="0" err="1"/>
              <a:t>süremdeş</a:t>
            </a:r>
            <a:r>
              <a:rPr lang="tr-TR" dirty="0"/>
              <a:t> olarak dallanıp budaklanabilmesine karşın, </a:t>
            </a:r>
            <a:r>
              <a:rPr lang="tr-TR" dirty="0" err="1"/>
              <a:t>işitimsel</a:t>
            </a:r>
            <a:r>
              <a:rPr lang="tr-TR" dirty="0"/>
              <a:t> gösterenlerin tek boyutu vardır, o da zaman çizgisidir. Bunların öğeleri birbirini izler ve bir zincir </a:t>
            </a:r>
            <a:r>
              <a:rPr lang="tr-TR" dirty="0" smtClean="0"/>
              <a:t>oluşturur</a:t>
            </a:r>
            <a:endParaRPr lang="tr-TR" dirty="0"/>
          </a:p>
        </p:txBody>
      </p:sp>
    </p:spTree>
    <p:extLst>
      <p:ext uri="{BB962C8B-B14F-4D97-AF65-F5344CB8AC3E}">
        <p14:creationId xmlns:p14="http://schemas.microsoft.com/office/powerpoint/2010/main" val="3018207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çizgiselliği</a:t>
            </a:r>
          </a:p>
        </p:txBody>
      </p:sp>
      <p:sp>
        <p:nvSpPr>
          <p:cNvPr id="3" name="İçerik Yer Tutucusu 2"/>
          <p:cNvSpPr>
            <a:spLocks noGrp="1"/>
          </p:cNvSpPr>
          <p:nvPr>
            <p:ph idx="1"/>
          </p:nvPr>
        </p:nvSpPr>
        <p:spPr/>
        <p:txBody>
          <a:bodyPr/>
          <a:lstStyle/>
          <a:p>
            <a:pPr marL="0" indent="0">
              <a:buNone/>
            </a:pPr>
            <a:r>
              <a:rPr lang="tr-TR" dirty="0"/>
              <a:t>. İşi yazıya döker de zaman içindeki </a:t>
            </a:r>
            <a:r>
              <a:rPr lang="tr-TR" dirty="0" err="1"/>
              <a:t>ardışıklığın</a:t>
            </a:r>
            <a:r>
              <a:rPr lang="tr-TR" dirty="0"/>
              <a:t> yerine yazı göstergelerinin uzam çizgisini koyarsak bu özellik hemen ortaya çıkar. Kimi durumlarda açıkça görülmez bu. Örneğin, bir seslemi vurgularsam, aynı noktaya değişik anlam öğeleri yığdığım sanılır. Oysa bu bir yanılsamadır. Seslemle vurgusu bir tek sesleme edimi oluşturur. Bu edimde ikilik yoktur, yalnız çevreyle kurulan çeşitli karşıtlık bağıntıları vardır.  </a:t>
            </a:r>
          </a:p>
          <a:p>
            <a:pPr marL="0" indent="0">
              <a:buNone/>
            </a:pPr>
            <a:endParaRPr lang="tr-TR" dirty="0"/>
          </a:p>
        </p:txBody>
      </p:sp>
    </p:spTree>
    <p:extLst>
      <p:ext uri="{BB962C8B-B14F-4D97-AF65-F5344CB8AC3E}">
        <p14:creationId xmlns:p14="http://schemas.microsoft.com/office/powerpoint/2010/main" val="2523318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Göstergenin özellikleri</a:t>
            </a:r>
            <a:endParaRPr lang="tr-TR" dirty="0"/>
          </a:p>
        </p:txBody>
      </p:sp>
      <p:sp>
        <p:nvSpPr>
          <p:cNvPr id="3" name="2 İçerik Yer Tutucusu"/>
          <p:cNvSpPr>
            <a:spLocks noGrp="1"/>
          </p:cNvSpPr>
          <p:nvPr>
            <p:ph idx="1"/>
          </p:nvPr>
        </p:nvSpPr>
        <p:spPr/>
        <p:txBody>
          <a:bodyPr/>
          <a:lstStyle/>
          <a:p>
            <a:r>
              <a:rPr lang="tr-TR" dirty="0" smtClean="0"/>
              <a:t>1- Birinci ilke: Göstergenin nedensizliği </a:t>
            </a:r>
          </a:p>
          <a:p>
            <a:r>
              <a:rPr lang="tr-TR" dirty="0" smtClean="0"/>
              <a:t>2- İkinci ilke: Göstergenin çizgiselliği </a:t>
            </a:r>
            <a:endParaRPr lang="tr-TR" dirty="0"/>
          </a:p>
        </p:txBody>
      </p:sp>
    </p:spTree>
    <p:extLst>
      <p:ext uri="{BB962C8B-B14F-4D97-AF65-F5344CB8AC3E}">
        <p14:creationId xmlns:p14="http://schemas.microsoft.com/office/powerpoint/2010/main" val="3846055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Göstergenin nedensizliği</a:t>
            </a:r>
            <a:endParaRPr lang="tr-TR" dirty="0"/>
          </a:p>
        </p:txBody>
      </p:sp>
      <p:sp>
        <p:nvSpPr>
          <p:cNvPr id="3" name="2 İçerik Yer Tutucusu"/>
          <p:cNvSpPr>
            <a:spLocks noGrp="1"/>
          </p:cNvSpPr>
          <p:nvPr>
            <p:ph idx="1"/>
          </p:nvPr>
        </p:nvSpPr>
        <p:spPr/>
        <p:txBody>
          <a:bodyPr>
            <a:normAutofit/>
          </a:bodyPr>
          <a:lstStyle/>
          <a:p>
            <a:pPr>
              <a:buNone/>
            </a:pPr>
            <a:r>
              <a:rPr lang="tr-TR" dirty="0" smtClean="0"/>
              <a:t>“Göstereni gösterilenle birleştiren bağ nedensizdir. Göstergeyi, bir gösterenin bir gösterilenle birleşmesinden doğan bütün olarak gördüğümüzden daha yalın olarak şöyle de diyebiliriz: </a:t>
            </a:r>
            <a:r>
              <a:rPr lang="tr-TR" i="1" dirty="0" smtClean="0"/>
              <a:t>Dil göstergesi nedensizdir. </a:t>
            </a:r>
            <a:endParaRPr lang="tr-TR" dirty="0"/>
          </a:p>
        </p:txBody>
      </p:sp>
    </p:spTree>
    <p:extLst>
      <p:ext uri="{BB962C8B-B14F-4D97-AF65-F5344CB8AC3E}">
        <p14:creationId xmlns:p14="http://schemas.microsoft.com/office/powerpoint/2010/main" val="1459678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nedensizliği</a:t>
            </a:r>
          </a:p>
        </p:txBody>
      </p:sp>
      <p:sp>
        <p:nvSpPr>
          <p:cNvPr id="3" name="İçerik Yer Tutucusu 2"/>
          <p:cNvSpPr>
            <a:spLocks noGrp="1"/>
          </p:cNvSpPr>
          <p:nvPr>
            <p:ph idx="1"/>
          </p:nvPr>
        </p:nvSpPr>
        <p:spPr/>
        <p:txBody>
          <a:bodyPr/>
          <a:lstStyle/>
          <a:p>
            <a:pPr marL="0" indent="0">
              <a:buNone/>
            </a:pPr>
            <a:r>
              <a:rPr lang="tr-TR" i="1" dirty="0"/>
              <a:t>Örneğin, “kardeş” kavramının kendisine </a:t>
            </a:r>
            <a:r>
              <a:rPr lang="tr-TR" i="1" dirty="0" err="1"/>
              <a:t>gösterenlik</a:t>
            </a:r>
            <a:r>
              <a:rPr lang="tr-TR" i="1" dirty="0"/>
              <a:t> yapan k-a-r-d-e-ş ses dizilişiyle hiçbir iç bağıntısı yoktur. Başka herhangi bir diziliş de onu aynı oranda gösterebilir. Diller arasındaki ayrılıklar, doğrudan doğruya da değişik dillerin varlığı bunu tanıtlar.</a:t>
            </a:r>
            <a:endParaRPr lang="tr-TR" dirty="0"/>
          </a:p>
          <a:p>
            <a:pPr marL="0" indent="0">
              <a:buNone/>
            </a:pPr>
            <a:endParaRPr lang="tr-TR" dirty="0"/>
          </a:p>
        </p:txBody>
      </p:sp>
    </p:spTree>
    <p:extLst>
      <p:ext uri="{BB962C8B-B14F-4D97-AF65-F5344CB8AC3E}">
        <p14:creationId xmlns:p14="http://schemas.microsoft.com/office/powerpoint/2010/main" val="2286251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nedensizliği</a:t>
            </a:r>
          </a:p>
        </p:txBody>
      </p:sp>
      <p:sp>
        <p:nvSpPr>
          <p:cNvPr id="3" name="İçerik Yer Tutucusu 2"/>
          <p:cNvSpPr>
            <a:spLocks noGrp="1"/>
          </p:cNvSpPr>
          <p:nvPr>
            <p:ph idx="1"/>
          </p:nvPr>
        </p:nvSpPr>
        <p:spPr/>
        <p:txBody>
          <a:bodyPr/>
          <a:lstStyle/>
          <a:p>
            <a:pPr marL="0" indent="0">
              <a:buNone/>
            </a:pPr>
            <a:r>
              <a:rPr lang="tr-TR" dirty="0"/>
              <a:t>Gerçekten de, bir toplumun benimsediği her anlatım biçimi ilkece toplumsal bir alışkıya ya da -aynı anlama gelen- toplumsal bir uzlaşıma dayanır. Dil göstergesini, daha doğrusu bizim gösteren diye adlandırdığımız öğeyi belirtmek için </a:t>
            </a:r>
            <a:r>
              <a:rPr lang="tr-TR" i="1" dirty="0"/>
              <a:t>simge sözcüğü kullanılmıştır. Doğrudan doğruya birinci ilkemizden ötürü bu terimin benimsenmesini sakıncalı buluyoruz.</a:t>
            </a:r>
            <a:endParaRPr lang="tr-TR" dirty="0"/>
          </a:p>
        </p:txBody>
      </p:sp>
    </p:spTree>
    <p:extLst>
      <p:ext uri="{BB962C8B-B14F-4D97-AF65-F5344CB8AC3E}">
        <p14:creationId xmlns:p14="http://schemas.microsoft.com/office/powerpoint/2010/main" val="4277313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nedensizliği</a:t>
            </a:r>
          </a:p>
        </p:txBody>
      </p:sp>
      <p:sp>
        <p:nvSpPr>
          <p:cNvPr id="3" name="İçerik Yer Tutucusu 2"/>
          <p:cNvSpPr>
            <a:spLocks noGrp="1"/>
          </p:cNvSpPr>
          <p:nvPr>
            <p:ph idx="1"/>
          </p:nvPr>
        </p:nvSpPr>
        <p:spPr/>
        <p:txBody>
          <a:bodyPr/>
          <a:lstStyle/>
          <a:p>
            <a:pPr marL="0" indent="0">
              <a:buNone/>
            </a:pPr>
            <a:r>
              <a:rPr lang="tr-TR" i="1" dirty="0"/>
              <a:t>Simgenin özelliği hiçbir zaman tümüyle nedensiz olmamasıdır. Simge boş değildir; onun göstereniyle gösterileni arasında doğal bir bağ izine rastlanır. Tüzenin simgesi olan terazinin yerini başka herhangi bir şey, örneğin bir alamaz. Bu konuyu kapamadan önce, birinci ilkeye karşı öne sürülebilecek iki görüşü belirtelim: </a:t>
            </a:r>
            <a:endParaRPr lang="tr-TR" dirty="0"/>
          </a:p>
          <a:p>
            <a:pPr marL="0" indent="0">
              <a:buNone/>
            </a:pPr>
            <a:endParaRPr lang="tr-TR" dirty="0"/>
          </a:p>
        </p:txBody>
      </p:sp>
    </p:spTree>
    <p:extLst>
      <p:ext uri="{BB962C8B-B14F-4D97-AF65-F5344CB8AC3E}">
        <p14:creationId xmlns:p14="http://schemas.microsoft.com/office/powerpoint/2010/main" val="192365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Göstergenin nedensizliği</a:t>
            </a:r>
          </a:p>
        </p:txBody>
      </p:sp>
      <p:sp>
        <p:nvSpPr>
          <p:cNvPr id="3" name="2 İçerik Yer Tutucusu"/>
          <p:cNvSpPr>
            <a:spLocks noGrp="1"/>
          </p:cNvSpPr>
          <p:nvPr>
            <p:ph idx="1"/>
          </p:nvPr>
        </p:nvSpPr>
        <p:spPr/>
        <p:txBody>
          <a:bodyPr>
            <a:normAutofit/>
          </a:bodyPr>
          <a:lstStyle/>
          <a:p>
            <a:pPr>
              <a:buNone/>
            </a:pPr>
            <a:r>
              <a:rPr lang="tr-TR" dirty="0" smtClean="0"/>
              <a:t>1. Gösteren seçiminin her zaman nedensiz olmadığını belirtmek için </a:t>
            </a:r>
            <a:r>
              <a:rPr lang="tr-TR" i="1" dirty="0" smtClean="0"/>
              <a:t>yansımalara başvurulabilir. Ne var ki bunlar hiçbir zaman bir dil dizgesinin örgensel öğeleri değildir. Kaldı ki yansımaların sayısı da sanıldığından çok daha azdır.  Sözcüklerle bugün bulunan seslerin niteliği, daha doğrusu bu seslere yakıştırılan nitelik ses evriminin rastlantısal bir sonucudur. </a:t>
            </a:r>
            <a:endParaRPr lang="tr-TR" dirty="0"/>
          </a:p>
        </p:txBody>
      </p:sp>
    </p:spTree>
    <p:extLst>
      <p:ext uri="{BB962C8B-B14F-4D97-AF65-F5344CB8AC3E}">
        <p14:creationId xmlns:p14="http://schemas.microsoft.com/office/powerpoint/2010/main" val="886538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Göstergenin nedensizliği</a:t>
            </a:r>
          </a:p>
        </p:txBody>
      </p:sp>
      <p:sp>
        <p:nvSpPr>
          <p:cNvPr id="3" name="2 İçerik Yer Tutucusu"/>
          <p:cNvSpPr>
            <a:spLocks noGrp="1"/>
          </p:cNvSpPr>
          <p:nvPr>
            <p:ph idx="1"/>
          </p:nvPr>
        </p:nvSpPr>
        <p:spPr/>
        <p:txBody>
          <a:bodyPr>
            <a:normAutofit/>
          </a:bodyPr>
          <a:lstStyle/>
          <a:p>
            <a:pPr>
              <a:buNone/>
            </a:pPr>
            <a:r>
              <a:rPr lang="tr-TR" dirty="0" smtClean="0"/>
              <a:t>2. Yansımalara çok yakın olan ünlemler de benzer gözlemlere yol açar ve savımız açısından daha büyük bir sakınca oluşturmaz. Ünlemleri, neredeyse doğanın zorlamasıyla oluşmuş, gerçekliğin kendiliğinden anlatım biçimleri olarak görme eğilimleri vardır. Ne var ki bunların çoğunda gösterilenle gösterenin zorunlu bir bağ kurduğu yadsınabilir. </a:t>
            </a:r>
            <a:endParaRPr lang="tr-TR" dirty="0"/>
          </a:p>
        </p:txBody>
      </p:sp>
    </p:spTree>
    <p:extLst>
      <p:ext uri="{BB962C8B-B14F-4D97-AF65-F5344CB8AC3E}">
        <p14:creationId xmlns:p14="http://schemas.microsoft.com/office/powerpoint/2010/main" val="2565160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Göstergenin nedensizliği</a:t>
            </a:r>
          </a:p>
        </p:txBody>
      </p:sp>
      <p:sp>
        <p:nvSpPr>
          <p:cNvPr id="3" name="İçerik Yer Tutucusu 2"/>
          <p:cNvSpPr>
            <a:spLocks noGrp="1"/>
          </p:cNvSpPr>
          <p:nvPr>
            <p:ph idx="1"/>
          </p:nvPr>
        </p:nvSpPr>
        <p:spPr/>
        <p:txBody>
          <a:bodyPr/>
          <a:lstStyle/>
          <a:p>
            <a:pPr marL="0" indent="0">
              <a:buNone/>
            </a:pPr>
            <a:r>
              <a:rPr lang="tr-TR" dirty="0"/>
              <a:t>İki dili bu açıdan karşılaştırmak, söz konusu anlatımların, bunların birinden öbürüne ne denli değiştiğine göstermeye yeter</a:t>
            </a:r>
            <a:r>
              <a:rPr lang="tr-TR" i="1" dirty="0"/>
              <a:t>. Kaldı ki birçok ünlemin başlangıçta belli bir anlam taşıyan sözcükler olduğu bilinir. Kısacası, yansımalarla ünlemler ikinci derecede önemi olan öğelerdir ve bunların simgesel bir kaynağı bulunduğu da kimi yönlerden yadsınabilir”. </a:t>
            </a:r>
            <a:endParaRPr lang="tr-TR" dirty="0"/>
          </a:p>
          <a:p>
            <a:pPr marL="0" indent="0">
              <a:buNone/>
            </a:pPr>
            <a:endParaRPr lang="tr-TR" dirty="0"/>
          </a:p>
        </p:txBody>
      </p:sp>
    </p:spTree>
    <p:extLst>
      <p:ext uri="{BB962C8B-B14F-4D97-AF65-F5344CB8AC3E}">
        <p14:creationId xmlns:p14="http://schemas.microsoft.com/office/powerpoint/2010/main" val="22465985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558</Words>
  <Application>Microsoft Office PowerPoint</Application>
  <PresentationFormat>Geniş ekran</PresentationFormat>
  <Paragraphs>24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5. ders: Göstergenin özellikleri</vt:lpstr>
      <vt:lpstr>Göstergenin özellikleri</vt:lpstr>
      <vt:lpstr>Göstergenin nedensizliği</vt:lpstr>
      <vt:lpstr>Göstergenin nedensizliği</vt:lpstr>
      <vt:lpstr>Göstergenin nedensizliği</vt:lpstr>
      <vt:lpstr>Göstergenin nedensizliği</vt:lpstr>
      <vt:lpstr>Göstergenin nedensizliği</vt:lpstr>
      <vt:lpstr>Göstergenin nedensizliği</vt:lpstr>
      <vt:lpstr>Göstergenin nedensizliği</vt:lpstr>
      <vt:lpstr>Göstergenin çizgiselliği</vt:lpstr>
      <vt:lpstr>Göstergenin çizgiselliği</vt:lpstr>
      <vt:lpstr>Göstergenin çizgiselliği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ders: Göstergenin özellikleri</dc:title>
  <dc:creator>SEDA</dc:creator>
  <cp:lastModifiedBy>SEDA</cp:lastModifiedBy>
  <cp:revision>1</cp:revision>
  <dcterms:created xsi:type="dcterms:W3CDTF">2020-03-18T08:07:47Z</dcterms:created>
  <dcterms:modified xsi:type="dcterms:W3CDTF">2020-03-18T08:07:51Z</dcterms:modified>
</cp:coreProperties>
</file>