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6"/>
  </p:notesMasterIdLst>
  <p:handoutMasterIdLst>
    <p:handoutMasterId r:id="rId17"/>
  </p:handoutMasterIdLst>
  <p:sldIdLst>
    <p:sldId id="672" r:id="rId4"/>
    <p:sldId id="673" r:id="rId5"/>
    <p:sldId id="674" r:id="rId6"/>
    <p:sldId id="675" r:id="rId7"/>
    <p:sldId id="676" r:id="rId8"/>
    <p:sldId id="677" r:id="rId9"/>
    <p:sldId id="678" r:id="rId10"/>
    <p:sldId id="679" r:id="rId11"/>
    <p:sldId id="680" r:id="rId12"/>
    <p:sldId id="681" r:id="rId13"/>
    <p:sldId id="682" r:id="rId14"/>
    <p:sldId id="683"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GGY401</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Gayrimenkul ve Varlık Değerleme 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3061980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570482"/>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Akerson</a:t>
            </a:r>
            <a:r>
              <a:rPr lang="tr-TR" sz="1400" spc="-50" dirty="0" smtClean="0">
                <a:solidFill>
                  <a:srgbClr val="000000"/>
                </a:solidFill>
                <a:ea typeface="Trebuchet MS" panose="020B0603020202020204" pitchFamily="34" charset="0"/>
                <a:cs typeface="Trebuchet MS" panose="020B0603020202020204" pitchFamily="34" charset="0"/>
              </a:rPr>
              <a:t>, B.C., 1980.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Appraiser’s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Workbook</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Institute</a:t>
            </a:r>
            <a:r>
              <a:rPr lang="tr-TR" sz="1400" spc="-50" dirty="0" smtClean="0">
                <a:solidFill>
                  <a:srgbClr val="000000"/>
                </a:solidFill>
                <a:ea typeface="Trebuchet MS" panose="020B0603020202020204" pitchFamily="34" charset="0"/>
                <a:cs typeface="Trebuchet MS" panose="020B0603020202020204" pitchFamily="34" charset="0"/>
              </a:rPr>
              <a:t>, Chicago,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Baum</a:t>
            </a:r>
            <a:r>
              <a:rPr lang="tr-TR" sz="1400" spc="-50" dirty="0" smtClean="0">
                <a:solidFill>
                  <a:srgbClr val="000000"/>
                </a:solidFill>
                <a:ea typeface="Trebuchet MS" panose="020B0603020202020204" pitchFamily="34" charset="0"/>
                <a:cs typeface="Trebuchet MS" panose="020B0603020202020204" pitchFamily="34" charset="0"/>
              </a:rPr>
              <a:t>, A., </a:t>
            </a:r>
            <a:r>
              <a:rPr lang="tr-TR" sz="1400" spc="-50" dirty="0" err="1" smtClean="0">
                <a:solidFill>
                  <a:srgbClr val="000000"/>
                </a:solidFill>
                <a:ea typeface="Trebuchet MS" panose="020B0603020202020204" pitchFamily="34" charset="0"/>
                <a:cs typeface="Trebuchet MS" panose="020B0603020202020204" pitchFamily="34" charset="0"/>
              </a:rPr>
              <a:t>Mackmin</a:t>
            </a:r>
            <a:r>
              <a:rPr lang="tr-TR" sz="1400" spc="-50" dirty="0" smtClean="0">
                <a:solidFill>
                  <a:srgbClr val="000000"/>
                </a:solidFill>
                <a:ea typeface="Trebuchet MS" panose="020B0603020202020204" pitchFamily="34" charset="0"/>
                <a:cs typeface="Trebuchet MS" panose="020B0603020202020204" pitchFamily="34" charset="0"/>
              </a:rPr>
              <a:t>, D.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Nunnington</a:t>
            </a:r>
            <a:r>
              <a:rPr lang="tr-TR" sz="1400" spc="-50" dirty="0" smtClean="0">
                <a:solidFill>
                  <a:srgbClr val="000000"/>
                </a:solidFill>
                <a:ea typeface="Trebuchet MS" panose="020B0603020202020204" pitchFamily="34" charset="0"/>
                <a:cs typeface="Trebuchet MS" panose="020B0603020202020204" pitchFamily="34" charset="0"/>
              </a:rPr>
              <a:t>, N., 1997.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Approach</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to</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Property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Edition 4, International </a:t>
            </a:r>
            <a:r>
              <a:rPr lang="tr-TR" sz="1400" spc="-50" dirty="0" err="1" smtClean="0">
                <a:solidFill>
                  <a:srgbClr val="000000"/>
                </a:solidFill>
                <a:ea typeface="Trebuchet MS" panose="020B0603020202020204" pitchFamily="34" charset="0"/>
                <a:cs typeface="Trebuchet MS" panose="020B0603020202020204" pitchFamily="34" charset="0"/>
              </a:rPr>
              <a:t>Thomson</a:t>
            </a:r>
            <a:r>
              <a:rPr lang="tr-TR" sz="1400" spc="-50" dirty="0" smtClean="0">
                <a:solidFill>
                  <a:srgbClr val="000000"/>
                </a:solidFill>
                <a:ea typeface="Trebuchet MS" panose="020B0603020202020204" pitchFamily="34" charset="0"/>
                <a:cs typeface="Trebuchet MS" panose="020B0603020202020204" pitchFamily="34" charset="0"/>
              </a:rPr>
              <a:t> Business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London</a:t>
            </a:r>
            <a:r>
              <a:rPr lang="tr-TR" sz="1400" spc="-50" dirty="0" smtClean="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Casler</a:t>
            </a:r>
            <a:r>
              <a:rPr lang="tr-TR" sz="1400" spc="-50" dirty="0" smtClean="0">
                <a:solidFill>
                  <a:srgbClr val="000000"/>
                </a:solidFill>
                <a:ea typeface="Trebuchet MS" panose="020B0603020202020204" pitchFamily="34" charset="0"/>
                <a:cs typeface="Trebuchet MS" panose="020B0603020202020204" pitchFamily="34" charset="0"/>
              </a:rPr>
              <a:t>, G.L.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White, G.B., 1982. </a:t>
            </a:r>
            <a:r>
              <a:rPr lang="tr-TR" sz="1400" spc="-50" dirty="0" err="1" smtClean="0">
                <a:solidFill>
                  <a:srgbClr val="000000"/>
                </a:solidFill>
                <a:ea typeface="Trebuchet MS" panose="020B0603020202020204" pitchFamily="34" charset="0"/>
                <a:cs typeface="Trebuchet MS" panose="020B0603020202020204" pitchFamily="34" charset="0"/>
              </a:rPr>
              <a:t>Alternative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Methods</a:t>
            </a:r>
            <a:r>
              <a:rPr lang="tr-TR" sz="1400" spc="-50" dirty="0" smtClean="0">
                <a:solidFill>
                  <a:srgbClr val="000000"/>
                </a:solidFill>
                <a:ea typeface="Trebuchet MS" panose="020B0603020202020204" pitchFamily="34" charset="0"/>
                <a:cs typeface="Trebuchet MS" panose="020B0603020202020204" pitchFamily="34" charset="0"/>
              </a:rPr>
              <a:t> of </a:t>
            </a:r>
            <a:r>
              <a:rPr lang="tr-TR" sz="1400" spc="-50" dirty="0" err="1" smtClean="0">
                <a:solidFill>
                  <a:srgbClr val="000000"/>
                </a:solidFill>
                <a:ea typeface="Trebuchet MS" panose="020B0603020202020204" pitchFamily="34" charset="0"/>
                <a:cs typeface="Trebuchet MS" panose="020B0603020202020204" pitchFamily="34" charset="0"/>
              </a:rPr>
              <a:t>Capitalizing</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From</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Orchard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Groves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Vineyards</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Staff</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Paper</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July</a:t>
            </a:r>
            <a:r>
              <a:rPr lang="tr-TR" sz="1400" spc="-50" dirty="0" smtClean="0">
                <a:solidFill>
                  <a:srgbClr val="000000"/>
                </a:solidFill>
                <a:ea typeface="Trebuchet MS" panose="020B0603020202020204" pitchFamily="34" charset="0"/>
                <a:cs typeface="Trebuchet MS" panose="020B0603020202020204" pitchFamily="34" charset="0"/>
              </a:rPr>
              <a:t> 1982, No: 82-22,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Conneman</a:t>
            </a:r>
            <a:r>
              <a:rPr lang="tr-TR" sz="1400" spc="-50" dirty="0" smtClean="0">
                <a:solidFill>
                  <a:srgbClr val="000000"/>
                </a:solidFill>
                <a:ea typeface="Trebuchet MS" panose="020B0603020202020204" pitchFamily="34" charset="0"/>
                <a:cs typeface="Trebuchet MS" panose="020B0603020202020204" pitchFamily="34" charset="0"/>
              </a:rPr>
              <a:t>,, G.J.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Handbook</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Ithaca</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Newyork</a:t>
            </a:r>
            <a:r>
              <a:rPr lang="tr-TR" sz="1400" spc="-50" dirty="0" smtClean="0">
                <a:solidFill>
                  <a:srgbClr val="000000"/>
                </a:solidFill>
                <a:ea typeface="Trebuchet MS" panose="020B0603020202020204" pitchFamily="34" charset="0"/>
                <a:cs typeface="Trebuchet MS" panose="020B0603020202020204" pitchFamily="34" charset="0"/>
              </a:rPr>
              <a:t>,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Murray</a:t>
            </a:r>
            <a:r>
              <a:rPr lang="tr-TR" sz="1400" spc="-50" dirty="0" smtClean="0">
                <a:solidFill>
                  <a:srgbClr val="000000"/>
                </a:solidFill>
                <a:ea typeface="Trebuchet MS" panose="020B0603020202020204" pitchFamily="34" charset="0"/>
                <a:cs typeface="Trebuchet MS" panose="020B0603020202020204" pitchFamily="34" charset="0"/>
              </a:rPr>
              <a:t>, W.G., </a:t>
            </a:r>
            <a:r>
              <a:rPr lang="tr-TR" sz="1400" spc="-50" dirty="0" err="1" smtClean="0">
                <a:solidFill>
                  <a:srgbClr val="000000"/>
                </a:solidFill>
                <a:ea typeface="Trebuchet MS" panose="020B0603020202020204" pitchFamily="34" charset="0"/>
                <a:cs typeface="Trebuchet MS" panose="020B0603020202020204" pitchFamily="34" charset="0"/>
              </a:rPr>
              <a:t>Hariss</a:t>
            </a:r>
            <a:r>
              <a:rPr lang="tr-TR" sz="1400" spc="-50" dirty="0" smtClean="0">
                <a:solidFill>
                  <a:srgbClr val="000000"/>
                </a:solidFill>
                <a:ea typeface="Trebuchet MS" panose="020B0603020202020204" pitchFamily="34" charset="0"/>
                <a:cs typeface="Trebuchet MS" panose="020B0603020202020204" pitchFamily="34" charset="0"/>
              </a:rPr>
              <a:t>, D.G., Miller, G.A.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Thompson</a:t>
            </a:r>
            <a:r>
              <a:rPr lang="tr-TR" sz="1400" spc="-50" dirty="0" smtClean="0">
                <a:solidFill>
                  <a:srgbClr val="000000"/>
                </a:solidFill>
                <a:ea typeface="Trebuchet MS" panose="020B0603020202020204" pitchFamily="34" charset="0"/>
                <a:cs typeface="Trebuchet MS" panose="020B0603020202020204" pitchFamily="34" charset="0"/>
              </a:rPr>
              <a:t>, N.S.,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a:t>
            </a:r>
            <a:r>
              <a:rPr lang="tr-TR" sz="1400" spc="-50" dirty="0" err="1" smtClean="0">
                <a:solidFill>
                  <a:srgbClr val="000000"/>
                </a:solidFill>
                <a:ea typeface="Trebuchet MS" panose="020B0603020202020204" pitchFamily="34" charset="0"/>
                <a:cs typeface="Trebuchet MS" panose="020B0603020202020204" pitchFamily="34" charset="0"/>
              </a:rPr>
              <a:t>Sixth</a:t>
            </a:r>
            <a:r>
              <a:rPr lang="tr-TR" sz="1400" spc="-50" dirty="0" smtClean="0">
                <a:solidFill>
                  <a:srgbClr val="000000"/>
                </a:solidFill>
                <a:ea typeface="Trebuchet MS" panose="020B0603020202020204" pitchFamily="34" charset="0"/>
                <a:cs typeface="Trebuchet MS" panose="020B0603020202020204" pitchFamily="34" charset="0"/>
              </a:rPr>
              <a:t> Edition,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Iowa </a:t>
            </a:r>
            <a:r>
              <a:rPr lang="tr-TR" sz="1400" spc="-50" dirty="0" err="1" smtClean="0">
                <a:solidFill>
                  <a:srgbClr val="000000"/>
                </a:solidFill>
                <a:ea typeface="Trebuchet MS" panose="020B0603020202020204" pitchFamily="34" charset="0"/>
                <a:cs typeface="Trebuchet MS" panose="020B0603020202020204" pitchFamily="34" charset="0"/>
              </a:rPr>
              <a:t>State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Iowa, USA.</a:t>
            </a:r>
          </a:p>
          <a:p>
            <a:pPr marL="342900" indent="-342900">
              <a:lnSpc>
                <a:spcPct val="150000"/>
              </a:lnSpc>
              <a:spcBef>
                <a:spcPts val="600"/>
              </a:spcBef>
              <a:spcAft>
                <a:spcPts val="600"/>
              </a:spcAft>
              <a:buFont typeface="Wingdings" panose="05000000000000000000" pitchFamily="2" charset="2"/>
              <a:buChar char="Ø"/>
            </a:pPr>
            <a:r>
              <a:rPr lang="tr-TR" sz="1400" spc="-50" dirty="0" smtClean="0">
                <a:solidFill>
                  <a:srgbClr val="000000"/>
                </a:solidFill>
                <a:ea typeface="Trebuchet MS" panose="020B0603020202020204" pitchFamily="34" charset="0"/>
                <a:cs typeface="Trebuchet MS" panose="020B0603020202020204" pitchFamily="34" charset="0"/>
              </a:rPr>
              <a:t>Mülayim, Z.G., 2001. Tarımsal Değer Biçme ve Bilirkişilik, Yenilenmiş ve Genişletilmiş, II. Baskı, Yetkin Yayınları, Ankara.</a:t>
            </a:r>
          </a:p>
        </p:txBody>
      </p:sp>
    </p:spTree>
    <p:extLst>
      <p:ext uri="{BB962C8B-B14F-4D97-AF65-F5344CB8AC3E}">
        <p14:creationId xmlns:p14="http://schemas.microsoft.com/office/powerpoint/2010/main" val="4019269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416594"/>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Nix</a:t>
            </a:r>
            <a:r>
              <a:rPr lang="tr-TR" sz="1400" spc="-50" dirty="0">
                <a:solidFill>
                  <a:srgbClr val="000000"/>
                </a:solidFill>
                <a:ea typeface="Trebuchet MS" panose="020B0603020202020204" pitchFamily="34" charset="0"/>
                <a:cs typeface="Trebuchet MS" panose="020B0603020202020204" pitchFamily="34" charset="0"/>
              </a:rPr>
              <a:t>, J. </a:t>
            </a:r>
            <a:r>
              <a:rPr lang="tr-TR" sz="1400" spc="-50" dirty="0" err="1">
                <a:solidFill>
                  <a:srgbClr val="000000"/>
                </a:solidFill>
                <a:ea typeface="Trebuchet MS" panose="020B0603020202020204" pitchFamily="34" charset="0"/>
                <a:cs typeface="Trebuchet MS" panose="020B0603020202020204" pitchFamily="34" charset="0"/>
              </a:rPr>
              <a:t>Hill</a:t>
            </a:r>
            <a:r>
              <a:rPr lang="tr-TR" sz="1400" spc="-50" dirty="0">
                <a:solidFill>
                  <a:srgbClr val="000000"/>
                </a:solidFill>
                <a:ea typeface="Trebuchet MS" panose="020B0603020202020204" pitchFamily="34" charset="0"/>
                <a:cs typeface="Trebuchet MS" panose="020B0603020202020204" pitchFamily="34" charset="0"/>
              </a:rPr>
              <a:t>, P. Williams N.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Bough</a:t>
            </a:r>
            <a:r>
              <a:rPr lang="tr-TR" sz="1400" spc="-50" dirty="0">
                <a:solidFill>
                  <a:srgbClr val="000000"/>
                </a:solidFill>
                <a:ea typeface="Trebuchet MS" panose="020B0603020202020204" pitchFamily="34" charset="0"/>
                <a:cs typeface="Trebuchet MS" panose="020B0603020202020204" pitchFamily="34" charset="0"/>
              </a:rPr>
              <a:t> J., 1999. Land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Management, , Packard Publishing Limited, Third Edition, </a:t>
            </a:r>
            <a:r>
              <a:rPr lang="tr-TR" sz="1400" spc="-50" dirty="0" err="1">
                <a:solidFill>
                  <a:srgbClr val="000000"/>
                </a:solidFill>
                <a:ea typeface="Trebuchet MS" panose="020B0603020202020204" pitchFamily="34" charset="0"/>
                <a:cs typeface="Trebuchet MS" panose="020B0603020202020204" pitchFamily="34" charset="0"/>
              </a:rPr>
              <a:t>Chichester</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Scarette</a:t>
            </a:r>
            <a:r>
              <a:rPr lang="tr-TR" sz="1400" spc="-50" dirty="0">
                <a:solidFill>
                  <a:srgbClr val="000000"/>
                </a:solidFill>
                <a:ea typeface="Trebuchet MS" panose="020B0603020202020204" pitchFamily="34" charset="0"/>
                <a:cs typeface="Trebuchet MS" panose="020B0603020202020204" pitchFamily="34" charset="0"/>
              </a:rPr>
              <a:t>, D., 1991.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Valuation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The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Five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Methods</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London</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Gündoğmuş, E. ve Demirci, R., 2004. Arazilerin Kamulaştırma Bedellerinin Takdiri Tarım Arazilerinin Kamulaştırma Bedellerinin Takdirinde Kullanılabilecek </a:t>
            </a:r>
            <a:r>
              <a:rPr lang="tr-TR" sz="1400" spc="-50" dirty="0" err="1">
                <a:solidFill>
                  <a:srgbClr val="000000"/>
                </a:solidFill>
                <a:ea typeface="Trebuchet MS" panose="020B0603020202020204" pitchFamily="34" charset="0"/>
                <a:cs typeface="Trebuchet MS" panose="020B0603020202020204" pitchFamily="34" charset="0"/>
              </a:rPr>
              <a:t>Kapitalizasyon</a:t>
            </a:r>
            <a:r>
              <a:rPr lang="tr-TR" sz="1400" spc="-50" dirty="0">
                <a:solidFill>
                  <a:srgbClr val="000000"/>
                </a:solidFill>
                <a:ea typeface="Trebuchet MS" panose="020B0603020202020204" pitchFamily="34" charset="0"/>
                <a:cs typeface="Trebuchet MS" panose="020B0603020202020204" pitchFamily="34" charset="0"/>
              </a:rPr>
              <a:t> Faiz Oranları, Arazi Gelirleri ve Arazi Birim Değerleri, EDUSER Limited Şirketi, Ankara.</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H.,2008. Taşınmaz Değerlemede Gelir Çarpanları Yaklaşımı ve Türkiye’de Kentsel ve Kırsal Taşınmaz Değerleme Uygulamalarında Kullanım Olanakları, , Vergi Sorunları Dergisi, Sayı:241:106-148, İstanbul.</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866869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3293209"/>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a:t>
            </a:r>
            <a:r>
              <a:rPr lang="tr-TR" sz="1400" spc="-50" dirty="0" err="1">
                <a:solidFill>
                  <a:srgbClr val="000000"/>
                </a:solidFill>
                <a:ea typeface="Trebuchet MS" panose="020B0603020202020204" pitchFamily="34" charset="0"/>
                <a:cs typeface="Trebuchet MS" panose="020B0603020202020204" pitchFamily="34" charset="0"/>
              </a:rPr>
              <a:t>Aliefendioğlu</a:t>
            </a:r>
            <a:r>
              <a:rPr lang="tr-TR" sz="1400" spc="-50" dirty="0">
                <a:solidFill>
                  <a:srgbClr val="000000"/>
                </a:solidFill>
                <a:ea typeface="Trebuchet MS" panose="020B0603020202020204" pitchFamily="34" charset="0"/>
                <a:cs typeface="Trebuchet MS" panose="020B0603020202020204" pitchFamily="34" charset="0"/>
              </a:rPr>
              <a:t> Y., 2008. Yapı Değerlemesinin Teorik Esasları ve Uygulamaları: Türkiye’de Kamulaştırma, Emlak Vergisi ve İmar Düzenlemeleri Yönünden Bir İnceleme, , Türk Kooperatifçilik Kurumu, Üçüncü Sektör Kooperatifçilik, Cilt (2008):43, Sayı:4:88-111,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Şanlı, H. 2008. Tarım Politikalarının Arazi Değerlerine Etkilerinin Değerlendirilmesi, Türk Kooperatifçilik Kurumu, Üçüncü Sektör Kooperatifçilik, Cilt (2008):43, Sayı:1:88-111,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Appraisal</a:t>
            </a:r>
            <a:r>
              <a:rPr lang="tr-TR" sz="1400" spc="-50" dirty="0">
                <a:solidFill>
                  <a:srgbClr val="000000"/>
                </a:solidFill>
                <a:ea typeface="Trebuchet MS" panose="020B0603020202020204" pitchFamily="34" charset="0"/>
                <a:cs typeface="Trebuchet MS" panose="020B0603020202020204" pitchFamily="34" charset="0"/>
              </a:rPr>
              <a:t> of </a:t>
            </a:r>
            <a:r>
              <a:rPr lang="tr-TR" sz="1400" spc="-50" dirty="0" err="1">
                <a:solidFill>
                  <a:srgbClr val="000000"/>
                </a:solidFill>
                <a:ea typeface="Trebuchet MS" panose="020B0603020202020204" pitchFamily="34" charset="0"/>
                <a:cs typeface="Trebuchet MS" panose="020B0603020202020204" pitchFamily="34" charset="0"/>
              </a:rPr>
              <a:t>Rural</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American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Institute</a:t>
            </a:r>
            <a:r>
              <a:rPr lang="tr-TR" sz="1400" spc="-50" dirty="0">
                <a:solidFill>
                  <a:srgbClr val="000000"/>
                </a:solidFill>
                <a:ea typeface="Trebuchet MS" panose="020B0603020202020204" pitchFamily="34" charset="0"/>
                <a:cs typeface="Trebuchet MS" panose="020B0603020202020204" pitchFamily="34" charset="0"/>
              </a:rPr>
              <a:t> of Real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Appraisers</a:t>
            </a:r>
            <a:r>
              <a:rPr lang="tr-TR" sz="1400" spc="-50" dirty="0">
                <a:solidFill>
                  <a:srgbClr val="000000"/>
                </a:solidFill>
                <a:ea typeface="Trebuchet MS" panose="020B0603020202020204" pitchFamily="34" charset="0"/>
                <a:cs typeface="Trebuchet MS" panose="020B0603020202020204" pitchFamily="34" charset="0"/>
              </a:rPr>
              <a:t>, Chicago, Illinois, USA, 1983.</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70847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YAPI VE BİNA KAVRAMLARI</a:t>
            </a:r>
          </a:p>
        </p:txBody>
      </p:sp>
      <p:sp>
        <p:nvSpPr>
          <p:cNvPr id="4" name="Dikdörtgen 3"/>
          <p:cNvSpPr/>
          <p:nvPr/>
        </p:nvSpPr>
        <p:spPr>
          <a:xfrm>
            <a:off x="782858" y="967636"/>
            <a:ext cx="7557470" cy="2862322"/>
          </a:xfrm>
          <a:prstGeom prst="rect">
            <a:avLst/>
          </a:prstGeom>
        </p:spPr>
        <p:txBody>
          <a:bodyPr wrap="square">
            <a:spAutoFit/>
          </a:bodyPr>
          <a:lstStyle/>
          <a:p>
            <a:pPr marL="342900" indent="-342900" algn="ctr">
              <a:lnSpc>
                <a:spcPct val="150000"/>
              </a:lnSpc>
              <a:spcBef>
                <a:spcPts val="600"/>
              </a:spcBef>
              <a:spcAft>
                <a:spcPts val="600"/>
              </a:spcAft>
              <a:buFont typeface="Wingdings" panose="05000000000000000000" pitchFamily="2" charset="2"/>
              <a:buChar char="Ø"/>
            </a:pPr>
            <a:endParaRPr lang="tr-TR" sz="20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Yapı: Karada veya suda, bayındırlık veya iskan amacıyla kurulan köprü, yol, tünel, baraj, bina gibi tesisler ile bunların yeraltı ve yerüstü inşaatıdır.</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Bina: İçinde yaşamak veya çeşitli eylem ve işlevleri (fonksiyonları) gerçekleştirmek üzere kurulan yapıdır.</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Ev, okul, türbe binadır, köprü ise yapıdır. Her bina bir yapıdır, ancak her yapı bina değildir.</a:t>
            </a:r>
          </a:p>
        </p:txBody>
      </p:sp>
    </p:spTree>
    <p:extLst>
      <p:ext uri="{BB962C8B-B14F-4D97-AF65-F5344CB8AC3E}">
        <p14:creationId xmlns:p14="http://schemas.microsoft.com/office/powerpoint/2010/main" val="530690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YAPI VE BİNA KAVRAMLARI</a:t>
            </a:r>
          </a:p>
        </p:txBody>
      </p:sp>
      <p:sp>
        <p:nvSpPr>
          <p:cNvPr id="4" name="Dikdörtgen 3"/>
          <p:cNvSpPr/>
          <p:nvPr/>
        </p:nvSpPr>
        <p:spPr>
          <a:xfrm>
            <a:off x="782858" y="967636"/>
            <a:ext cx="7557470" cy="2862322"/>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3194 </a:t>
            </a:r>
            <a:r>
              <a:rPr lang="tr-TR" sz="2000" spc="-50" dirty="0">
                <a:ea typeface="Trebuchet MS" panose="020B0603020202020204" pitchFamily="34" charset="0"/>
                <a:cs typeface="Trebuchet MS" panose="020B0603020202020204" pitchFamily="34" charset="0"/>
              </a:rPr>
              <a:t>Sayılı İmar kanununa göre;</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Yapı; karada ve suda, daimi veya muvakkat, resmi ve hususi yeraltı ve yerüstü inşaatı ile bunların ilave, değişiklik ve tamirlerini içine alan sabit ve müteharrik (sabit olmayan) tesislerdir.</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Bina; kendi başına kullanılabilen, üstü örtülü ve insanların içine girebilecekleri ve insanların oturma, çalışma, eğlenme ve dinlenmelerine veya ibadet etmelerine yarayan, hayvanların ve eşyaların korunmasına yarayan yapılardır.</a:t>
            </a:r>
          </a:p>
        </p:txBody>
      </p:sp>
      <p:pic>
        <p:nvPicPr>
          <p:cNvPr id="11" name="Picture 2" descr="viyadÃ¼k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0081" y="3900714"/>
            <a:ext cx="2327559" cy="19864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bina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462" y="3823510"/>
            <a:ext cx="2296408" cy="203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887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YAPI VE BİNA KAVRAMLARI</a:t>
            </a:r>
          </a:p>
        </p:txBody>
      </p:sp>
      <p:sp>
        <p:nvSpPr>
          <p:cNvPr id="4" name="Dikdörtgen 3"/>
          <p:cNvSpPr/>
          <p:nvPr/>
        </p:nvSpPr>
        <p:spPr>
          <a:xfrm>
            <a:off x="782858" y="967635"/>
            <a:ext cx="7557470" cy="3323987"/>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634 sayılı Kat Mülkiyeti Kanunda ana taşınmaz, bağımsız bölüm ve eklenti kavramlarının tanımlanması (Md.2).</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Emlak Vergisine Matrah Olacak Vergi Değerlerinin Takdirine İlişkin Tüzüğe göre "bina" deyimi, kat mülkiyeti kurulmuş binalarda bağımsız bölümleri de kapsaması (Md.6).</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3194 sayılı İmar Kanunu ve 2942 sayılı Kamulaştırma Kanunu uygulamaları</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2942 Sayılı Kanun - Md-11: «Yapılarda; ……» düzenlemesi mevcut ancak, yapı tanımı yer almamakta.</a:t>
            </a:r>
          </a:p>
        </p:txBody>
      </p:sp>
      <p:pic>
        <p:nvPicPr>
          <p:cNvPr id="17" name="Picture 2" descr="evin antresi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394" y="4374465"/>
            <a:ext cx="1915056" cy="16321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villa ile ilgili gÃ¶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12072" y="4291622"/>
            <a:ext cx="1915056" cy="163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7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YAPI VE BİNA KAVRAMLARI</a:t>
            </a:r>
          </a:p>
        </p:txBody>
      </p:sp>
      <p:sp>
        <p:nvSpPr>
          <p:cNvPr id="4" name="Dikdörtgen 3"/>
          <p:cNvSpPr/>
          <p:nvPr/>
        </p:nvSpPr>
        <p:spPr>
          <a:xfrm>
            <a:off x="782858" y="967635"/>
            <a:ext cx="7557470" cy="2708434"/>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1319 sayılı EVK göre;</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Bina, yapıldığı madde ne olursa olsun, gerek karada gerek su üzerindeki sabit inşaatın hepsini kapsar.</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1319 Sayılı Kanunun uygulanmasında Vergi Usul Kanununda yazılı bina mütemmimleri de bina ile birlikte dikkate alınır.</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Yüzer havuzlar, sair yüzer yapılar, çadırlar ve nakil vasıtalarına takılıp çekilebilen seyyar evler ve benzerleri bina sayılmaz.</a:t>
            </a:r>
          </a:p>
        </p:txBody>
      </p:sp>
      <p:pic>
        <p:nvPicPr>
          <p:cNvPr id="17" name="Picture 2" descr="evin antres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150" y="3705467"/>
            <a:ext cx="2700000" cy="23011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villa ile ilgili gÃ¶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8725" y="3705467"/>
            <a:ext cx="2700000" cy="230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07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YAPI VE BİNA KAVRAMLARI</a:t>
            </a:r>
          </a:p>
        </p:txBody>
      </p:sp>
      <p:sp>
        <p:nvSpPr>
          <p:cNvPr id="4" name="Dikdörtgen 3"/>
          <p:cNvSpPr/>
          <p:nvPr/>
        </p:nvSpPr>
        <p:spPr>
          <a:xfrm>
            <a:off x="782858" y="967636"/>
            <a:ext cx="7557470" cy="3323987"/>
          </a:xfrm>
          <a:prstGeom prst="rect">
            <a:avLst/>
          </a:prstGeom>
        </p:spPr>
        <p:txBody>
          <a:bodyPr wrap="square">
            <a:spAutoFit/>
          </a:bodyPr>
          <a:lstStyle/>
          <a:p>
            <a:pPr algn="just">
              <a:spcBef>
                <a:spcPts val="600"/>
              </a:spcBef>
              <a:spcAft>
                <a:spcPts val="600"/>
              </a:spcAft>
            </a:pPr>
            <a:r>
              <a:rPr lang="tr-TR" sz="2000" b="1" spc="-50" dirty="0">
                <a:ea typeface="Trebuchet MS" panose="020B0603020202020204" pitchFamily="34" charset="0"/>
                <a:cs typeface="Trebuchet MS" panose="020B0603020202020204" pitchFamily="34" charset="0"/>
              </a:rPr>
              <a:t>Kentsel ve kırsal kesimlerdeki yapılara değerlemede kullanılan </a:t>
            </a:r>
            <a:r>
              <a:rPr lang="tr-TR" sz="2000" b="1" spc="-50" dirty="0" smtClean="0">
                <a:ea typeface="Trebuchet MS" panose="020B0603020202020204" pitchFamily="34" charset="0"/>
                <a:cs typeface="Trebuchet MS" panose="020B0603020202020204" pitchFamily="34" charset="0"/>
              </a:rPr>
              <a:t>yöntemler:</a:t>
            </a:r>
          </a:p>
          <a:p>
            <a:pPr marL="342900"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Maliyet yöntemi: Eski yapılarda yeniden inşa maliyeti-birikmiş amortisman ve yenilerde ise doğrudan inşaat maliyeti esas alınır. Kamulaştırma mevzuatı bu yöntemin kullanılmasını öngörür.</a:t>
            </a:r>
          </a:p>
          <a:p>
            <a:pPr marL="342900"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Gelir </a:t>
            </a:r>
            <a:r>
              <a:rPr lang="tr-TR" sz="2000" spc="-50" dirty="0">
                <a:ea typeface="Trebuchet MS" panose="020B0603020202020204" pitchFamily="34" charset="0"/>
                <a:cs typeface="Trebuchet MS" panose="020B0603020202020204" pitchFamily="34" charset="0"/>
              </a:rPr>
              <a:t>yöntemi: Yapıların yıllık net kira gelirleri il/ilçede geçerli </a:t>
            </a:r>
            <a:r>
              <a:rPr lang="tr-TR" sz="2000" spc="-50" dirty="0" err="1">
                <a:ea typeface="Trebuchet MS" panose="020B0603020202020204" pitchFamily="34" charset="0"/>
                <a:cs typeface="Trebuchet MS" panose="020B0603020202020204" pitchFamily="34" charset="0"/>
              </a:rPr>
              <a:t>kapitalizasyon</a:t>
            </a:r>
            <a:r>
              <a:rPr lang="tr-TR" sz="2000" spc="-50" dirty="0">
                <a:ea typeface="Trebuchet MS" panose="020B0603020202020204" pitchFamily="34" charset="0"/>
                <a:cs typeface="Trebuchet MS" panose="020B0603020202020204" pitchFamily="34" charset="0"/>
              </a:rPr>
              <a:t> oranına bölünerek, yapının gelir değeri bulunur. Ya da brüt gelirleri; ilgili çarpan katsayısıyla çarpılara değer biçilir.</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Pazar (Emsal) değeri yöntemi: Benzer nitelikteki yapıların gerçekleşmiş ortalama alım-satım değeri esas alınarak yapılara değerleme yapılır.</a:t>
            </a:r>
          </a:p>
        </p:txBody>
      </p:sp>
      <p:pic>
        <p:nvPicPr>
          <p:cNvPr id="15" name="Picture 2" descr="valuation real estate ile ilgili gÃ¶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a:stretch/>
        </p:blipFill>
        <p:spPr bwMode="auto">
          <a:xfrm>
            <a:off x="5527153" y="4117691"/>
            <a:ext cx="2719592" cy="188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35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YAPILARDA DEĞERLEME YÖNTEMLERİ</a:t>
            </a:r>
          </a:p>
        </p:txBody>
      </p:sp>
      <p:sp>
        <p:nvSpPr>
          <p:cNvPr id="4" name="Dikdörtgen 3"/>
          <p:cNvSpPr/>
          <p:nvPr/>
        </p:nvSpPr>
        <p:spPr>
          <a:xfrm>
            <a:off x="782858" y="967636"/>
            <a:ext cx="7557470" cy="3785652"/>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Yeni yapının inşaatı tamamlandığında, kullanılan arazi, malzeme, işgücü, genel idare gideri ve müteşebbis karının toplamı o yapının maliyetidir. Normal olarak bu tutar, söz konusu yapının yeni maliyet değeridir. Bazen bu yaklaşım doğru olmaz</a:t>
            </a:r>
            <a:r>
              <a:rPr lang="tr-TR" sz="2000" spc="-50" dirty="0" smtClean="0">
                <a:ea typeface="Trebuchet MS" panose="020B0603020202020204" pitchFamily="34" charset="0"/>
                <a:cs typeface="Trebuchet MS" panose="020B0603020202020204" pitchFamily="34" charset="0"/>
              </a:rPr>
              <a:t>.</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Örnek: Toplam 145.000 TL imal edilen bina satışa çıkarıldığı zaman, piyasada 120.000 TL'den daha fazla değer bulamayabilir. Bina kiraya verilse, yıllık masraflar hariç, bina ekonomik ömür boyunca 145.000 TL'den fazla bir değer bulmayabilir. Belirli bir maliyet ile tamamlanan yapı, inşaatın bitiminde, bu maliyetin altında veya çok üzerinde bir fiyat üzerinden satılabilir.</a:t>
            </a:r>
          </a:p>
          <a:p>
            <a:pPr algn="just">
              <a:spcBef>
                <a:spcPts val="600"/>
              </a:spcBef>
              <a:spcAft>
                <a:spcPts val="600"/>
              </a:spcAft>
            </a:pPr>
            <a:endParaRPr lang="tr-TR" sz="2000" b="1" spc="-50" dirty="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34185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5" y="136639"/>
            <a:ext cx="6356393" cy="830997"/>
          </a:xfrm>
          <a:prstGeom prst="rect">
            <a:avLst/>
          </a:prstGeom>
        </p:spPr>
        <p:txBody>
          <a:bodyPr wrap="square">
            <a:spAutoFit/>
          </a:bodyPr>
          <a:lstStyle/>
          <a:p>
            <a:pPr marL="0" lvl="1" algn="ctr">
              <a:spcBef>
                <a:spcPct val="20000"/>
              </a:spcBef>
              <a:buClr>
                <a:schemeClr val="accent1"/>
              </a:buClr>
            </a:pPr>
            <a:r>
              <a:rPr lang="tr-TR" sz="2400" b="1" dirty="0">
                <a:solidFill>
                  <a:schemeClr val="tx2"/>
                </a:solidFill>
              </a:rPr>
              <a:t>FARKLI DEĞERLEME YÖNTEMLERİNİN SONUÇLARI</a:t>
            </a:r>
          </a:p>
        </p:txBody>
      </p:sp>
      <p:sp>
        <p:nvSpPr>
          <p:cNvPr id="4" name="Dikdörtgen 3"/>
          <p:cNvSpPr/>
          <p:nvPr/>
        </p:nvSpPr>
        <p:spPr>
          <a:xfrm>
            <a:off x="782858" y="967636"/>
            <a:ext cx="7557470" cy="3939540"/>
          </a:xfrm>
          <a:prstGeom prst="rect">
            <a:avLst/>
          </a:prstGeom>
        </p:spPr>
        <p:txBody>
          <a:bodyPr wrap="square">
            <a:spAutoFit/>
          </a:bodyPr>
          <a:lstStyle/>
          <a:p>
            <a:pPr algn="just">
              <a:spcBef>
                <a:spcPts val="600"/>
              </a:spcBef>
              <a:spcAft>
                <a:spcPts val="600"/>
              </a:spcAft>
            </a:pPr>
            <a:r>
              <a:rPr lang="tr-TR" sz="2000" spc="-50" dirty="0" smtClean="0">
                <a:ea typeface="Trebuchet MS" panose="020B0603020202020204" pitchFamily="34" charset="0"/>
                <a:cs typeface="Trebuchet MS" panose="020B0603020202020204" pitchFamily="34" charset="0"/>
              </a:rPr>
              <a:t>Maliyet </a:t>
            </a:r>
            <a:r>
              <a:rPr lang="tr-TR" sz="2000" spc="-50" dirty="0">
                <a:ea typeface="Trebuchet MS" panose="020B0603020202020204" pitchFamily="34" charset="0"/>
                <a:cs typeface="Trebuchet MS" panose="020B0603020202020204" pitchFamily="34" charset="0"/>
              </a:rPr>
              <a:t>bedelinin gelir ve piyasa değerlerine eşit olmaması.</a:t>
            </a:r>
          </a:p>
          <a:p>
            <a:pPr algn="just">
              <a:spcBef>
                <a:spcPts val="600"/>
              </a:spcBef>
              <a:spcAft>
                <a:spcPts val="600"/>
              </a:spcAft>
            </a:pPr>
            <a:r>
              <a:rPr lang="tr-TR" sz="2000" spc="-50" dirty="0">
                <a:ea typeface="Trebuchet MS" panose="020B0603020202020204" pitchFamily="34" charset="0"/>
                <a:cs typeface="Trebuchet MS" panose="020B0603020202020204" pitchFamily="34" charset="0"/>
              </a:rPr>
              <a:t>Kırsal ve kentsel kesimlerdeki yapılarda farklı</a:t>
            </a:r>
          </a:p>
          <a:p>
            <a:pPr algn="just">
              <a:spcBef>
                <a:spcPts val="600"/>
              </a:spcBef>
              <a:spcAft>
                <a:spcPts val="600"/>
              </a:spcAft>
            </a:pPr>
            <a:r>
              <a:rPr lang="tr-TR" sz="2000" spc="-50" dirty="0">
                <a:ea typeface="Trebuchet MS" panose="020B0603020202020204" pitchFamily="34" charset="0"/>
                <a:cs typeface="Trebuchet MS" panose="020B0603020202020204" pitchFamily="34" charset="0"/>
              </a:rPr>
              <a:t>değerleme yöntemlerinin olası sonuçları ile ilgili olarak aşağıdaki değerlendirmeler yapılabilir:</a:t>
            </a:r>
          </a:p>
          <a:p>
            <a:pPr algn="just">
              <a:spcBef>
                <a:spcPts val="600"/>
              </a:spcBef>
              <a:spcAft>
                <a:spcPts val="600"/>
              </a:spcAft>
            </a:pPr>
            <a:r>
              <a:rPr lang="tr-TR" sz="2000" spc="-50" dirty="0">
                <a:ea typeface="Trebuchet MS" panose="020B0603020202020204" pitchFamily="34" charset="0"/>
                <a:cs typeface="Trebuchet MS" panose="020B0603020202020204" pitchFamily="34" charset="0"/>
              </a:rPr>
              <a:t>Maliyet=</a:t>
            </a:r>
            <a:r>
              <a:rPr lang="tr-TR" sz="2000" spc="-50" dirty="0" err="1">
                <a:ea typeface="Trebuchet MS" panose="020B0603020202020204" pitchFamily="34" charset="0"/>
                <a:cs typeface="Trebuchet MS" panose="020B0603020202020204" pitchFamily="34" charset="0"/>
              </a:rPr>
              <a:t>Pazar~Gelir</a:t>
            </a:r>
            <a:r>
              <a:rPr lang="tr-TR" sz="2000" spc="-50" dirty="0">
                <a:ea typeface="Trebuchet MS" panose="020B0603020202020204" pitchFamily="34" charset="0"/>
                <a:cs typeface="Trebuchet MS" panose="020B0603020202020204" pitchFamily="34" charset="0"/>
              </a:rPr>
              <a:t> değeri (Çok Ender Bir Durum)</a:t>
            </a:r>
          </a:p>
          <a:p>
            <a:pPr algn="just">
              <a:spcBef>
                <a:spcPts val="600"/>
              </a:spcBef>
              <a:spcAft>
                <a:spcPts val="600"/>
              </a:spcAft>
            </a:pPr>
            <a:r>
              <a:rPr lang="tr-TR" sz="2000" spc="-50" dirty="0">
                <a:ea typeface="Trebuchet MS" panose="020B0603020202020204" pitchFamily="34" charset="0"/>
                <a:cs typeface="Trebuchet MS" panose="020B0603020202020204" pitchFamily="34" charset="0"/>
              </a:rPr>
              <a:t>Pazar &gt; Maliyet=/~Gelir değeri (Kısmen Yaygın Bir Durum)</a:t>
            </a:r>
          </a:p>
          <a:p>
            <a:pPr algn="just">
              <a:spcBef>
                <a:spcPts val="600"/>
              </a:spcBef>
              <a:spcAft>
                <a:spcPts val="600"/>
              </a:spcAft>
            </a:pPr>
            <a:r>
              <a:rPr lang="tr-TR" sz="2000" spc="-50" dirty="0">
                <a:ea typeface="Trebuchet MS" panose="020B0603020202020204" pitchFamily="34" charset="0"/>
                <a:cs typeface="Trebuchet MS" panose="020B0603020202020204" pitchFamily="34" charset="0"/>
              </a:rPr>
              <a:t>Pazar &gt; Gelir &gt; Maliyet (Kısmen Yaygın Bir Durum)</a:t>
            </a:r>
          </a:p>
          <a:p>
            <a:pPr algn="just">
              <a:spcBef>
                <a:spcPts val="600"/>
              </a:spcBef>
              <a:spcAft>
                <a:spcPts val="600"/>
              </a:spcAft>
            </a:pPr>
            <a:r>
              <a:rPr lang="tr-TR" sz="2000" spc="-50" dirty="0" err="1">
                <a:ea typeface="Trebuchet MS" panose="020B0603020202020204" pitchFamily="34" charset="0"/>
                <a:cs typeface="Trebuchet MS" panose="020B0603020202020204" pitchFamily="34" charset="0"/>
              </a:rPr>
              <a:t>Pazar?Gelir?Maliyet</a:t>
            </a:r>
            <a:r>
              <a:rPr lang="tr-TR" sz="2000" spc="-50" dirty="0">
                <a:ea typeface="Trebuchet MS" panose="020B0603020202020204" pitchFamily="34" charset="0"/>
                <a:cs typeface="Trebuchet MS" panose="020B0603020202020204" pitchFamily="34" charset="0"/>
              </a:rPr>
              <a:t> (Yaygın Durum)</a:t>
            </a:r>
          </a:p>
          <a:p>
            <a:pPr algn="just">
              <a:spcBef>
                <a:spcPts val="600"/>
              </a:spcBef>
              <a:spcAft>
                <a:spcPts val="600"/>
              </a:spcAft>
            </a:pPr>
            <a:endParaRPr lang="tr-TR" sz="2000" b="1" spc="-50" dirty="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063044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61665"/>
          </a:xfrm>
          <a:prstGeom prst="rect">
            <a:avLst/>
          </a:prstGeom>
        </p:spPr>
        <p:txBody>
          <a:bodyPr wrap="square">
            <a:spAutoFit/>
          </a:bodyPr>
          <a:lstStyle/>
          <a:p>
            <a:pPr marL="0" lvl="1" algn="ctr">
              <a:spcBef>
                <a:spcPct val="20000"/>
              </a:spcBef>
              <a:buClr>
                <a:schemeClr val="accent1"/>
              </a:buClr>
            </a:pPr>
            <a:r>
              <a:rPr lang="tr-TR" sz="2400" b="1" kern="0" dirty="0"/>
              <a:t>MALİYET YÖNTEMİNE GÖRE DEĞERLEME</a:t>
            </a:r>
          </a:p>
        </p:txBody>
      </p:sp>
      <p:sp>
        <p:nvSpPr>
          <p:cNvPr id="4" name="Dikdörtgen 3"/>
          <p:cNvSpPr/>
          <p:nvPr/>
        </p:nvSpPr>
        <p:spPr>
          <a:xfrm>
            <a:off x="782858" y="967636"/>
            <a:ext cx="7557470" cy="4555093"/>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Maliyet yöntemi, ekonominde ikame-yerine koyma ilkesine dayanır. Bu yöntem yapının değerleme günündeki maliyet bedeline ulaşmayı amaçlar. Bir mala değer biçmede maliyetinin esas alınmasıdır. Bu yöntem, pazar fiyatı kadar değilse de, birçok özel durumlarda kullanılır.</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Taşınmaz değeri; yapı değeri, dış tesis, özel işletme donatıları ve arsa değerlerini kapsar. Emlak Vergisi Kanunu ve Kamulaştırma Kanununa göre yapılara maliyet yöntemiyle değerleme yapılması gerekmektedir.</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Bir mala sahip oluncaya kadar bir kişinin yapmış olduğu veya yapacağı giderlerin toplamına, ekonomide o malın maliyeti denir. Bir malın maliyeti, üretim giderleri toplamına eşit olur. Üretim giderleri, kullanılan sermayenin faizini, ücret ve maaşları, vergileri, amortisman masrafları vb. içerir.</a:t>
            </a:r>
          </a:p>
          <a:p>
            <a:pPr algn="just">
              <a:spcBef>
                <a:spcPts val="600"/>
              </a:spcBef>
              <a:spcAft>
                <a:spcPts val="600"/>
              </a:spcAft>
            </a:pPr>
            <a:endParaRPr lang="tr-TR" sz="2000" b="1" spc="-50" dirty="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703931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17068</TotalTime>
  <Words>1081</Words>
  <Application>Microsoft Office PowerPoint</Application>
  <PresentationFormat>Ekran Gösterisi (4:3)</PresentationFormat>
  <Paragraphs>58</Paragraphs>
  <Slides>12</Slides>
  <Notes>0</Notes>
  <HiddenSlides>0</HiddenSlides>
  <MMClips>0</MMClips>
  <ScaleCrop>false</ScaleCrop>
  <HeadingPairs>
    <vt:vector size="4" baseType="variant">
      <vt:variant>
        <vt:lpstr>Tema</vt:lpstr>
      </vt:variant>
      <vt:variant>
        <vt:i4>3</vt:i4>
      </vt:variant>
      <vt:variant>
        <vt:lpstr>Slayt Başlıkları</vt:lpstr>
      </vt:variant>
      <vt:variant>
        <vt:i4>12</vt:i4>
      </vt:variant>
    </vt:vector>
  </HeadingPairs>
  <TitlesOfParts>
    <vt:vector size="15"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845</cp:revision>
  <cp:lastPrinted>2016-10-24T07:53:35Z</cp:lastPrinted>
  <dcterms:created xsi:type="dcterms:W3CDTF">2016-09-18T09:35:24Z</dcterms:created>
  <dcterms:modified xsi:type="dcterms:W3CDTF">2020-02-24T07:29:43Z</dcterms:modified>
</cp:coreProperties>
</file>