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19" r:id="rId5"/>
    <p:sldId id="259" r:id="rId6"/>
    <p:sldId id="260" r:id="rId7"/>
    <p:sldId id="261" r:id="rId8"/>
    <p:sldId id="262" r:id="rId9"/>
    <p:sldId id="264" r:id="rId10"/>
    <p:sldId id="265" r:id="rId11"/>
    <p:sldId id="266" r:id="rId12"/>
    <p:sldId id="267" r:id="rId13"/>
    <p:sldId id="318" r:id="rId14"/>
    <p:sldId id="268" r:id="rId15"/>
    <p:sldId id="269" r:id="rId16"/>
    <p:sldId id="279" r:id="rId17"/>
    <p:sldId id="281" r:id="rId18"/>
    <p:sldId id="282" r:id="rId19"/>
    <p:sldId id="320" r:id="rId20"/>
    <p:sldId id="283" r:id="rId21"/>
    <p:sldId id="284" r:id="rId22"/>
    <p:sldId id="285" r:id="rId23"/>
    <p:sldId id="287" r:id="rId24"/>
    <p:sldId id="280"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C30B3FF-0CDE-435D-841D-CCBEE63B6D0D}" type="datetimeFigureOut">
              <a:rPr lang="tr-TR" smtClean="0"/>
              <a:t>25.02.2019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F3F939-DDAB-4318-9D7E-BF656593984D}" type="slidenum">
              <a:rPr lang="tr-TR" smtClean="0"/>
              <a:t>‹#›</a:t>
            </a:fld>
            <a:endParaRPr lang="tr-TR"/>
          </a:p>
        </p:txBody>
      </p:sp>
    </p:spTree>
    <p:extLst>
      <p:ext uri="{BB962C8B-B14F-4D97-AF65-F5344CB8AC3E}">
        <p14:creationId xmlns:p14="http://schemas.microsoft.com/office/powerpoint/2010/main" val="72145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C30B3FF-0CDE-435D-841D-CCBEE63B6D0D}" type="datetimeFigureOut">
              <a:rPr lang="tr-TR" smtClean="0"/>
              <a:t>25.02.2019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F3F939-DDAB-4318-9D7E-BF656593984D}" type="slidenum">
              <a:rPr lang="tr-TR" smtClean="0"/>
              <a:t>‹#›</a:t>
            </a:fld>
            <a:endParaRPr lang="tr-TR"/>
          </a:p>
        </p:txBody>
      </p:sp>
    </p:spTree>
    <p:extLst>
      <p:ext uri="{BB962C8B-B14F-4D97-AF65-F5344CB8AC3E}">
        <p14:creationId xmlns:p14="http://schemas.microsoft.com/office/powerpoint/2010/main" val="1840943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C30B3FF-0CDE-435D-841D-CCBEE63B6D0D}" type="datetimeFigureOut">
              <a:rPr lang="tr-TR" smtClean="0"/>
              <a:t>25.02.2019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F3F939-DDAB-4318-9D7E-BF656593984D}" type="slidenum">
              <a:rPr lang="tr-TR" smtClean="0"/>
              <a:t>‹#›</a:t>
            </a:fld>
            <a:endParaRPr lang="tr-TR"/>
          </a:p>
        </p:txBody>
      </p:sp>
    </p:spTree>
    <p:extLst>
      <p:ext uri="{BB962C8B-B14F-4D97-AF65-F5344CB8AC3E}">
        <p14:creationId xmlns:p14="http://schemas.microsoft.com/office/powerpoint/2010/main" val="217488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C30B3FF-0CDE-435D-841D-CCBEE63B6D0D}" type="datetimeFigureOut">
              <a:rPr lang="tr-TR" smtClean="0"/>
              <a:t>25.02.2019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F3F939-DDAB-4318-9D7E-BF656593984D}" type="slidenum">
              <a:rPr lang="tr-TR" smtClean="0"/>
              <a:t>‹#›</a:t>
            </a:fld>
            <a:endParaRPr lang="tr-TR"/>
          </a:p>
        </p:txBody>
      </p:sp>
    </p:spTree>
    <p:extLst>
      <p:ext uri="{BB962C8B-B14F-4D97-AF65-F5344CB8AC3E}">
        <p14:creationId xmlns:p14="http://schemas.microsoft.com/office/powerpoint/2010/main" val="81262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C30B3FF-0CDE-435D-841D-CCBEE63B6D0D}" type="datetimeFigureOut">
              <a:rPr lang="tr-TR" smtClean="0"/>
              <a:t>25.02.2019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F3F939-DDAB-4318-9D7E-BF656593984D}" type="slidenum">
              <a:rPr lang="tr-TR" smtClean="0"/>
              <a:t>‹#›</a:t>
            </a:fld>
            <a:endParaRPr lang="tr-TR"/>
          </a:p>
        </p:txBody>
      </p:sp>
    </p:spTree>
    <p:extLst>
      <p:ext uri="{BB962C8B-B14F-4D97-AF65-F5344CB8AC3E}">
        <p14:creationId xmlns:p14="http://schemas.microsoft.com/office/powerpoint/2010/main" val="2405347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C30B3FF-0CDE-435D-841D-CCBEE63B6D0D}" type="datetimeFigureOut">
              <a:rPr lang="tr-TR" smtClean="0"/>
              <a:t>25.02.2019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BF3F939-DDAB-4318-9D7E-BF656593984D}" type="slidenum">
              <a:rPr lang="tr-TR" smtClean="0"/>
              <a:t>‹#›</a:t>
            </a:fld>
            <a:endParaRPr lang="tr-TR"/>
          </a:p>
        </p:txBody>
      </p:sp>
    </p:spTree>
    <p:extLst>
      <p:ext uri="{BB962C8B-B14F-4D97-AF65-F5344CB8AC3E}">
        <p14:creationId xmlns:p14="http://schemas.microsoft.com/office/powerpoint/2010/main" val="163746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C30B3FF-0CDE-435D-841D-CCBEE63B6D0D}" type="datetimeFigureOut">
              <a:rPr lang="tr-TR" smtClean="0"/>
              <a:t>25.02.2019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BF3F939-DDAB-4318-9D7E-BF656593984D}" type="slidenum">
              <a:rPr lang="tr-TR" smtClean="0"/>
              <a:t>‹#›</a:t>
            </a:fld>
            <a:endParaRPr lang="tr-TR"/>
          </a:p>
        </p:txBody>
      </p:sp>
    </p:spTree>
    <p:extLst>
      <p:ext uri="{BB962C8B-B14F-4D97-AF65-F5344CB8AC3E}">
        <p14:creationId xmlns:p14="http://schemas.microsoft.com/office/powerpoint/2010/main" val="149955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C30B3FF-0CDE-435D-841D-CCBEE63B6D0D}" type="datetimeFigureOut">
              <a:rPr lang="tr-TR" smtClean="0"/>
              <a:t>25.02.2019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BF3F939-DDAB-4318-9D7E-BF656593984D}" type="slidenum">
              <a:rPr lang="tr-TR" smtClean="0"/>
              <a:t>‹#›</a:t>
            </a:fld>
            <a:endParaRPr lang="tr-TR"/>
          </a:p>
        </p:txBody>
      </p:sp>
    </p:spTree>
    <p:extLst>
      <p:ext uri="{BB962C8B-B14F-4D97-AF65-F5344CB8AC3E}">
        <p14:creationId xmlns:p14="http://schemas.microsoft.com/office/powerpoint/2010/main" val="2485533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C30B3FF-0CDE-435D-841D-CCBEE63B6D0D}" type="datetimeFigureOut">
              <a:rPr lang="tr-TR" smtClean="0"/>
              <a:t>25.02.2019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BF3F939-DDAB-4318-9D7E-BF656593984D}" type="slidenum">
              <a:rPr lang="tr-TR" smtClean="0"/>
              <a:t>‹#›</a:t>
            </a:fld>
            <a:endParaRPr lang="tr-TR"/>
          </a:p>
        </p:txBody>
      </p:sp>
    </p:spTree>
    <p:extLst>
      <p:ext uri="{BB962C8B-B14F-4D97-AF65-F5344CB8AC3E}">
        <p14:creationId xmlns:p14="http://schemas.microsoft.com/office/powerpoint/2010/main" val="3522708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C30B3FF-0CDE-435D-841D-CCBEE63B6D0D}" type="datetimeFigureOut">
              <a:rPr lang="tr-TR" smtClean="0"/>
              <a:t>25.02.2019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BF3F939-DDAB-4318-9D7E-BF656593984D}" type="slidenum">
              <a:rPr lang="tr-TR" smtClean="0"/>
              <a:t>‹#›</a:t>
            </a:fld>
            <a:endParaRPr lang="tr-TR"/>
          </a:p>
        </p:txBody>
      </p:sp>
    </p:spTree>
    <p:extLst>
      <p:ext uri="{BB962C8B-B14F-4D97-AF65-F5344CB8AC3E}">
        <p14:creationId xmlns:p14="http://schemas.microsoft.com/office/powerpoint/2010/main" val="4867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C30B3FF-0CDE-435D-841D-CCBEE63B6D0D}" type="datetimeFigureOut">
              <a:rPr lang="tr-TR" smtClean="0"/>
              <a:t>25.02.2019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BF3F939-DDAB-4318-9D7E-BF656593984D}" type="slidenum">
              <a:rPr lang="tr-TR" smtClean="0"/>
              <a:t>‹#›</a:t>
            </a:fld>
            <a:endParaRPr lang="tr-TR"/>
          </a:p>
        </p:txBody>
      </p:sp>
    </p:spTree>
    <p:extLst>
      <p:ext uri="{BB962C8B-B14F-4D97-AF65-F5344CB8AC3E}">
        <p14:creationId xmlns:p14="http://schemas.microsoft.com/office/powerpoint/2010/main" val="2031045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0B3FF-0CDE-435D-841D-CCBEE63B6D0D}" type="datetimeFigureOut">
              <a:rPr lang="tr-TR" smtClean="0"/>
              <a:t>25.02.2019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3F939-DDAB-4318-9D7E-BF656593984D}" type="slidenum">
              <a:rPr lang="tr-TR" smtClean="0"/>
              <a:t>‹#›</a:t>
            </a:fld>
            <a:endParaRPr lang="tr-TR"/>
          </a:p>
        </p:txBody>
      </p:sp>
    </p:spTree>
    <p:extLst>
      <p:ext uri="{BB962C8B-B14F-4D97-AF65-F5344CB8AC3E}">
        <p14:creationId xmlns:p14="http://schemas.microsoft.com/office/powerpoint/2010/main" val="1762451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dev.cdc.gov/malaria/about/biology/mosquito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dev.cdc.gov/malaria/travelers/drugs.html" TargetMode="External"/><Relationship Id="rId2" Type="http://schemas.openxmlformats.org/officeDocument/2006/relationships/hyperlink" Target="https://wwwdev.cdc.gov/malaria/about/faqs.html"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dev.cdc.gov/malaria/about/biology/human_factor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dc.gov/malaria/about/history/index.html#eradicationworldwid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55835" y="544295"/>
            <a:ext cx="9144000" cy="2387600"/>
          </a:xfrm>
        </p:spPr>
        <p:txBody>
          <a:bodyPr>
            <a:normAutofit fontScale="90000"/>
          </a:bodyPr>
          <a:lstStyle/>
          <a:p>
            <a:pPr marL="0" indent="0" algn="l"/>
            <a:r>
              <a:rPr lang="tr-TR" dirty="0" err="1">
                <a:solidFill>
                  <a:srgbClr val="FF0000"/>
                </a:solidFill>
              </a:rPr>
              <a:t>Lecture</a:t>
            </a:r>
            <a:r>
              <a:rPr lang="tr-TR" dirty="0">
                <a:solidFill>
                  <a:srgbClr val="FF0000"/>
                </a:solidFill>
              </a:rPr>
              <a:t> 5: </a:t>
            </a:r>
            <a:br>
              <a:rPr lang="tr-TR" dirty="0">
                <a:solidFill>
                  <a:srgbClr val="FF0000"/>
                </a:solidFill>
              </a:rPr>
            </a:br>
            <a:r>
              <a:rPr lang="tr-TR" dirty="0" err="1">
                <a:solidFill>
                  <a:srgbClr val="FF0000"/>
                </a:solidFill>
              </a:rPr>
              <a:t>What</a:t>
            </a:r>
            <a:r>
              <a:rPr lang="tr-TR" dirty="0">
                <a:solidFill>
                  <a:srgbClr val="FF0000"/>
                </a:solidFill>
              </a:rPr>
              <a:t> CDC Is </a:t>
            </a:r>
            <a:r>
              <a:rPr lang="tr-TR" dirty="0" err="1">
                <a:solidFill>
                  <a:srgbClr val="FF0000"/>
                </a:solidFill>
              </a:rPr>
              <a:t>Doing</a:t>
            </a:r>
            <a:r>
              <a:rPr lang="tr-TR" dirty="0">
                <a:solidFill>
                  <a:srgbClr val="FF0000"/>
                </a:solidFill>
              </a:rPr>
              <a:t> </a:t>
            </a:r>
            <a:r>
              <a:rPr lang="tr-TR" dirty="0" err="1">
                <a:solidFill>
                  <a:srgbClr val="FF0000"/>
                </a:solidFill>
              </a:rPr>
              <a:t>These</a:t>
            </a:r>
            <a:r>
              <a:rPr lang="tr-TR" dirty="0">
                <a:solidFill>
                  <a:srgbClr val="FF0000"/>
                </a:solidFill>
              </a:rPr>
              <a:t> </a:t>
            </a:r>
            <a:r>
              <a:rPr lang="tr-TR" dirty="0" err="1">
                <a:solidFill>
                  <a:srgbClr val="FF0000"/>
                </a:solidFill>
              </a:rPr>
              <a:t>Days</a:t>
            </a:r>
            <a:r>
              <a:rPr lang="tr-TR" dirty="0">
                <a:solidFill>
                  <a:srgbClr val="FF0000"/>
                </a:solidFill>
              </a:rPr>
              <a:t>?</a:t>
            </a:r>
            <a:br>
              <a:rPr lang="tr-TR" dirty="0">
                <a:solidFill>
                  <a:srgbClr val="FF0000"/>
                </a:solidFill>
              </a:rPr>
            </a:br>
            <a:endParaRPr lang="tr-TR" dirty="0"/>
          </a:p>
        </p:txBody>
      </p:sp>
      <p:sp>
        <p:nvSpPr>
          <p:cNvPr id="3" name="Alt Başlık 2"/>
          <p:cNvSpPr>
            <a:spLocks noGrp="1"/>
          </p:cNvSpPr>
          <p:nvPr>
            <p:ph type="subTitle" idx="1"/>
          </p:nvPr>
        </p:nvSpPr>
        <p:spPr/>
        <p:txBody>
          <a:bodyPr/>
          <a:lstStyle/>
          <a:p>
            <a:endParaRPr lang="tr-TR"/>
          </a:p>
        </p:txBody>
      </p:sp>
      <p:pic>
        <p:nvPicPr>
          <p:cNvPr id="4" name="Resim 3"/>
          <p:cNvPicPr>
            <a:picLocks noChangeAspect="1"/>
          </p:cNvPicPr>
          <p:nvPr/>
        </p:nvPicPr>
        <p:blipFill rotWithShape="1">
          <a:blip r:embed="rId2"/>
          <a:srcRect l="11661" t="8928" r="30991" b="33422"/>
          <a:stretch/>
        </p:blipFill>
        <p:spPr>
          <a:xfrm>
            <a:off x="4449747" y="2418867"/>
            <a:ext cx="6481012" cy="3664751"/>
          </a:xfrm>
          <a:prstGeom prst="rect">
            <a:avLst/>
          </a:prstGeom>
        </p:spPr>
      </p:pic>
    </p:spTree>
    <p:extLst>
      <p:ext uri="{BB962C8B-B14F-4D97-AF65-F5344CB8AC3E}">
        <p14:creationId xmlns:p14="http://schemas.microsoft.com/office/powerpoint/2010/main" val="2609993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98428" y="365125"/>
            <a:ext cx="6855372" cy="1325563"/>
          </a:xfrm>
        </p:spPr>
        <p:txBody>
          <a:bodyPr/>
          <a:lstStyle/>
          <a:p>
            <a:r>
              <a:rPr lang="en-US" dirty="0" smtClean="0">
                <a:solidFill>
                  <a:srgbClr val="FF0000"/>
                </a:solidFill>
              </a:rPr>
              <a:t>PATHWAY TO HIV &amp; TB EPIDEMIC CONTROL</a:t>
            </a:r>
            <a:endParaRPr lang="tr-TR" dirty="0"/>
          </a:p>
        </p:txBody>
      </p:sp>
      <p:sp>
        <p:nvSpPr>
          <p:cNvPr id="3" name="İçerik Yer Tutucusu 2"/>
          <p:cNvSpPr>
            <a:spLocks noGrp="1"/>
          </p:cNvSpPr>
          <p:nvPr>
            <p:ph idx="1"/>
          </p:nvPr>
        </p:nvSpPr>
        <p:spPr>
          <a:xfrm>
            <a:off x="838200" y="2081047"/>
            <a:ext cx="6361386" cy="4095915"/>
          </a:xfrm>
        </p:spPr>
        <p:txBody>
          <a:bodyPr>
            <a:normAutofit lnSpcReduction="10000"/>
          </a:bodyPr>
          <a:lstStyle/>
          <a:p>
            <a:r>
              <a:rPr lang="en-US" dirty="0" smtClean="0"/>
              <a:t>This is the story of how everyday people help keep the world on the pathway to controlling the HIV and TB epidemic.</a:t>
            </a:r>
            <a:endParaRPr lang="tr-TR" dirty="0" smtClean="0"/>
          </a:p>
          <a:p>
            <a:endParaRPr lang="en-US" dirty="0" smtClean="0"/>
          </a:p>
          <a:p>
            <a:r>
              <a:rPr lang="en-US" dirty="0" smtClean="0"/>
              <a:t>Each morning </a:t>
            </a:r>
            <a:r>
              <a:rPr lang="en-US" dirty="0" err="1" smtClean="0"/>
              <a:t>Thabiso</a:t>
            </a:r>
            <a:r>
              <a:rPr lang="en-US" dirty="0" smtClean="0"/>
              <a:t> passes a billboard for HIV testing. Today he considers if he has been honest with himself about his HIV risk. He does not know his HIV status, and decides it is time he gets tested.</a:t>
            </a:r>
          </a:p>
          <a:p>
            <a:endParaRPr lang="en-US" dirty="0" smtClean="0"/>
          </a:p>
          <a:p>
            <a:endParaRPr lang="tr-TR" dirty="0"/>
          </a:p>
        </p:txBody>
      </p:sp>
      <p:pic>
        <p:nvPicPr>
          <p:cNvPr id="4" name="Resim 3"/>
          <p:cNvPicPr>
            <a:picLocks noChangeAspect="1"/>
          </p:cNvPicPr>
          <p:nvPr/>
        </p:nvPicPr>
        <p:blipFill>
          <a:blip r:embed="rId2"/>
          <a:stretch>
            <a:fillRect/>
          </a:stretch>
        </p:blipFill>
        <p:spPr>
          <a:xfrm>
            <a:off x="0" y="-6422"/>
            <a:ext cx="4329363" cy="1697110"/>
          </a:xfrm>
          <a:prstGeom prst="rect">
            <a:avLst/>
          </a:prstGeom>
        </p:spPr>
      </p:pic>
      <p:pic>
        <p:nvPicPr>
          <p:cNvPr id="1026" name="Picture 2" descr="billboard hÄ±v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586" y="2183004"/>
            <a:ext cx="4848772" cy="363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621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1825625"/>
            <a:ext cx="7023538" cy="4351338"/>
          </a:xfrm>
        </p:spPr>
        <p:txBody>
          <a:bodyPr>
            <a:normAutofit/>
          </a:bodyPr>
          <a:lstStyle/>
          <a:p>
            <a:r>
              <a:rPr lang="en-US" dirty="0"/>
              <a:t>Through free rapid testing at a clinic, </a:t>
            </a:r>
            <a:r>
              <a:rPr lang="en-US" dirty="0" err="1"/>
              <a:t>Thabiso</a:t>
            </a:r>
            <a:r>
              <a:rPr lang="en-US" dirty="0"/>
              <a:t> learns he is HIV positive. He is scared of what this means for him, and his family – his wife Margaret is pregnant with their second child and</a:t>
            </a:r>
            <a:r>
              <a:rPr lang="tr-TR" dirty="0"/>
              <a:t> </a:t>
            </a:r>
            <a:r>
              <a:rPr lang="en-US" dirty="0"/>
              <a:t>has never been tested for HIV.</a:t>
            </a:r>
          </a:p>
          <a:p>
            <a:endParaRPr lang="tr-TR" dirty="0" smtClean="0"/>
          </a:p>
          <a:p>
            <a:endParaRPr lang="en-US" dirty="0" smtClean="0"/>
          </a:p>
          <a:p>
            <a:endParaRPr lang="tr-TR" dirty="0" smtClean="0"/>
          </a:p>
          <a:p>
            <a:endParaRPr lang="tr-TR" dirty="0"/>
          </a:p>
        </p:txBody>
      </p:sp>
      <p:pic>
        <p:nvPicPr>
          <p:cNvPr id="4" name="Resim 3"/>
          <p:cNvPicPr>
            <a:picLocks noChangeAspect="1"/>
          </p:cNvPicPr>
          <p:nvPr/>
        </p:nvPicPr>
        <p:blipFill>
          <a:blip r:embed="rId2"/>
          <a:stretch>
            <a:fillRect/>
          </a:stretch>
        </p:blipFill>
        <p:spPr>
          <a:xfrm>
            <a:off x="0" y="-6422"/>
            <a:ext cx="4329363" cy="1697110"/>
          </a:xfrm>
          <a:prstGeom prst="rect">
            <a:avLst/>
          </a:prstGeom>
        </p:spPr>
      </p:pic>
      <p:pic>
        <p:nvPicPr>
          <p:cNvPr id="2050" name="Picture 2" descr="hÄ±v test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6770" y="1825625"/>
            <a:ext cx="3800430" cy="213518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838200" y="4340772"/>
            <a:ext cx="10349753"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The health worker tells </a:t>
            </a:r>
            <a:r>
              <a:rPr lang="en-US" sz="2800" dirty="0" err="1"/>
              <a:t>Thabiso</a:t>
            </a:r>
            <a:r>
              <a:rPr lang="en-US" sz="2800" dirty="0"/>
              <a:t> that the best way to stay healthy is to start HIV medication right away – and he agrees. </a:t>
            </a:r>
            <a:r>
              <a:rPr lang="en-US" sz="2800" dirty="0" err="1"/>
              <a:t>Thabiso</a:t>
            </a:r>
            <a:r>
              <a:rPr lang="en-US" sz="2800" dirty="0"/>
              <a:t> knows that he must now stay strong and tell Margaret his status, so that she may also get tested.</a:t>
            </a:r>
          </a:p>
          <a:p>
            <a:endParaRPr lang="tr-TR" sz="2800" dirty="0"/>
          </a:p>
        </p:txBody>
      </p:sp>
    </p:spTree>
    <p:extLst>
      <p:ext uri="{BB962C8B-B14F-4D97-AF65-F5344CB8AC3E}">
        <p14:creationId xmlns:p14="http://schemas.microsoft.com/office/powerpoint/2010/main" val="141822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1825625"/>
            <a:ext cx="7086600" cy="2998623"/>
          </a:xfrm>
        </p:spPr>
        <p:txBody>
          <a:bodyPr>
            <a:normAutofit fontScale="85000" lnSpcReduction="10000"/>
          </a:bodyPr>
          <a:lstStyle/>
          <a:p>
            <a:r>
              <a:rPr lang="en-US" dirty="0"/>
              <a:t>The next day </a:t>
            </a:r>
            <a:r>
              <a:rPr lang="en-US" dirty="0" err="1"/>
              <a:t>Thabiso</a:t>
            </a:r>
            <a:r>
              <a:rPr lang="en-US" dirty="0"/>
              <a:t> goes with Margaret to the antenatal clinic, where she gets tested and learns she is HIV positive. They listen carefully to the nurse explain how they can best protect their unborn baby.</a:t>
            </a:r>
          </a:p>
          <a:p>
            <a:endParaRPr lang="en-US" dirty="0"/>
          </a:p>
          <a:p>
            <a:r>
              <a:rPr lang="en-US" dirty="0"/>
              <a:t>During enrollment at the clinic, the health worker also screens </a:t>
            </a:r>
            <a:r>
              <a:rPr lang="en-US" dirty="0" err="1"/>
              <a:t>Thabiso</a:t>
            </a:r>
            <a:r>
              <a:rPr lang="en-US" dirty="0"/>
              <a:t> for TB – he is told he has no symptoms, and he agrees to start TB preventive therapy</a:t>
            </a:r>
            <a:r>
              <a:rPr lang="en-US" dirty="0" smtClean="0"/>
              <a:t>.</a:t>
            </a:r>
            <a:endParaRPr lang="tr-TR" dirty="0" smtClean="0"/>
          </a:p>
          <a:p>
            <a:endParaRPr lang="en-US" dirty="0"/>
          </a:p>
          <a:p>
            <a:endParaRPr lang="en-US" dirty="0" smtClean="0"/>
          </a:p>
          <a:p>
            <a:endParaRPr lang="tr-TR" dirty="0"/>
          </a:p>
        </p:txBody>
      </p:sp>
      <p:pic>
        <p:nvPicPr>
          <p:cNvPr id="4" name="Resim 3"/>
          <p:cNvPicPr>
            <a:picLocks noChangeAspect="1"/>
          </p:cNvPicPr>
          <p:nvPr/>
        </p:nvPicPr>
        <p:blipFill>
          <a:blip r:embed="rId2"/>
          <a:stretch>
            <a:fillRect/>
          </a:stretch>
        </p:blipFill>
        <p:spPr>
          <a:xfrm>
            <a:off x="0" y="-6422"/>
            <a:ext cx="4329363" cy="1697110"/>
          </a:xfrm>
          <a:prstGeom prst="rect">
            <a:avLst/>
          </a:prstGeom>
        </p:spPr>
      </p:pic>
      <p:pic>
        <p:nvPicPr>
          <p:cNvPr id="3074" name="Picture 2" descr="pregnant hÄ±v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406" y="1916971"/>
            <a:ext cx="4163594" cy="2339719"/>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982532" y="4824248"/>
            <a:ext cx="10371268" cy="1846659"/>
          </a:xfrm>
          <a:prstGeom prst="rect">
            <a:avLst/>
          </a:prstGeom>
          <a:noFill/>
        </p:spPr>
        <p:txBody>
          <a:bodyPr wrap="square" rtlCol="0">
            <a:spAutoFit/>
          </a:bodyPr>
          <a:lstStyle/>
          <a:p>
            <a:pPr marL="457200" indent="-457200">
              <a:buFont typeface="Arial" panose="020B0604020202020204" pitchFamily="34" charset="0"/>
              <a:buChar char="•"/>
            </a:pPr>
            <a:r>
              <a:rPr lang="en-US" sz="2400" dirty="0"/>
              <a:t>Because </a:t>
            </a:r>
            <a:r>
              <a:rPr lang="en-US" sz="2400" dirty="0" err="1"/>
              <a:t>Thabiso</a:t>
            </a:r>
            <a:r>
              <a:rPr lang="en-US" sz="2400" dirty="0"/>
              <a:t> and Margaret do not know when they got HIV, the nurse advises them to get their older child tested. </a:t>
            </a:r>
            <a:r>
              <a:rPr lang="en-US" sz="2400" dirty="0" smtClean="0"/>
              <a:t>When </a:t>
            </a:r>
            <a:r>
              <a:rPr lang="en-US" sz="2400" dirty="0"/>
              <a:t>their child’s HIV test result is positive, they immediately start her on HIV treatment – and on TB preventive therapy, because the nurse did not find symptoms.</a:t>
            </a:r>
          </a:p>
          <a:p>
            <a:endParaRPr lang="tr-TR" dirty="0"/>
          </a:p>
        </p:txBody>
      </p:sp>
    </p:spTree>
    <p:extLst>
      <p:ext uri="{BB962C8B-B14F-4D97-AF65-F5344CB8AC3E}">
        <p14:creationId xmlns:p14="http://schemas.microsoft.com/office/powerpoint/2010/main" val="306171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2913243"/>
            <a:ext cx="10515600" cy="3263719"/>
          </a:xfrm>
        </p:spPr>
        <p:txBody>
          <a:bodyPr>
            <a:normAutofit/>
          </a:bodyPr>
          <a:lstStyle/>
          <a:p>
            <a:r>
              <a:rPr lang="en-US" dirty="0" err="1"/>
              <a:t>Thabiso</a:t>
            </a:r>
            <a:r>
              <a:rPr lang="en-US" dirty="0"/>
              <a:t> worries that, like him and his family, his friends may underestimate their HIV risk. He tells them his story to encourage them to get tested. One friend says his doctor at the TB clinic tested him for HIV – and he is also HIV positive.</a:t>
            </a:r>
          </a:p>
          <a:p>
            <a:endParaRPr lang="en-US" dirty="0"/>
          </a:p>
          <a:p>
            <a:endParaRPr lang="en-US" dirty="0"/>
          </a:p>
          <a:p>
            <a:endParaRPr lang="tr-TR" dirty="0"/>
          </a:p>
        </p:txBody>
      </p:sp>
      <p:pic>
        <p:nvPicPr>
          <p:cNvPr id="4" name="Resim 3"/>
          <p:cNvPicPr>
            <a:picLocks noChangeAspect="1"/>
          </p:cNvPicPr>
          <p:nvPr/>
        </p:nvPicPr>
        <p:blipFill>
          <a:blip r:embed="rId2"/>
          <a:stretch>
            <a:fillRect/>
          </a:stretch>
        </p:blipFill>
        <p:spPr>
          <a:xfrm>
            <a:off x="0" y="-6422"/>
            <a:ext cx="4329363" cy="1697110"/>
          </a:xfrm>
          <a:prstGeom prst="rect">
            <a:avLst/>
          </a:prstGeom>
        </p:spPr>
      </p:pic>
      <p:pic>
        <p:nvPicPr>
          <p:cNvPr id="4100" name="Picture 4" descr="Ä°lgili resim"/>
          <p:cNvPicPr>
            <a:picLocks noChangeAspect="1" noChangeArrowheads="1"/>
          </p:cNvPicPr>
          <p:nvPr/>
        </p:nvPicPr>
        <p:blipFill rotWithShape="1">
          <a:blip r:embed="rId3">
            <a:extLst>
              <a:ext uri="{28A0092B-C50C-407E-A947-70E740481C1C}">
                <a14:useLocalDpi xmlns:a14="http://schemas.microsoft.com/office/drawing/2010/main" val="0"/>
              </a:ext>
            </a:extLst>
          </a:blip>
          <a:srcRect b="9718"/>
          <a:stretch/>
        </p:blipFill>
        <p:spPr bwMode="auto">
          <a:xfrm>
            <a:off x="8738949" y="100560"/>
            <a:ext cx="3331087" cy="2441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8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3846786"/>
            <a:ext cx="10515600" cy="2330177"/>
          </a:xfrm>
        </p:spPr>
        <p:txBody>
          <a:bodyPr>
            <a:normAutofit fontScale="92500"/>
          </a:bodyPr>
          <a:lstStyle/>
          <a:p>
            <a:endParaRPr lang="en-US" sz="2600" dirty="0" smtClean="0"/>
          </a:p>
          <a:p>
            <a:r>
              <a:rPr lang="en-US" sz="2600" dirty="0" smtClean="0"/>
              <a:t>Margaret, </a:t>
            </a:r>
            <a:r>
              <a:rPr lang="en-US" sz="2600" dirty="0" err="1" smtClean="0"/>
              <a:t>Thabiso</a:t>
            </a:r>
            <a:r>
              <a:rPr lang="en-US" sz="2600" dirty="0" smtClean="0"/>
              <a:t> and their daughter are given the test and are told that there is very little HIV in their blood because of their commitment to staying on lifelong medication. The nurse explains that the less HIV there is, the more likely they will lead healthier lives and the less likely the virus will be transmitted. She tells them that they should be proud, and urges them to remain on this successful path.</a:t>
            </a:r>
          </a:p>
          <a:p>
            <a:endParaRPr lang="en-US" dirty="0" smtClean="0"/>
          </a:p>
          <a:p>
            <a:endParaRPr lang="tr-TR" dirty="0"/>
          </a:p>
        </p:txBody>
      </p:sp>
      <p:pic>
        <p:nvPicPr>
          <p:cNvPr id="4" name="Resim 3"/>
          <p:cNvPicPr>
            <a:picLocks noChangeAspect="1"/>
          </p:cNvPicPr>
          <p:nvPr/>
        </p:nvPicPr>
        <p:blipFill>
          <a:blip r:embed="rId2"/>
          <a:stretch>
            <a:fillRect/>
          </a:stretch>
        </p:blipFill>
        <p:spPr>
          <a:xfrm>
            <a:off x="0" y="-6422"/>
            <a:ext cx="4329363" cy="1697110"/>
          </a:xfrm>
          <a:prstGeom prst="rect">
            <a:avLst/>
          </a:prstGeom>
        </p:spPr>
      </p:pic>
      <p:pic>
        <p:nvPicPr>
          <p:cNvPr id="5122" name="Picture 2" descr="hÄ±v fighting antibodies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649" y="1773758"/>
            <a:ext cx="3300248" cy="2200165"/>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798788" y="1856828"/>
            <a:ext cx="7769772" cy="2492990"/>
          </a:xfrm>
          <a:prstGeom prst="rect">
            <a:avLst/>
          </a:prstGeom>
          <a:noFill/>
        </p:spPr>
        <p:txBody>
          <a:bodyPr wrap="square" rtlCol="0">
            <a:spAutoFit/>
          </a:bodyPr>
          <a:lstStyle/>
          <a:p>
            <a:pPr marL="342900" indent="-342900">
              <a:buFont typeface="Arial" panose="020B0604020202020204" pitchFamily="34" charset="0"/>
              <a:buChar char="•"/>
            </a:pPr>
            <a:r>
              <a:rPr lang="en-US" sz="2400" dirty="0"/>
              <a:t>At one of their check-ups, the nurse offers Margaret and her family a test to see how well their bodies and the</a:t>
            </a:r>
            <a:r>
              <a:rPr lang="tr-TR" sz="2400" dirty="0"/>
              <a:t> </a:t>
            </a:r>
            <a:r>
              <a:rPr lang="en-US" sz="2400" dirty="0"/>
              <a:t>Medicine are fighting the HIV. When Margaret asks if the test really works, the nurse tells her about the laboratory’s dedication to ensuring the quality of all tests for HIV.</a:t>
            </a:r>
          </a:p>
          <a:p>
            <a:endParaRPr lang="en-US" dirty="0"/>
          </a:p>
          <a:p>
            <a:endParaRPr lang="tr-TR" dirty="0"/>
          </a:p>
        </p:txBody>
      </p:sp>
    </p:spTree>
    <p:extLst>
      <p:ext uri="{BB962C8B-B14F-4D97-AF65-F5344CB8AC3E}">
        <p14:creationId xmlns:p14="http://schemas.microsoft.com/office/powerpoint/2010/main" val="3626765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1" y="1825625"/>
            <a:ext cx="8368862" cy="3902513"/>
          </a:xfrm>
        </p:spPr>
        <p:txBody>
          <a:bodyPr>
            <a:normAutofit fontScale="55000" lnSpcReduction="20000"/>
          </a:bodyPr>
          <a:lstStyle/>
          <a:p>
            <a:r>
              <a:rPr lang="en-US" sz="4400" dirty="0" err="1" smtClean="0"/>
              <a:t>Thabiso</a:t>
            </a:r>
            <a:r>
              <a:rPr lang="en-US" sz="4400" dirty="0" smtClean="0"/>
              <a:t>, Margaret and their daughter keep taking their medication, and Margaret gives birth at a facility. Their new baby tests negative for HIV within his first two months – but they know he must be tested again. The second test, given after Margaret stops breastfeeding, confirms that their new son is HIV NEGATIVE!</a:t>
            </a:r>
          </a:p>
          <a:p>
            <a:endParaRPr lang="en-US" sz="4400" dirty="0" smtClean="0"/>
          </a:p>
          <a:p>
            <a:r>
              <a:rPr lang="en-US" sz="4400" dirty="0" smtClean="0"/>
              <a:t>They agree to do what is necessary, and Margaret starts HIV medication immediately. She screened negative for TB, so also starts TB preventive therapy. Margaret vows to stay on the medication, and give birth at the health facility, so the new baby can be given preventative HIV medicine once born.</a:t>
            </a:r>
          </a:p>
          <a:p>
            <a:endParaRPr lang="en-US" dirty="0" smtClean="0"/>
          </a:p>
          <a:p>
            <a:endParaRPr lang="tr-TR" dirty="0"/>
          </a:p>
        </p:txBody>
      </p:sp>
      <p:pic>
        <p:nvPicPr>
          <p:cNvPr id="4" name="Resim 3"/>
          <p:cNvPicPr>
            <a:picLocks noChangeAspect="1"/>
          </p:cNvPicPr>
          <p:nvPr/>
        </p:nvPicPr>
        <p:blipFill>
          <a:blip r:embed="rId2"/>
          <a:stretch>
            <a:fillRect/>
          </a:stretch>
        </p:blipFill>
        <p:spPr>
          <a:xfrm>
            <a:off x="0" y="-6422"/>
            <a:ext cx="4329363" cy="1697110"/>
          </a:xfrm>
          <a:prstGeom prst="rect">
            <a:avLst/>
          </a:prstGeom>
        </p:spPr>
      </p:pic>
      <p:pic>
        <p:nvPicPr>
          <p:cNvPr id="6146" name="Picture 2" descr="newborn baby ile ilgili gÃ¶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11236" r="40763"/>
          <a:stretch/>
        </p:blipFill>
        <p:spPr bwMode="auto">
          <a:xfrm>
            <a:off x="9353308" y="1937991"/>
            <a:ext cx="2596954" cy="284041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838200" y="5475889"/>
            <a:ext cx="10878206" cy="1200329"/>
          </a:xfrm>
          <a:prstGeom prst="rect">
            <a:avLst/>
          </a:prstGeom>
          <a:noFill/>
        </p:spPr>
        <p:txBody>
          <a:bodyPr wrap="square" rtlCol="0">
            <a:spAutoFit/>
          </a:bodyPr>
          <a:lstStyle/>
          <a:p>
            <a:r>
              <a:rPr lang="en-US" dirty="0">
                <a:solidFill>
                  <a:srgbClr val="FF0000"/>
                </a:solidFill>
              </a:rPr>
              <a:t>Data above reflect FY2017 annual results, with the exception of the indicators for VMMC and currently on treatment. VMMC is cumulative as of September 30, 2017 and currently on treatment is as of September 30, 2017. All data were sourced from the US President’s Emergency Plan for AIDS Relief (PEPFAR).</a:t>
            </a:r>
          </a:p>
          <a:p>
            <a:endParaRPr lang="tr-TR" dirty="0"/>
          </a:p>
        </p:txBody>
      </p:sp>
    </p:spTree>
    <p:extLst>
      <p:ext uri="{BB962C8B-B14F-4D97-AF65-F5344CB8AC3E}">
        <p14:creationId xmlns:p14="http://schemas.microsoft.com/office/powerpoint/2010/main" val="20264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9373" y="1154759"/>
            <a:ext cx="7755785" cy="4866246"/>
          </a:xfrm>
        </p:spPr>
      </p:pic>
      <p:pic>
        <p:nvPicPr>
          <p:cNvPr id="4" name="Resim 3"/>
          <p:cNvPicPr>
            <a:picLocks noChangeAspect="1"/>
          </p:cNvPicPr>
          <p:nvPr/>
        </p:nvPicPr>
        <p:blipFill rotWithShape="1">
          <a:blip r:embed="rId3"/>
          <a:srcRect r="78879" b="5587"/>
          <a:stretch/>
        </p:blipFill>
        <p:spPr>
          <a:xfrm>
            <a:off x="484057" y="818321"/>
            <a:ext cx="1775667" cy="4909818"/>
          </a:xfrm>
          <a:prstGeom prst="rect">
            <a:avLst/>
          </a:prstGeom>
        </p:spPr>
      </p:pic>
      <p:sp>
        <p:nvSpPr>
          <p:cNvPr id="5" name="Dikdörtgen 4"/>
          <p:cNvSpPr/>
          <p:nvPr/>
        </p:nvSpPr>
        <p:spPr>
          <a:xfrm>
            <a:off x="557338" y="2863326"/>
            <a:ext cx="1629103" cy="25824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Ok Bağlayıcısı 8"/>
          <p:cNvCxnSpPr/>
          <p:nvPr/>
        </p:nvCxnSpPr>
        <p:spPr>
          <a:xfrm flipV="1">
            <a:off x="2448910" y="2123090"/>
            <a:ext cx="1502980" cy="7402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323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solidFill>
                  <a:srgbClr val="FF0000"/>
                </a:solidFill>
              </a:rPr>
              <a:t>Malaria</a:t>
            </a:r>
            <a:endParaRPr lang="tr-TR" dirty="0">
              <a:solidFill>
                <a:srgbClr val="FF0000"/>
              </a:solidFill>
            </a:endParaRPr>
          </a:p>
        </p:txBody>
      </p:sp>
      <p:sp>
        <p:nvSpPr>
          <p:cNvPr id="3" name="İçerik Yer Tutucusu 2"/>
          <p:cNvSpPr>
            <a:spLocks noGrp="1"/>
          </p:cNvSpPr>
          <p:nvPr>
            <p:ph idx="1"/>
          </p:nvPr>
        </p:nvSpPr>
        <p:spPr>
          <a:xfrm>
            <a:off x="838200" y="3600450"/>
            <a:ext cx="10515600" cy="2576512"/>
          </a:xfrm>
        </p:spPr>
        <p:txBody>
          <a:bodyPr>
            <a:normAutofit fontScale="92500"/>
          </a:bodyPr>
          <a:lstStyle/>
          <a:p>
            <a:r>
              <a:rPr lang="en-US" dirty="0" smtClean="0"/>
              <a:t>In </a:t>
            </a:r>
            <a:r>
              <a:rPr lang="en-US" dirty="0"/>
              <a:t>2016 an estimated 216 million cases of malaria occurred worldwide and 445,000 people died, mostly children in the African Region. </a:t>
            </a:r>
            <a:endParaRPr lang="tr-TR" dirty="0" smtClean="0"/>
          </a:p>
          <a:p>
            <a:r>
              <a:rPr lang="en-US" dirty="0" smtClean="0"/>
              <a:t>About </a:t>
            </a:r>
            <a:r>
              <a:rPr lang="en-US" dirty="0"/>
              <a:t>1,700 cases of malaria are diagnosed in the United States each year. </a:t>
            </a:r>
            <a:endParaRPr lang="tr-TR" dirty="0" smtClean="0"/>
          </a:p>
          <a:p>
            <a:r>
              <a:rPr lang="en-US" dirty="0" smtClean="0"/>
              <a:t>The </a:t>
            </a:r>
            <a:r>
              <a:rPr lang="en-US" dirty="0"/>
              <a:t>vast majority of cases in the United States are in travelers and immigrants returning from countries where malaria transmission occurs, many from sub-Saharan Africa and South Asia.</a:t>
            </a:r>
            <a:endParaRPr lang="tr-TR" dirty="0"/>
          </a:p>
        </p:txBody>
      </p:sp>
      <p:pic>
        <p:nvPicPr>
          <p:cNvPr id="4" name="Resim 3"/>
          <p:cNvPicPr>
            <a:picLocks noChangeAspect="1"/>
          </p:cNvPicPr>
          <p:nvPr/>
        </p:nvPicPr>
        <p:blipFill rotWithShape="1">
          <a:blip r:embed="rId2"/>
          <a:srcRect l="12239" t="34836" r="25701" b="20110"/>
          <a:stretch/>
        </p:blipFill>
        <p:spPr>
          <a:xfrm>
            <a:off x="5268604" y="266700"/>
            <a:ext cx="6732896" cy="3111690"/>
          </a:xfrm>
          <a:prstGeom prst="rect">
            <a:avLst/>
          </a:prstGeom>
        </p:spPr>
      </p:pic>
      <p:sp>
        <p:nvSpPr>
          <p:cNvPr id="5" name="Metin kutusu 4"/>
          <p:cNvSpPr txBox="1"/>
          <p:nvPr/>
        </p:nvSpPr>
        <p:spPr>
          <a:xfrm>
            <a:off x="466725" y="1429881"/>
            <a:ext cx="4724399" cy="2215991"/>
          </a:xfrm>
          <a:prstGeom prst="rect">
            <a:avLst/>
          </a:prstGeom>
          <a:noFill/>
        </p:spPr>
        <p:txBody>
          <a:bodyPr wrap="square" rtlCol="0">
            <a:spAutoFit/>
          </a:bodyPr>
          <a:lstStyle/>
          <a:p>
            <a:pPr marL="285750" indent="-285750">
              <a:buFont typeface="Wingdings" panose="05000000000000000000" pitchFamily="2" charset="2"/>
              <a:buChar char="ü"/>
            </a:pPr>
            <a:r>
              <a:rPr lang="en-US" sz="2000" b="1" dirty="0"/>
              <a:t>Malaria</a:t>
            </a:r>
            <a:r>
              <a:rPr lang="en-US" sz="2000" dirty="0"/>
              <a:t> is a mosquito-borne disease caused by a parasite. </a:t>
            </a:r>
            <a:endParaRPr lang="tr-TR" sz="2000" dirty="0"/>
          </a:p>
          <a:p>
            <a:pPr marL="285750" indent="-285750">
              <a:buFont typeface="Wingdings" panose="05000000000000000000" pitchFamily="2" charset="2"/>
              <a:buChar char="ü"/>
            </a:pPr>
            <a:r>
              <a:rPr lang="en-US" sz="2000" dirty="0"/>
              <a:t>People with malaria often experience fever, chills, and flu-like illness. </a:t>
            </a:r>
            <a:endParaRPr lang="tr-TR" sz="2000" dirty="0"/>
          </a:p>
          <a:p>
            <a:pPr marL="285750" indent="-285750">
              <a:buFont typeface="Wingdings" panose="05000000000000000000" pitchFamily="2" charset="2"/>
              <a:buChar char="ü"/>
            </a:pPr>
            <a:r>
              <a:rPr lang="en-US" sz="2000" dirty="0"/>
              <a:t>Left untreated, they may develop severe complications and die. </a:t>
            </a:r>
            <a:endParaRPr lang="tr-TR" sz="2000" dirty="0"/>
          </a:p>
          <a:p>
            <a:endParaRPr lang="tr-TR" dirty="0"/>
          </a:p>
        </p:txBody>
      </p:sp>
    </p:spTree>
    <p:extLst>
      <p:ext uri="{BB962C8B-B14F-4D97-AF65-F5344CB8AC3E}">
        <p14:creationId xmlns:p14="http://schemas.microsoft.com/office/powerpoint/2010/main" val="2299059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err="1" smtClean="0"/>
              <a:t>Transmission</a:t>
            </a:r>
            <a:r>
              <a:rPr lang="tr-TR" dirty="0" smtClean="0"/>
              <a:t/>
            </a:r>
            <a:br>
              <a:rPr lang="tr-TR" dirty="0" smtClean="0"/>
            </a:br>
            <a:r>
              <a:rPr lang="tr-TR" b="1" dirty="0"/>
              <a:t>How is </a:t>
            </a:r>
            <a:r>
              <a:rPr lang="tr-TR" b="1" dirty="0" err="1"/>
              <a:t>malaria</a:t>
            </a:r>
            <a:r>
              <a:rPr lang="tr-TR" b="1" dirty="0"/>
              <a:t> </a:t>
            </a:r>
            <a:r>
              <a:rPr lang="tr-TR" b="1" dirty="0" err="1"/>
              <a:t>transmitted</a:t>
            </a:r>
            <a:r>
              <a:rPr lang="tr-TR" b="1" dirty="0" smtClean="0"/>
              <a:t>?</a:t>
            </a:r>
            <a:endParaRPr lang="tr-TR" dirty="0"/>
          </a:p>
        </p:txBody>
      </p:sp>
      <p:sp>
        <p:nvSpPr>
          <p:cNvPr id="3" name="İçerik Yer Tutucusu 2"/>
          <p:cNvSpPr>
            <a:spLocks noGrp="1"/>
          </p:cNvSpPr>
          <p:nvPr>
            <p:ph idx="1"/>
          </p:nvPr>
        </p:nvSpPr>
        <p:spPr/>
        <p:txBody>
          <a:bodyPr>
            <a:normAutofit/>
          </a:bodyPr>
          <a:lstStyle/>
          <a:p>
            <a:r>
              <a:rPr lang="en-US" dirty="0"/>
              <a:t>Usually, people get malaria </a:t>
            </a:r>
            <a:r>
              <a:rPr lang="en-US" dirty="0" smtClean="0"/>
              <a:t>by </a:t>
            </a:r>
            <a:r>
              <a:rPr lang="en-US" dirty="0"/>
              <a:t>being bitten by an infective female </a:t>
            </a:r>
            <a:r>
              <a:rPr lang="en-US" i="1" u="sng" dirty="0">
                <a:hlinkClick r:id="rId2"/>
              </a:rPr>
              <a:t>Anopheles</a:t>
            </a:r>
            <a:r>
              <a:rPr lang="en-US" u="sng" dirty="0">
                <a:hlinkClick r:id="rId2"/>
              </a:rPr>
              <a:t> mosquito</a:t>
            </a:r>
            <a:r>
              <a:rPr lang="en-US" dirty="0"/>
              <a:t>. </a:t>
            </a:r>
            <a:endParaRPr lang="tr-TR" dirty="0" smtClean="0"/>
          </a:p>
          <a:p>
            <a:r>
              <a:rPr lang="en-US" dirty="0" smtClean="0"/>
              <a:t>Only</a:t>
            </a:r>
            <a:r>
              <a:rPr lang="en-US" dirty="0"/>
              <a:t> </a:t>
            </a:r>
            <a:r>
              <a:rPr lang="en-US" i="1" dirty="0"/>
              <a:t>Anopheles</a:t>
            </a:r>
            <a:r>
              <a:rPr lang="en-US" dirty="0"/>
              <a:t> mosquitoes can transmit malaria and they must have been infected through a previous blood meal taken from an infected person. </a:t>
            </a:r>
            <a:endParaRPr lang="tr-TR" dirty="0" smtClean="0"/>
          </a:p>
          <a:p>
            <a:r>
              <a:rPr lang="en-US" dirty="0" smtClean="0"/>
              <a:t>When </a:t>
            </a:r>
            <a:r>
              <a:rPr lang="en-US" dirty="0"/>
              <a:t>a mosquito bites an infected person, a small amount of blood is taken in which contains microscopic malaria parasites. </a:t>
            </a:r>
            <a:endParaRPr lang="tr-TR" dirty="0" smtClean="0"/>
          </a:p>
          <a:p>
            <a:r>
              <a:rPr lang="en-US" dirty="0" smtClean="0"/>
              <a:t>About </a:t>
            </a:r>
            <a:r>
              <a:rPr lang="en-US" dirty="0"/>
              <a:t>1 week later, when the mosquito takes its next blood meal, these parasites mix with the mosquito’s saliva and are injected into the person being bitten.</a:t>
            </a:r>
          </a:p>
          <a:p>
            <a:pPr marL="0" indent="0">
              <a:buNone/>
            </a:pPr>
            <a:endParaRPr lang="en-US" dirty="0"/>
          </a:p>
          <a:p>
            <a:endParaRPr lang="tr-TR" dirty="0"/>
          </a:p>
        </p:txBody>
      </p:sp>
      <p:pic>
        <p:nvPicPr>
          <p:cNvPr id="7170" name="Picture 2" descr="AnophelesÂ mosquito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5056" y="0"/>
            <a:ext cx="3086943" cy="203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362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lood transfusion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254" y="2518610"/>
            <a:ext cx="4334576" cy="2775283"/>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p:txBody>
          <a:bodyPr/>
          <a:lstStyle/>
          <a:p>
            <a:r>
              <a:rPr lang="tr-TR" dirty="0" err="1"/>
              <a:t>Transmission</a:t>
            </a:r>
            <a:r>
              <a:rPr lang="tr-TR" dirty="0"/>
              <a:t/>
            </a:r>
            <a:br>
              <a:rPr lang="tr-TR" dirty="0"/>
            </a:br>
            <a:r>
              <a:rPr lang="tr-TR" b="1" dirty="0"/>
              <a:t>How is </a:t>
            </a:r>
            <a:r>
              <a:rPr lang="tr-TR" b="1" dirty="0" err="1"/>
              <a:t>malaria</a:t>
            </a:r>
            <a:r>
              <a:rPr lang="tr-TR" b="1" dirty="0"/>
              <a:t> </a:t>
            </a:r>
            <a:r>
              <a:rPr lang="tr-TR" b="1" dirty="0" err="1"/>
              <a:t>transmitted</a:t>
            </a:r>
            <a:r>
              <a:rPr lang="tr-TR" b="1" dirty="0"/>
              <a:t>?</a:t>
            </a:r>
            <a:endParaRPr lang="tr-TR" dirty="0"/>
          </a:p>
        </p:txBody>
      </p:sp>
      <p:sp>
        <p:nvSpPr>
          <p:cNvPr id="3" name="İçerik Yer Tutucusu 2"/>
          <p:cNvSpPr>
            <a:spLocks noGrp="1"/>
          </p:cNvSpPr>
          <p:nvPr>
            <p:ph idx="1"/>
          </p:nvPr>
        </p:nvSpPr>
        <p:spPr>
          <a:xfrm>
            <a:off x="4507830" y="2021305"/>
            <a:ext cx="6845969" cy="4155658"/>
          </a:xfrm>
        </p:spPr>
        <p:txBody>
          <a:bodyPr>
            <a:normAutofit/>
          </a:bodyPr>
          <a:lstStyle/>
          <a:p>
            <a:r>
              <a:rPr lang="en-US" dirty="0"/>
              <a:t>Because the malaria parasite is found in red blood cells of an infected person, malaria can also be transmitted through blood transfusion, organ transplant, or the shared use of needles or syringes contaminated with blood. </a:t>
            </a:r>
            <a:endParaRPr lang="tr-TR" dirty="0"/>
          </a:p>
          <a:p>
            <a:r>
              <a:rPr lang="en-US" dirty="0"/>
              <a:t>Malaria may also be transmitted from a mother to her unborn infant before or during delivery (“congenital” malaria).</a:t>
            </a:r>
          </a:p>
          <a:p>
            <a:endParaRPr lang="tr-TR" dirty="0"/>
          </a:p>
        </p:txBody>
      </p:sp>
    </p:spTree>
    <p:extLst>
      <p:ext uri="{BB962C8B-B14F-4D97-AF65-F5344CB8AC3E}">
        <p14:creationId xmlns:p14="http://schemas.microsoft.com/office/powerpoint/2010/main" val="396136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892443" y="828830"/>
            <a:ext cx="8407113" cy="5200339"/>
          </a:xfrm>
          <a:prstGeom prst="rect">
            <a:avLst/>
          </a:prstGeom>
        </p:spPr>
      </p:pic>
      <p:sp>
        <p:nvSpPr>
          <p:cNvPr id="5" name="Dikdörtgen 4"/>
          <p:cNvSpPr/>
          <p:nvPr/>
        </p:nvSpPr>
        <p:spPr>
          <a:xfrm>
            <a:off x="1976235" y="2632099"/>
            <a:ext cx="1629103" cy="25824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58665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b="1" dirty="0"/>
              <a:t>Who is most at risk of getting very sick and dying from malaria</a:t>
            </a:r>
            <a:r>
              <a:rPr lang="en-US" b="1" dirty="0" smtClean="0"/>
              <a:t>?</a:t>
            </a:r>
            <a:endParaRPr lang="tr-TR" dirty="0"/>
          </a:p>
        </p:txBody>
      </p:sp>
      <p:sp>
        <p:nvSpPr>
          <p:cNvPr id="3" name="İçerik Yer Tutucusu 2"/>
          <p:cNvSpPr>
            <a:spLocks noGrp="1"/>
          </p:cNvSpPr>
          <p:nvPr>
            <p:ph idx="1"/>
          </p:nvPr>
        </p:nvSpPr>
        <p:spPr>
          <a:xfrm>
            <a:off x="838200" y="2017011"/>
            <a:ext cx="10515600" cy="4351338"/>
          </a:xfrm>
        </p:spPr>
        <p:txBody>
          <a:bodyPr>
            <a:normAutofit fontScale="92500" lnSpcReduction="10000"/>
          </a:bodyPr>
          <a:lstStyle/>
          <a:p>
            <a:r>
              <a:rPr lang="en-US" b="1" i="1" dirty="0">
                <a:solidFill>
                  <a:srgbClr val="FF0000"/>
                </a:solidFill>
              </a:rPr>
              <a:t>Plasmodium falciparum</a:t>
            </a:r>
            <a:r>
              <a:rPr lang="en-US" dirty="0"/>
              <a:t> is the type of malaria that most often causes severe and life-threatening malaria; this parasite is very common in many countries in Africa south of the Sahara desert. </a:t>
            </a:r>
            <a:endParaRPr lang="tr-TR" dirty="0" smtClean="0"/>
          </a:p>
          <a:p>
            <a:r>
              <a:rPr lang="en-US" dirty="0" smtClean="0"/>
              <a:t>People </a:t>
            </a:r>
            <a:r>
              <a:rPr lang="en-US" dirty="0"/>
              <a:t>who have little or no immunity to malaria, such as young children and pregnant women or travelers coming from areas with no malaria, are more likely to become very sick and die. </a:t>
            </a:r>
            <a:endParaRPr lang="tr-TR" dirty="0" smtClean="0"/>
          </a:p>
          <a:p>
            <a:r>
              <a:rPr lang="en-US" dirty="0" smtClean="0"/>
              <a:t>Poor </a:t>
            </a:r>
            <a:r>
              <a:rPr lang="en-US" dirty="0"/>
              <a:t>people living in rural areas who lack access to health care are at greater risk for this disease. </a:t>
            </a:r>
            <a:endParaRPr lang="tr-TR" dirty="0" smtClean="0"/>
          </a:p>
          <a:p>
            <a:r>
              <a:rPr lang="en-US" dirty="0" smtClean="0"/>
              <a:t>As </a:t>
            </a:r>
            <a:r>
              <a:rPr lang="en-US" dirty="0"/>
              <a:t>a result of all these factors, an estimated 90% of deaths due to malaria occur in Africa south of the Sahara; most of these deaths occur in children under 5 years of age.</a:t>
            </a:r>
            <a:endParaRPr lang="tr-TR" dirty="0"/>
          </a:p>
        </p:txBody>
      </p:sp>
    </p:spTree>
    <p:extLst>
      <p:ext uri="{BB962C8B-B14F-4D97-AF65-F5344CB8AC3E}">
        <p14:creationId xmlns:p14="http://schemas.microsoft.com/office/powerpoint/2010/main" val="3619314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4280" y="407544"/>
            <a:ext cx="5753986" cy="1325563"/>
          </a:xfrm>
        </p:spPr>
        <p:txBody>
          <a:bodyPr/>
          <a:lstStyle/>
          <a:p>
            <a:r>
              <a:rPr lang="tr-TR" dirty="0" err="1" smtClean="0"/>
              <a:t>Preventing</a:t>
            </a:r>
            <a:r>
              <a:rPr lang="tr-TR" dirty="0" smtClean="0"/>
              <a:t> </a:t>
            </a:r>
            <a:r>
              <a:rPr lang="tr-TR" dirty="0" err="1" smtClean="0"/>
              <a:t>Malaria</a:t>
            </a:r>
            <a:r>
              <a:rPr lang="tr-TR" dirty="0" smtClean="0"/>
              <a:t> </a:t>
            </a:r>
            <a:r>
              <a:rPr lang="tr-TR" dirty="0" err="1" smtClean="0"/>
              <a:t>During</a:t>
            </a:r>
            <a:r>
              <a:rPr lang="tr-TR" dirty="0" smtClean="0"/>
              <a:t> Travel</a:t>
            </a:r>
            <a:endParaRPr lang="tr-TR" dirty="0"/>
          </a:p>
        </p:txBody>
      </p:sp>
      <p:sp>
        <p:nvSpPr>
          <p:cNvPr id="3" name="İçerik Yer Tutucusu 2"/>
          <p:cNvSpPr>
            <a:spLocks noGrp="1"/>
          </p:cNvSpPr>
          <p:nvPr>
            <p:ph idx="1"/>
          </p:nvPr>
        </p:nvSpPr>
        <p:spPr>
          <a:xfrm>
            <a:off x="838200" y="3210435"/>
            <a:ext cx="10515600" cy="2966528"/>
          </a:xfrm>
        </p:spPr>
        <p:txBody>
          <a:bodyPr>
            <a:normAutofit/>
          </a:bodyPr>
          <a:lstStyle/>
          <a:p>
            <a:r>
              <a:rPr lang="en-US" dirty="0" smtClean="0"/>
              <a:t>CDC </a:t>
            </a:r>
            <a:r>
              <a:rPr lang="en-US" dirty="0"/>
              <a:t>has a </a:t>
            </a:r>
            <a:r>
              <a:rPr lang="en-US" u="sng" dirty="0">
                <a:hlinkClick r:id="rId2"/>
              </a:rPr>
              <a:t>list of all the places in the world</a:t>
            </a:r>
            <a:r>
              <a:rPr lang="en-US" dirty="0"/>
              <a:t> where malaria transmission occurs and the malaria drugs that are recommended for prevention in each place.</a:t>
            </a:r>
          </a:p>
          <a:p>
            <a:r>
              <a:rPr lang="en-US" dirty="0"/>
              <a:t>Many effective antimalarial drugs are available. Your health-care provider and you will decide on the </a:t>
            </a:r>
            <a:r>
              <a:rPr lang="en-US" u="sng" dirty="0">
                <a:hlinkClick r:id="rId3"/>
              </a:rPr>
              <a:t>best drug for you</a:t>
            </a:r>
            <a:r>
              <a:rPr lang="en-US" dirty="0"/>
              <a:t>, if any, based on your travel plans, medical history, age, drug allergies, pregnancy status, and other factors.</a:t>
            </a:r>
          </a:p>
          <a:p>
            <a:endParaRPr lang="tr-TR" dirty="0"/>
          </a:p>
        </p:txBody>
      </p:sp>
      <p:pic>
        <p:nvPicPr>
          <p:cNvPr id="14338" name="Picture 2" descr="malaria drug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1870" y="106325"/>
            <a:ext cx="4145220" cy="2765389"/>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744280" y="1733107"/>
            <a:ext cx="5688418" cy="1477328"/>
          </a:xfrm>
          <a:prstGeom prst="rect">
            <a:avLst/>
          </a:prstGeom>
          <a:noFill/>
        </p:spPr>
        <p:txBody>
          <a:bodyPr wrap="square" rtlCol="0">
            <a:spAutoFit/>
          </a:bodyPr>
          <a:lstStyle/>
          <a:p>
            <a:r>
              <a:rPr lang="en-US" sz="2400" b="1" dirty="0"/>
              <a:t>I will be traveling </a:t>
            </a:r>
            <a:r>
              <a:rPr lang="en-US" sz="2400" b="1" dirty="0" smtClean="0"/>
              <a:t>outside</a:t>
            </a:r>
            <a:r>
              <a:rPr lang="tr-TR" sz="2400" b="1" dirty="0" smtClean="0"/>
              <a:t> </a:t>
            </a:r>
            <a:r>
              <a:rPr lang="en-US" sz="2400" b="1" dirty="0" smtClean="0"/>
              <a:t>to </a:t>
            </a:r>
            <a:r>
              <a:rPr lang="en-US" sz="2400" b="1" dirty="0"/>
              <a:t>an area with malaria. How do I find out what is the best drug to take to prevent malaria?</a:t>
            </a:r>
          </a:p>
          <a:p>
            <a:endParaRPr lang="tr-TR" dirty="0"/>
          </a:p>
        </p:txBody>
      </p:sp>
    </p:spTree>
    <p:extLst>
      <p:ext uri="{BB962C8B-B14F-4D97-AF65-F5344CB8AC3E}">
        <p14:creationId xmlns:p14="http://schemas.microsoft.com/office/powerpoint/2010/main" val="2716374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413051"/>
            <a:ext cx="10515600" cy="2763912"/>
          </a:xfrm>
        </p:spPr>
        <p:txBody>
          <a:bodyPr>
            <a:normAutofit fontScale="92500" lnSpcReduction="20000"/>
          </a:bodyPr>
          <a:lstStyle/>
          <a:p>
            <a:r>
              <a:rPr lang="en-US" dirty="0" smtClean="0"/>
              <a:t>In </a:t>
            </a:r>
            <a:r>
              <a:rPr lang="en-US" dirty="0"/>
              <a:t>addition, scientists do not yet totally understand the complex </a:t>
            </a:r>
            <a:r>
              <a:rPr lang="en-US" u="sng" dirty="0">
                <a:hlinkClick r:id="rId2"/>
              </a:rPr>
              <a:t>immune responses</a:t>
            </a:r>
            <a:r>
              <a:rPr lang="en-US" dirty="0"/>
              <a:t> that protect humans against malaria. </a:t>
            </a:r>
            <a:endParaRPr lang="tr-TR" dirty="0" smtClean="0"/>
          </a:p>
          <a:p>
            <a:r>
              <a:rPr lang="en-US" dirty="0" smtClean="0"/>
              <a:t>However</a:t>
            </a:r>
            <a:r>
              <a:rPr lang="en-US" dirty="0"/>
              <a:t>, many scientists all over the world are working on developing an effective vaccine. </a:t>
            </a:r>
            <a:endParaRPr lang="tr-TR" dirty="0" smtClean="0"/>
          </a:p>
          <a:p>
            <a:r>
              <a:rPr lang="en-US" dirty="0" smtClean="0"/>
              <a:t>Because </a:t>
            </a:r>
            <a:r>
              <a:rPr lang="en-US" dirty="0"/>
              <a:t>other methods of fighting malaria, including drugs, insecticides, and insecticide-treated bed nets, have not succeeded in eliminating the disease, the search for a vaccine is considered to be one of the most important research projects in public health.</a:t>
            </a:r>
            <a:endParaRPr lang="tr-TR" dirty="0"/>
          </a:p>
        </p:txBody>
      </p:sp>
      <p:pic>
        <p:nvPicPr>
          <p:cNvPr id="4" name="Picture 2" descr="malaria drug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344277"/>
            <a:ext cx="4145220" cy="2765389"/>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976424" y="618976"/>
            <a:ext cx="3983848" cy="1107996"/>
          </a:xfrm>
          <a:prstGeom prst="rect">
            <a:avLst/>
          </a:prstGeom>
          <a:noFill/>
        </p:spPr>
        <p:txBody>
          <a:bodyPr wrap="none" rtlCol="0">
            <a:spAutoFit/>
          </a:bodyPr>
          <a:lstStyle/>
          <a:p>
            <a:r>
              <a:rPr lang="en-US" sz="2400" b="1" dirty="0"/>
              <a:t>Isn’t there a malaria vaccine? </a:t>
            </a:r>
            <a:endParaRPr lang="tr-TR" sz="2400" b="1" dirty="0" smtClean="0"/>
          </a:p>
          <a:p>
            <a:r>
              <a:rPr lang="en-US" sz="2400" b="1" dirty="0" smtClean="0"/>
              <a:t>And </a:t>
            </a:r>
            <a:r>
              <a:rPr lang="en-US" sz="2400" b="1" dirty="0"/>
              <a:t>if not, why?</a:t>
            </a:r>
          </a:p>
          <a:p>
            <a:endParaRPr lang="tr-TR" dirty="0"/>
          </a:p>
        </p:txBody>
      </p:sp>
      <p:sp>
        <p:nvSpPr>
          <p:cNvPr id="5" name="Metin kutusu 4"/>
          <p:cNvSpPr txBox="1"/>
          <p:nvPr/>
        </p:nvSpPr>
        <p:spPr>
          <a:xfrm>
            <a:off x="838200" y="1801400"/>
            <a:ext cx="6921500" cy="1107996"/>
          </a:xfrm>
          <a:prstGeom prst="rect">
            <a:avLst/>
          </a:prstGeom>
          <a:noFill/>
        </p:spPr>
        <p:txBody>
          <a:bodyPr wrap="square" rtlCol="0">
            <a:spAutoFit/>
          </a:bodyPr>
          <a:lstStyle/>
          <a:p>
            <a:pPr marL="342900" indent="-342900">
              <a:buFont typeface="Arial" panose="020B0604020202020204" pitchFamily="34" charset="0"/>
              <a:buChar char="•"/>
            </a:pPr>
            <a:r>
              <a:rPr lang="en-US" sz="2400" dirty="0"/>
              <a:t>Attempts at producing an effective malaria </a:t>
            </a:r>
            <a:r>
              <a:rPr lang="en-US" sz="2400" dirty="0" smtClean="0"/>
              <a:t>vaccine and vaccine clinical trials are ongoing. </a:t>
            </a:r>
            <a:endParaRPr lang="tr-TR" sz="2400" dirty="0" smtClean="0"/>
          </a:p>
          <a:p>
            <a:endParaRPr lang="tr-TR" dirty="0"/>
          </a:p>
        </p:txBody>
      </p:sp>
    </p:spTree>
    <p:extLst>
      <p:ext uri="{BB962C8B-B14F-4D97-AF65-F5344CB8AC3E}">
        <p14:creationId xmlns:p14="http://schemas.microsoft.com/office/powerpoint/2010/main" val="3467225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6519530" cy="1325563"/>
          </a:xfrm>
        </p:spPr>
        <p:txBody>
          <a:bodyPr/>
          <a:lstStyle/>
          <a:p>
            <a:r>
              <a:rPr lang="en-US" b="1" dirty="0"/>
              <a:t>Wasn’t malaria eradicated years ago</a:t>
            </a:r>
            <a:r>
              <a:rPr lang="en-US" b="1" dirty="0" smtClean="0"/>
              <a:t>?</a:t>
            </a:r>
            <a:endParaRPr lang="tr-TR" dirty="0"/>
          </a:p>
        </p:txBody>
      </p:sp>
      <p:sp>
        <p:nvSpPr>
          <p:cNvPr id="3" name="İçerik Yer Tutucusu 2"/>
          <p:cNvSpPr>
            <a:spLocks noGrp="1"/>
          </p:cNvSpPr>
          <p:nvPr>
            <p:ph idx="1"/>
          </p:nvPr>
        </p:nvSpPr>
        <p:spPr>
          <a:xfrm>
            <a:off x="2147776" y="4082901"/>
            <a:ext cx="9206023" cy="2094061"/>
          </a:xfrm>
        </p:spPr>
        <p:txBody>
          <a:bodyPr>
            <a:normAutofit fontScale="85000" lnSpcReduction="10000"/>
          </a:bodyPr>
          <a:lstStyle/>
          <a:p>
            <a:r>
              <a:rPr lang="en-US" dirty="0" smtClean="0"/>
              <a:t>An</a:t>
            </a:r>
            <a:r>
              <a:rPr lang="en-US" dirty="0"/>
              <a:t> </a:t>
            </a:r>
            <a:r>
              <a:rPr lang="en-US" u="sng" dirty="0">
                <a:hlinkClick r:id="rId2"/>
              </a:rPr>
              <a:t>eradication campaign</a:t>
            </a:r>
            <a:r>
              <a:rPr lang="en-US" dirty="0"/>
              <a:t> was started in the 1950s, but it failed globally because of problems including the resistance of mosquitoes to insecticides used to kill them, the resistance of malaria parasites to drugs used to treat them, and administrative issues. </a:t>
            </a:r>
            <a:endParaRPr lang="tr-TR" dirty="0" smtClean="0"/>
          </a:p>
          <a:p>
            <a:r>
              <a:rPr lang="en-US" dirty="0" smtClean="0"/>
              <a:t>In </a:t>
            </a:r>
            <a:r>
              <a:rPr lang="en-US" dirty="0"/>
              <a:t>addition, the eradication campaign never involved most of Africa, where malaria is the most common.</a:t>
            </a:r>
          </a:p>
          <a:p>
            <a:endParaRPr lang="tr-TR" dirty="0"/>
          </a:p>
        </p:txBody>
      </p:sp>
      <p:pic>
        <p:nvPicPr>
          <p:cNvPr id="15362" name="Picture 2" descr="malaria eradicated ile ilgili gÃ¶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46656"/>
          <a:stretch/>
        </p:blipFill>
        <p:spPr bwMode="auto">
          <a:xfrm>
            <a:off x="8484781" y="179221"/>
            <a:ext cx="3373696" cy="3200401"/>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838200" y="1740675"/>
            <a:ext cx="7646581" cy="2800767"/>
          </a:xfrm>
          <a:prstGeom prst="rect">
            <a:avLst/>
          </a:prstGeom>
          <a:noFill/>
        </p:spPr>
        <p:txBody>
          <a:bodyPr wrap="square" rtlCol="0">
            <a:spAutoFit/>
          </a:bodyPr>
          <a:lstStyle/>
          <a:p>
            <a:pPr marL="285750" indent="-285750">
              <a:buFont typeface="Wingdings" panose="05000000000000000000" pitchFamily="2" charset="2"/>
              <a:buChar char="Ø"/>
            </a:pPr>
            <a:r>
              <a:rPr lang="en-US" sz="2200" dirty="0"/>
              <a:t>No. </a:t>
            </a:r>
            <a:endParaRPr lang="tr-TR" sz="2200" dirty="0" smtClean="0"/>
          </a:p>
          <a:p>
            <a:pPr marL="285750" indent="-285750">
              <a:buFont typeface="Wingdings" panose="05000000000000000000" pitchFamily="2" charset="2"/>
              <a:buChar char="Ø"/>
            </a:pPr>
            <a:r>
              <a:rPr lang="en-US" sz="2200" dirty="0" smtClean="0"/>
              <a:t>Eradication </a:t>
            </a:r>
            <a:r>
              <a:rPr lang="en-US" sz="2200" dirty="0"/>
              <a:t>means that no more malaria exists in the world. </a:t>
            </a:r>
            <a:endParaRPr lang="tr-TR" sz="2200" dirty="0"/>
          </a:p>
          <a:p>
            <a:pPr marL="285750" indent="-285750">
              <a:buFont typeface="Wingdings" panose="05000000000000000000" pitchFamily="2" charset="2"/>
              <a:buChar char="Ø"/>
            </a:pPr>
            <a:r>
              <a:rPr lang="en-US" sz="2200" dirty="0"/>
              <a:t>Malaria has been </a:t>
            </a:r>
            <a:r>
              <a:rPr lang="en-US" sz="2200" b="1" dirty="0"/>
              <a:t>eliminated</a:t>
            </a:r>
            <a:r>
              <a:rPr lang="en-US" sz="2200" dirty="0"/>
              <a:t> from many developed countries with temperate climates. </a:t>
            </a:r>
            <a:endParaRPr lang="tr-TR" sz="2200" dirty="0" smtClean="0"/>
          </a:p>
          <a:p>
            <a:pPr marL="285750" indent="-285750">
              <a:buFont typeface="Wingdings" panose="05000000000000000000" pitchFamily="2" charset="2"/>
              <a:buChar char="Ø"/>
            </a:pPr>
            <a:r>
              <a:rPr lang="en-US" sz="2200" dirty="0" smtClean="0"/>
              <a:t>However</a:t>
            </a:r>
            <a:r>
              <a:rPr lang="en-US" sz="2200" dirty="0"/>
              <a:t>, the disease remains a major health problem in many developing countries, in tropical and subtropical parts of the world.</a:t>
            </a:r>
          </a:p>
          <a:p>
            <a:endParaRPr lang="tr-TR" sz="2200" dirty="0"/>
          </a:p>
        </p:txBody>
      </p:sp>
    </p:spTree>
    <p:extLst>
      <p:ext uri="{BB962C8B-B14F-4D97-AF65-F5344CB8AC3E}">
        <p14:creationId xmlns:p14="http://schemas.microsoft.com/office/powerpoint/2010/main" val="2530428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solidFill>
                  <a:srgbClr val="FF0000"/>
                </a:solidFill>
              </a:rPr>
              <a:t>Other</a:t>
            </a:r>
            <a:r>
              <a:rPr lang="tr-TR" dirty="0" smtClean="0">
                <a:solidFill>
                  <a:srgbClr val="FF0000"/>
                </a:solidFill>
              </a:rPr>
              <a:t> </a:t>
            </a:r>
            <a:r>
              <a:rPr lang="en-US" dirty="0" smtClean="0">
                <a:solidFill>
                  <a:srgbClr val="FF0000"/>
                </a:solidFill>
              </a:rPr>
              <a:t>mosquito-borne disease</a:t>
            </a:r>
            <a:r>
              <a:rPr lang="tr-TR" dirty="0" smtClean="0">
                <a:solidFill>
                  <a:srgbClr val="FF0000"/>
                </a:solidFill>
              </a:rPr>
              <a:t>s?</a:t>
            </a:r>
            <a:endParaRPr lang="tr-TR" dirty="0">
              <a:solidFill>
                <a:srgbClr val="FF0000"/>
              </a:solidFill>
            </a:endParaRPr>
          </a:p>
        </p:txBody>
      </p:sp>
      <p:sp>
        <p:nvSpPr>
          <p:cNvPr id="3" name="İçerik Yer Tutucusu 2"/>
          <p:cNvSpPr>
            <a:spLocks noGrp="1"/>
          </p:cNvSpPr>
          <p:nvPr>
            <p:ph idx="1"/>
          </p:nvPr>
        </p:nvSpPr>
        <p:spPr/>
        <p:txBody>
          <a:bodyPr/>
          <a:lstStyle/>
          <a:p>
            <a:r>
              <a:rPr lang="tr-TR" dirty="0" err="1" smtClean="0"/>
              <a:t>Dengue</a:t>
            </a:r>
            <a:r>
              <a:rPr lang="tr-TR" dirty="0"/>
              <a:t> </a:t>
            </a:r>
            <a:endParaRPr lang="tr-TR" dirty="0" smtClean="0"/>
          </a:p>
          <a:p>
            <a:r>
              <a:rPr lang="tr-TR" dirty="0" err="1" smtClean="0"/>
              <a:t>Zika</a:t>
            </a:r>
            <a:endParaRPr lang="tr-TR" dirty="0" smtClean="0"/>
          </a:p>
          <a:p>
            <a:r>
              <a:rPr lang="tr-TR" dirty="0" err="1" smtClean="0"/>
              <a:t>Chikungunya</a:t>
            </a:r>
            <a:endParaRPr lang="tr-TR" dirty="0" smtClean="0"/>
          </a:p>
          <a:p>
            <a:r>
              <a:rPr lang="tr-TR" dirty="0" smtClean="0"/>
              <a:t>West </a:t>
            </a:r>
            <a:r>
              <a:rPr lang="tr-TR" dirty="0" err="1" smtClean="0"/>
              <a:t>nile</a:t>
            </a:r>
            <a:r>
              <a:rPr lang="tr-TR" dirty="0" smtClean="0"/>
              <a:t> </a:t>
            </a:r>
            <a:r>
              <a:rPr lang="tr-TR" dirty="0" err="1" smtClean="0"/>
              <a:t>fever</a:t>
            </a:r>
            <a:endParaRPr lang="tr-TR" dirty="0"/>
          </a:p>
        </p:txBody>
      </p:sp>
      <p:pic>
        <p:nvPicPr>
          <p:cNvPr id="11266" name="Picture 2" descr="disease spread ile ilgili gÃ¶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b="7534"/>
          <a:stretch/>
        </p:blipFill>
        <p:spPr bwMode="auto">
          <a:xfrm>
            <a:off x="4235669" y="1825626"/>
            <a:ext cx="7118131" cy="415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794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CDC works worldwide 24/7 to protect the U.S. from disease threats.</a:t>
            </a:r>
            <a:endParaRPr lang="tr-TR" dirty="0"/>
          </a:p>
        </p:txBody>
      </p:sp>
      <p:sp>
        <p:nvSpPr>
          <p:cNvPr id="3" name="İçerik Yer Tutucusu 2"/>
          <p:cNvSpPr>
            <a:spLocks noGrp="1"/>
          </p:cNvSpPr>
          <p:nvPr>
            <p:ph idx="1"/>
          </p:nvPr>
        </p:nvSpPr>
        <p:spPr>
          <a:xfrm>
            <a:off x="838200" y="1825625"/>
            <a:ext cx="5604641" cy="2819947"/>
          </a:xfrm>
        </p:spPr>
        <p:txBody>
          <a:bodyPr>
            <a:normAutofit lnSpcReduction="10000"/>
          </a:bodyPr>
          <a:lstStyle/>
          <a:p>
            <a:r>
              <a:rPr lang="en-US" dirty="0" smtClean="0"/>
              <a:t>Disease knows no borders. </a:t>
            </a:r>
            <a:endParaRPr lang="tr-TR" dirty="0" smtClean="0"/>
          </a:p>
          <a:p>
            <a:r>
              <a:rPr lang="en-US" dirty="0" smtClean="0"/>
              <a:t>In today’s interconnected world, a disease threat anywhere can become a health threat. </a:t>
            </a:r>
            <a:endParaRPr lang="tr-TR" dirty="0" smtClean="0"/>
          </a:p>
          <a:p>
            <a:r>
              <a:rPr lang="en-US" dirty="0" smtClean="0"/>
              <a:t>We know that disease exploits even the smallest gap to spread and grow. </a:t>
            </a:r>
            <a:endParaRPr lang="tr-TR" dirty="0" smtClean="0"/>
          </a:p>
          <a:p>
            <a:endParaRPr lang="tr-TR" dirty="0" smtClean="0"/>
          </a:p>
        </p:txBody>
      </p:sp>
      <p:pic>
        <p:nvPicPr>
          <p:cNvPr id="10244" name="Picture 4"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841" y="1541874"/>
            <a:ext cx="534924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838200" y="4780509"/>
            <a:ext cx="10996448" cy="954107"/>
          </a:xfrm>
          <a:prstGeom prst="rect">
            <a:avLst/>
          </a:prstGeom>
          <a:noFill/>
        </p:spPr>
        <p:txBody>
          <a:bodyPr wrap="square" rtlCol="0">
            <a:spAutoFit/>
          </a:bodyPr>
          <a:lstStyle/>
          <a:p>
            <a:r>
              <a:rPr lang="tr-TR" sz="2800" dirty="0" err="1" smtClean="0">
                <a:sym typeface="Wingdings" panose="05000000000000000000" pitchFamily="2" charset="2"/>
              </a:rPr>
              <a:t>The</a:t>
            </a:r>
            <a:r>
              <a:rPr lang="tr-TR" sz="2800" dirty="0" smtClean="0">
                <a:sym typeface="Wingdings" panose="05000000000000000000" pitchFamily="2" charset="2"/>
              </a:rPr>
              <a:t> </a:t>
            </a:r>
            <a:r>
              <a:rPr lang="tr-TR" sz="2800" dirty="0" err="1" smtClean="0">
                <a:sym typeface="Wingdings" panose="05000000000000000000" pitchFamily="2" charset="2"/>
              </a:rPr>
              <a:t>goal</a:t>
            </a:r>
            <a:r>
              <a:rPr lang="tr-TR" sz="2800" dirty="0" smtClean="0">
                <a:sym typeface="Wingdings" panose="05000000000000000000" pitchFamily="2" charset="2"/>
              </a:rPr>
              <a:t>  </a:t>
            </a:r>
            <a:r>
              <a:rPr lang="tr-TR" sz="2800" dirty="0" err="1" smtClean="0">
                <a:sym typeface="Wingdings" panose="05000000000000000000" pitchFamily="2" charset="2"/>
              </a:rPr>
              <a:t>Finding</a:t>
            </a:r>
            <a:r>
              <a:rPr lang="tr-TR" sz="2800" dirty="0" smtClean="0">
                <a:sym typeface="Wingdings" panose="05000000000000000000" pitchFamily="2" charset="2"/>
              </a:rPr>
              <a:t> t</a:t>
            </a:r>
            <a:r>
              <a:rPr lang="en-US" sz="2800" dirty="0" smtClean="0"/>
              <a:t>he </a:t>
            </a:r>
            <a:r>
              <a:rPr lang="en-US" sz="2800" dirty="0"/>
              <a:t>most effective – and cost effective – way to protect </a:t>
            </a:r>
            <a:r>
              <a:rPr lang="tr-TR" sz="2800" dirty="0" err="1"/>
              <a:t>people</a:t>
            </a:r>
            <a:r>
              <a:rPr lang="en-US" sz="2800" dirty="0"/>
              <a:t> from known and unknown health </a:t>
            </a:r>
            <a:r>
              <a:rPr lang="en-US" sz="2800" dirty="0" smtClean="0"/>
              <a:t>threats</a:t>
            </a:r>
            <a:r>
              <a:rPr lang="tr-TR" sz="2800" dirty="0" smtClean="0"/>
              <a:t>.</a:t>
            </a:r>
            <a:endParaRPr lang="tr-TR" sz="2800" dirty="0"/>
          </a:p>
        </p:txBody>
      </p:sp>
    </p:spTree>
    <p:extLst>
      <p:ext uri="{BB962C8B-B14F-4D97-AF65-F5344CB8AC3E}">
        <p14:creationId xmlns:p14="http://schemas.microsoft.com/office/powerpoint/2010/main" val="3321325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CDC works worldwide 24/7 to protect the U.S. from disease threats.</a:t>
            </a:r>
            <a:endParaRPr lang="tr-TR" dirty="0"/>
          </a:p>
        </p:txBody>
      </p:sp>
      <p:sp>
        <p:nvSpPr>
          <p:cNvPr id="3" name="İçerik Yer Tutucusu 2"/>
          <p:cNvSpPr>
            <a:spLocks noGrp="1"/>
          </p:cNvSpPr>
          <p:nvPr>
            <p:ph idx="1"/>
          </p:nvPr>
        </p:nvSpPr>
        <p:spPr>
          <a:xfrm>
            <a:off x="838200" y="1825625"/>
            <a:ext cx="6666186" cy="4351338"/>
          </a:xfrm>
        </p:spPr>
        <p:txBody>
          <a:bodyPr>
            <a:normAutofit fontScale="92500" lnSpcReduction="10000"/>
          </a:bodyPr>
          <a:lstStyle/>
          <a:p>
            <a:r>
              <a:rPr lang="en-US" dirty="0"/>
              <a:t>CDC’s global activities protect Americans from major health threats such as </a:t>
            </a:r>
            <a:r>
              <a:rPr lang="en-US" dirty="0">
                <a:solidFill>
                  <a:srgbClr val="FF0000"/>
                </a:solidFill>
              </a:rPr>
              <a:t>Ebola, </a:t>
            </a:r>
            <a:r>
              <a:rPr lang="en-US" dirty="0" err="1">
                <a:solidFill>
                  <a:srgbClr val="FF0000"/>
                </a:solidFill>
              </a:rPr>
              <a:t>Zika</a:t>
            </a:r>
            <a:r>
              <a:rPr lang="en-US" dirty="0">
                <a:solidFill>
                  <a:srgbClr val="FF0000"/>
                </a:solidFill>
              </a:rPr>
              <a:t>, </a:t>
            </a:r>
            <a:r>
              <a:rPr lang="en-US" dirty="0"/>
              <a:t>and</a:t>
            </a:r>
            <a:r>
              <a:rPr lang="en-US" dirty="0">
                <a:solidFill>
                  <a:srgbClr val="FF0000"/>
                </a:solidFill>
              </a:rPr>
              <a:t> pandemic influenza. </a:t>
            </a:r>
            <a:endParaRPr lang="tr-TR" dirty="0">
              <a:solidFill>
                <a:srgbClr val="FF0000"/>
              </a:solidFill>
            </a:endParaRPr>
          </a:p>
          <a:p>
            <a:r>
              <a:rPr lang="en-US" dirty="0"/>
              <a:t>CDC detects and controls outbreaks at their source, saving lives and reducing healthcare costs. </a:t>
            </a:r>
            <a:endParaRPr lang="tr-TR" dirty="0" smtClean="0"/>
          </a:p>
          <a:p>
            <a:r>
              <a:rPr lang="en-US" dirty="0" smtClean="0"/>
              <a:t>Importantly</a:t>
            </a:r>
            <a:r>
              <a:rPr lang="en-US" dirty="0"/>
              <a:t>, CDC helps other countries build capacity to prevent, detect, and respond to their health threats through our work. </a:t>
            </a:r>
            <a:endParaRPr lang="tr-TR" dirty="0" smtClean="0"/>
          </a:p>
          <a:p>
            <a:r>
              <a:rPr lang="en-US" dirty="0" smtClean="0"/>
              <a:t>The </a:t>
            </a:r>
            <a:r>
              <a:rPr lang="en-US" dirty="0"/>
              <a:t>goal is to stop diseases where they occur as soon as they start. </a:t>
            </a:r>
            <a:endParaRPr lang="tr-TR" dirty="0"/>
          </a:p>
        </p:txBody>
      </p:sp>
      <p:pic>
        <p:nvPicPr>
          <p:cNvPr id="4" name="Picture 2" descr="Laboratorian wearing P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006" y="1690688"/>
            <a:ext cx="3836276" cy="382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539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rotWithShape="1">
          <a:blip r:embed="rId2"/>
          <a:srcRect l="10316" t="9251" r="11264" b="16643"/>
          <a:stretch/>
        </p:blipFill>
        <p:spPr>
          <a:xfrm>
            <a:off x="4004441" y="348227"/>
            <a:ext cx="7946928" cy="6196952"/>
          </a:xfrm>
          <a:prstGeom prst="rect">
            <a:avLst/>
          </a:prstGeom>
        </p:spPr>
      </p:pic>
      <p:pic>
        <p:nvPicPr>
          <p:cNvPr id="5" name="Resim 4"/>
          <p:cNvPicPr>
            <a:picLocks noChangeAspect="1"/>
          </p:cNvPicPr>
          <p:nvPr/>
        </p:nvPicPr>
        <p:blipFill rotWithShape="1">
          <a:blip r:embed="rId3"/>
          <a:srcRect r="79379" b="6193"/>
          <a:stretch/>
        </p:blipFill>
        <p:spPr>
          <a:xfrm>
            <a:off x="838200" y="807810"/>
            <a:ext cx="1733626" cy="4878287"/>
          </a:xfrm>
          <a:prstGeom prst="rect">
            <a:avLst/>
          </a:prstGeom>
        </p:spPr>
      </p:pic>
      <p:sp>
        <p:nvSpPr>
          <p:cNvPr id="6" name="Dikdörtgen 5"/>
          <p:cNvSpPr/>
          <p:nvPr/>
        </p:nvSpPr>
        <p:spPr>
          <a:xfrm>
            <a:off x="942723" y="2610929"/>
            <a:ext cx="1629103" cy="25824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Ok Bağlayıcısı 6"/>
          <p:cNvCxnSpPr/>
          <p:nvPr/>
        </p:nvCxnSpPr>
        <p:spPr>
          <a:xfrm flipV="1">
            <a:off x="2732689" y="1902372"/>
            <a:ext cx="1271752" cy="6634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58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HIV </a:t>
            </a:r>
            <a:r>
              <a:rPr lang="tr-TR" b="1" dirty="0" err="1" smtClean="0">
                <a:solidFill>
                  <a:srgbClr val="FF0000"/>
                </a:solidFill>
              </a:rPr>
              <a:t>and</a:t>
            </a:r>
            <a:r>
              <a:rPr lang="tr-TR" b="1" dirty="0" smtClean="0">
                <a:solidFill>
                  <a:srgbClr val="FF0000"/>
                </a:solidFill>
              </a:rPr>
              <a:t> </a:t>
            </a:r>
            <a:r>
              <a:rPr lang="tr-TR" b="1" dirty="0" err="1" smtClean="0">
                <a:solidFill>
                  <a:srgbClr val="FF0000"/>
                </a:solidFill>
              </a:rPr>
              <a:t>Tuberculosis</a:t>
            </a:r>
            <a:r>
              <a:rPr lang="tr-TR" b="1" dirty="0" smtClean="0">
                <a:solidFill>
                  <a:srgbClr val="FF0000"/>
                </a:solidFill>
              </a:rPr>
              <a:t> (TB)</a:t>
            </a:r>
            <a:endParaRPr lang="tr-TR" dirty="0"/>
          </a:p>
        </p:txBody>
      </p:sp>
      <p:sp>
        <p:nvSpPr>
          <p:cNvPr id="3" name="İçerik Yer Tutucusu 2"/>
          <p:cNvSpPr>
            <a:spLocks noGrp="1"/>
          </p:cNvSpPr>
          <p:nvPr>
            <p:ph idx="1"/>
          </p:nvPr>
        </p:nvSpPr>
        <p:spPr>
          <a:xfrm>
            <a:off x="838200" y="4204138"/>
            <a:ext cx="10515600" cy="1972824"/>
          </a:xfrm>
        </p:spPr>
        <p:txBody>
          <a:bodyPr>
            <a:normAutofit/>
          </a:bodyPr>
          <a:lstStyle/>
          <a:p>
            <a:r>
              <a:rPr lang="en-US" sz="2400" dirty="0" smtClean="0"/>
              <a:t>Division of Global HIV &amp; TB (DGHT)</a:t>
            </a:r>
            <a:r>
              <a:rPr lang="tr-TR" sz="2400" dirty="0" smtClean="0"/>
              <a:t> </a:t>
            </a:r>
            <a:r>
              <a:rPr lang="en-US" sz="2400" dirty="0" smtClean="0"/>
              <a:t>experts are working on the front lines in more than 45 countries and regions around the globe, focused on a single mission: </a:t>
            </a:r>
            <a:endParaRPr lang="tr-TR" sz="2400" dirty="0" smtClean="0"/>
          </a:p>
          <a:p>
            <a:pPr marL="0" indent="0">
              <a:buNone/>
            </a:pPr>
            <a:r>
              <a:rPr lang="tr-TR" sz="2400" dirty="0" smtClean="0">
                <a:sym typeface="Wingdings" panose="05000000000000000000" pitchFamily="2" charset="2"/>
              </a:rPr>
              <a:t></a:t>
            </a:r>
            <a:r>
              <a:rPr lang="en-US" sz="2400" dirty="0" smtClean="0"/>
              <a:t>to fight these diseases and, ultimately, bring an end to the dual epidemics of HIV and TB worldwide.</a:t>
            </a:r>
          </a:p>
        </p:txBody>
      </p:sp>
      <p:pic>
        <p:nvPicPr>
          <p:cNvPr id="4" name="Resim 3"/>
          <p:cNvPicPr>
            <a:picLocks noChangeAspect="1"/>
          </p:cNvPicPr>
          <p:nvPr/>
        </p:nvPicPr>
        <p:blipFill rotWithShape="1">
          <a:blip r:embed="rId2"/>
          <a:srcRect l="11562" t="28088" r="12311" b="17992"/>
          <a:stretch/>
        </p:blipFill>
        <p:spPr>
          <a:xfrm>
            <a:off x="6674069" y="726364"/>
            <a:ext cx="5244664" cy="3294993"/>
          </a:xfrm>
          <a:prstGeom prst="rect">
            <a:avLst/>
          </a:prstGeom>
        </p:spPr>
      </p:pic>
      <p:sp>
        <p:nvSpPr>
          <p:cNvPr id="5" name="Metin kutusu 4"/>
          <p:cNvSpPr txBox="1"/>
          <p:nvPr/>
        </p:nvSpPr>
        <p:spPr>
          <a:xfrm>
            <a:off x="838200" y="1793251"/>
            <a:ext cx="5835869" cy="2308324"/>
          </a:xfrm>
          <a:prstGeom prst="rect">
            <a:avLst/>
          </a:prstGeom>
          <a:noFill/>
        </p:spPr>
        <p:txBody>
          <a:bodyPr wrap="square" rtlCol="0">
            <a:spAutoFit/>
          </a:bodyPr>
          <a:lstStyle/>
          <a:p>
            <a:pPr>
              <a:buFont typeface="Wingdings" panose="05000000000000000000" pitchFamily="2" charset="2"/>
              <a:buChar char="Ø"/>
            </a:pPr>
            <a:r>
              <a:rPr lang="en-US" sz="2400" dirty="0"/>
              <a:t>are the world’s two most deadly infectious diseases. </a:t>
            </a:r>
            <a:endParaRPr lang="tr-TR" sz="2400" dirty="0"/>
          </a:p>
          <a:p>
            <a:pPr>
              <a:buFont typeface="Wingdings" panose="05000000000000000000" pitchFamily="2" charset="2"/>
              <a:buChar char="Ø"/>
            </a:pPr>
            <a:r>
              <a:rPr lang="en-US" sz="2400" dirty="0"/>
              <a:t>these two epidemics are tragically interconnected, as TB is the leading cause of death for those living with HIV.</a:t>
            </a:r>
          </a:p>
          <a:p>
            <a:endParaRPr lang="tr-TR" sz="2400" dirty="0"/>
          </a:p>
        </p:txBody>
      </p:sp>
    </p:spTree>
    <p:extLst>
      <p:ext uri="{BB962C8B-B14F-4D97-AF65-F5344CB8AC3E}">
        <p14:creationId xmlns:p14="http://schemas.microsoft.com/office/powerpoint/2010/main" val="2570415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rotWithShape="1">
          <a:blip r:embed="rId2"/>
          <a:srcRect l="10421" t="28713" r="69158" b="19825"/>
          <a:stretch/>
        </p:blipFill>
        <p:spPr>
          <a:xfrm>
            <a:off x="501818" y="260350"/>
            <a:ext cx="4539915" cy="6154059"/>
          </a:xfrm>
          <a:prstGeom prst="rect">
            <a:avLst/>
          </a:prstGeom>
        </p:spPr>
      </p:pic>
      <p:pic>
        <p:nvPicPr>
          <p:cNvPr id="5" name="Resim 4"/>
          <p:cNvPicPr>
            <a:picLocks noChangeAspect="1"/>
          </p:cNvPicPr>
          <p:nvPr/>
        </p:nvPicPr>
        <p:blipFill rotWithShape="1">
          <a:blip r:embed="rId3"/>
          <a:srcRect l="11263" t="27591" r="12632" b="21134"/>
          <a:stretch/>
        </p:blipFill>
        <p:spPr>
          <a:xfrm>
            <a:off x="4838700" y="1729158"/>
            <a:ext cx="7085597" cy="3216442"/>
          </a:xfrm>
          <a:prstGeom prst="rect">
            <a:avLst/>
          </a:prstGeom>
        </p:spPr>
      </p:pic>
    </p:spTree>
    <p:extLst>
      <p:ext uri="{BB962C8B-B14F-4D97-AF65-F5344CB8AC3E}">
        <p14:creationId xmlns:p14="http://schemas.microsoft.com/office/powerpoint/2010/main" val="2490574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sz="4000" dirty="0">
                <a:solidFill>
                  <a:srgbClr val="FF0000"/>
                </a:solidFill>
              </a:rPr>
              <a:t>New Data Highlights CDC’s Contributions</a:t>
            </a:r>
            <a:r>
              <a:rPr lang="tr-TR" sz="4000" dirty="0">
                <a:solidFill>
                  <a:srgbClr val="FF0000"/>
                </a:solidFill>
              </a:rPr>
              <a:t>, 2018</a:t>
            </a:r>
            <a:endParaRPr lang="tr-TR" sz="4000"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rotWithShape="1">
          <a:blip r:embed="rId2"/>
          <a:srcRect l="31158" t="41813" r="13263" b="12152"/>
          <a:stretch/>
        </p:blipFill>
        <p:spPr>
          <a:xfrm>
            <a:off x="838200" y="1690688"/>
            <a:ext cx="10250906" cy="4775990"/>
          </a:xfrm>
          <a:prstGeom prst="rect">
            <a:avLst/>
          </a:prstGeom>
        </p:spPr>
      </p:pic>
    </p:spTree>
    <p:extLst>
      <p:ext uri="{BB962C8B-B14F-4D97-AF65-F5344CB8AC3E}">
        <p14:creationId xmlns:p14="http://schemas.microsoft.com/office/powerpoint/2010/main" val="1784120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1825625"/>
            <a:ext cx="4480034" cy="4351338"/>
          </a:xfrm>
        </p:spPr>
        <p:txBody>
          <a:bodyPr>
            <a:noAutofit/>
          </a:bodyPr>
          <a:lstStyle/>
          <a:p>
            <a:pPr marL="0" indent="0">
              <a:buNone/>
            </a:pPr>
            <a:r>
              <a:rPr lang="tr-TR" sz="4000" dirty="0" smtClean="0"/>
              <a:t>T</a:t>
            </a:r>
            <a:r>
              <a:rPr lang="en-US" sz="4000" dirty="0" err="1" smtClean="0"/>
              <a:t>hrough</a:t>
            </a:r>
            <a:r>
              <a:rPr lang="en-US" sz="4000" dirty="0" smtClean="0"/>
              <a:t> stories and data – how CDC is making an impact in the global fight against HIV and TB and saving lives.</a:t>
            </a:r>
            <a:br>
              <a:rPr lang="en-US" sz="4000" dirty="0" smtClean="0"/>
            </a:br>
            <a:endParaRPr lang="tr-TR" sz="4000" dirty="0"/>
          </a:p>
        </p:txBody>
      </p:sp>
      <p:pic>
        <p:nvPicPr>
          <p:cNvPr id="4" name="Picture 2" descr="https://www.cdc.gov/globalhivtb/images/DGHT-Impact-Flow-Ch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537" y="240632"/>
            <a:ext cx="5578642" cy="6617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27038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4258</TotalTime>
  <Words>1195</Words>
  <Application>Microsoft Office PowerPoint</Application>
  <PresentationFormat>Geniş ekran</PresentationFormat>
  <Paragraphs>82</Paragraphs>
  <Slides>24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24</vt:i4>
      </vt:variant>
    </vt:vector>
  </HeadingPairs>
  <TitlesOfParts>
    <vt:vector size="29" baseType="lpstr">
      <vt:lpstr>Arial</vt:lpstr>
      <vt:lpstr>Calibri</vt:lpstr>
      <vt:lpstr>Calibri Light</vt:lpstr>
      <vt:lpstr>Wingdings</vt:lpstr>
      <vt:lpstr>Office Teması</vt:lpstr>
      <vt:lpstr>Lecture 5:  What CDC Is Doing These Days? </vt:lpstr>
      <vt:lpstr>PowerPoint Sunusu</vt:lpstr>
      <vt:lpstr>CDC works worldwide 24/7 to protect the U.S. from disease threats.</vt:lpstr>
      <vt:lpstr>CDC works worldwide 24/7 to protect the U.S. from disease threats.</vt:lpstr>
      <vt:lpstr>PowerPoint Sunusu</vt:lpstr>
      <vt:lpstr>HIV and Tuberculosis (TB)</vt:lpstr>
      <vt:lpstr>PowerPoint Sunusu</vt:lpstr>
      <vt:lpstr>New Data Highlights CDC’s Contributions, 2018</vt:lpstr>
      <vt:lpstr>PowerPoint Sunusu</vt:lpstr>
      <vt:lpstr>PATHWAY TO HIV &amp; TB EPIDEMIC CONTROL</vt:lpstr>
      <vt:lpstr>PowerPoint Sunusu</vt:lpstr>
      <vt:lpstr>PowerPoint Sunusu</vt:lpstr>
      <vt:lpstr>PowerPoint Sunusu</vt:lpstr>
      <vt:lpstr>PowerPoint Sunusu</vt:lpstr>
      <vt:lpstr>PowerPoint Sunusu</vt:lpstr>
      <vt:lpstr>PowerPoint Sunusu</vt:lpstr>
      <vt:lpstr>Malaria</vt:lpstr>
      <vt:lpstr>Transmission How is malaria transmitted?</vt:lpstr>
      <vt:lpstr>Transmission How is malaria transmitted?</vt:lpstr>
      <vt:lpstr>Who is most at risk of getting very sick and dying from malaria?</vt:lpstr>
      <vt:lpstr>Preventing Malaria During Travel</vt:lpstr>
      <vt:lpstr>PowerPoint Sunusu</vt:lpstr>
      <vt:lpstr>Wasn’t malaria eradicated years ago?</vt:lpstr>
      <vt:lpstr>Other mosquito-borne diseases?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What CDC Is Doing These Days?</dc:title>
  <dc:creator>B</dc:creator>
  <cp:lastModifiedBy>B</cp:lastModifiedBy>
  <cp:revision>41</cp:revision>
  <dcterms:created xsi:type="dcterms:W3CDTF">2018-11-08T08:19:55Z</dcterms:created>
  <dcterms:modified xsi:type="dcterms:W3CDTF">2019-02-25T08:27:44Z</dcterms:modified>
</cp:coreProperties>
</file>