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761"/>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29440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68277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38532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445856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832908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143460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746757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74002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0759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84803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19845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93170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20892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44840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31760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081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461474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865E9AC-74EE-014C-BEEE-060038A2A9C6}"/>
              </a:ext>
            </a:extLst>
          </p:cNvPr>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Hukuk Başlangıcı</a:t>
            </a:r>
          </a:p>
        </p:txBody>
      </p:sp>
      <p:sp>
        <p:nvSpPr>
          <p:cNvPr id="3" name="Alt Başlık 2">
            <a:extLst>
              <a:ext uri="{FF2B5EF4-FFF2-40B4-BE49-F238E27FC236}">
                <a16:creationId xmlns:a16="http://schemas.microsoft.com/office/drawing/2014/main" id="{48254B3F-7C4A-4F44-8CBB-2980F9E112A4}"/>
              </a:ext>
            </a:extLst>
          </p:cNvPr>
          <p:cNvSpPr>
            <a:spLocks noGrp="1"/>
          </p:cNvSpPr>
          <p:nvPr>
            <p:ph type="subTitle" idx="1"/>
          </p:nvPr>
        </p:nvSpPr>
        <p:spPr/>
        <p:txBody>
          <a:bodyPr/>
          <a:lstStyle/>
          <a:p>
            <a:r>
              <a:rPr lang="tr-TR" dirty="0"/>
              <a:t>Toplumsal Düzen </a:t>
            </a:r>
            <a:r>
              <a:rPr lang="tr-TR" dirty="0" smtClean="0"/>
              <a:t>Kuralları - III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4594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 kurallarının ve diğer toplumsal düzen kurallarının neler olduklarına önceden değinildi ve hukukun farklı anlamlarından yukarıda </a:t>
            </a:r>
            <a:r>
              <a:rPr lang="tr-TR" dirty="0" smtClean="0">
                <a:latin typeface="Times New Roman" panose="02020603050405020304" pitchFamily="18" charset="0"/>
                <a:cs typeface="Times New Roman" panose="02020603050405020304" pitchFamily="18" charset="0"/>
              </a:rPr>
              <a:t>bahsedilmişti</a:t>
            </a:r>
            <a:r>
              <a:rPr lang="tr-TR" dirty="0">
                <a:latin typeface="Times New Roman" panose="02020603050405020304" pitchFamily="18" charset="0"/>
                <a:cs typeface="Times New Roman" panose="02020603050405020304" pitchFamily="18" charset="0"/>
              </a:rPr>
              <a:t>.</a:t>
            </a:r>
          </a:p>
          <a:p>
            <a:r>
              <a:rPr lang="tr-TR" dirty="0">
                <a:latin typeface="Times New Roman" panose="02020603050405020304" pitchFamily="18" charset="0"/>
                <a:cs typeface="Times New Roman" panose="02020603050405020304" pitchFamily="18" charset="0"/>
              </a:rPr>
              <a:t>Bütün toplumsal düzen kurallarının ortak amacının toplumsal düzeni sağlamak olduğu muhakkaktır. Ancak burada hukuk kurallarının amaçları üzerinde daha detaylı şekilde durulacaktır.</a:t>
            </a:r>
          </a:p>
        </p:txBody>
      </p:sp>
    </p:spTree>
    <p:extLst>
      <p:ext uri="{BB962C8B-B14F-4D97-AF65-F5344CB8AC3E}">
        <p14:creationId xmlns:p14="http://schemas.microsoft.com/office/powerpoint/2010/main" val="243365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 kuralları koyulduğunda, kuralı koyan kamu otoritesi tarafından kuralın ya da kuralların amacı belirtilebilir. Bazı kanunların giriş maddelerinde yer alan «kanunun amacı» başlıklı maddeler bulunmaktadır, bu maddeler bu duruma örnek gösterilebilir.</a:t>
            </a:r>
          </a:p>
          <a:p>
            <a:r>
              <a:rPr lang="tr-TR" dirty="0" smtClean="0">
                <a:latin typeface="Times New Roman" panose="02020603050405020304" pitchFamily="18" charset="0"/>
                <a:cs typeface="Times New Roman" panose="02020603050405020304" pitchFamily="18" charset="0"/>
              </a:rPr>
              <a:t>Bunula birlikte, </a:t>
            </a:r>
            <a:r>
              <a:rPr lang="tr-TR" dirty="0">
                <a:latin typeface="Times New Roman" panose="02020603050405020304" pitchFamily="18" charset="0"/>
                <a:cs typeface="Times New Roman" panose="02020603050405020304" pitchFamily="18" charset="0"/>
              </a:rPr>
              <a:t>her bir kanun hükmünün bir özel gerekçesi ve kanunların genel olarak da genel gerekçeleri bulunur. Bu gerekçelerde de ilgili hukuk kurallarının amaçlarına yer verilebilir.</a:t>
            </a:r>
          </a:p>
        </p:txBody>
      </p:sp>
    </p:spTree>
    <p:extLst>
      <p:ext uri="{BB962C8B-B14F-4D97-AF65-F5344CB8AC3E}">
        <p14:creationId xmlns:p14="http://schemas.microsoft.com/office/powerpoint/2010/main" val="2266486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1. Dirlik ve düzeni </a:t>
            </a:r>
            <a:r>
              <a:rPr lang="tr-TR" dirty="0" smtClean="0">
                <a:latin typeface="Times New Roman" panose="02020603050405020304" pitchFamily="18" charset="0"/>
                <a:cs typeface="Times New Roman" panose="02020603050405020304" pitchFamily="18" charset="0"/>
              </a:rPr>
              <a:t>sağlamak</a:t>
            </a:r>
            <a:endParaRPr lang="tr-TR" dirty="0">
              <a:latin typeface="Times New Roman" panose="02020603050405020304" pitchFamily="18" charset="0"/>
              <a:cs typeface="Times New Roman" panose="02020603050405020304" pitchFamily="18" charset="0"/>
            </a:endParaRPr>
          </a:p>
          <a:p>
            <a:pPr lvl="1"/>
            <a:r>
              <a:rPr lang="tr-TR" dirty="0">
                <a:latin typeface="Times New Roman" panose="02020603050405020304" pitchFamily="18" charset="0"/>
                <a:cs typeface="Times New Roman" panose="02020603050405020304" pitchFamily="18" charset="0"/>
              </a:rPr>
              <a:t>Hukuk kuralları da toplumsal hayatı düzenleyen kurallardan birisi oldukları için, öncelikli amaçları toplumun düzen içerisinde yaşamasını sağlamak, bu vesileyle de toplum hayatının sürekliliğini gerçekleştirebilmektir. </a:t>
            </a:r>
          </a:p>
          <a:p>
            <a:pPr lvl="1"/>
            <a:r>
              <a:rPr lang="tr-TR" dirty="0">
                <a:latin typeface="Times New Roman" panose="02020603050405020304" pitchFamily="18" charset="0"/>
                <a:cs typeface="Times New Roman" panose="02020603050405020304" pitchFamily="18" charset="0"/>
              </a:rPr>
              <a:t>Hukuk kurallarının bu amacı, sadece topluma değil, tekil boyutta bireyler açısından da bir güven, huzur ve barış ortamının sağlanmasını sağlamak noktasında da faydalar sağlar.</a:t>
            </a:r>
          </a:p>
        </p:txBody>
      </p:sp>
    </p:spTree>
    <p:extLst>
      <p:ext uri="{BB962C8B-B14F-4D97-AF65-F5344CB8AC3E}">
        <p14:creationId xmlns:p14="http://schemas.microsoft.com/office/powerpoint/2010/main" val="2860288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2. Hukuk güvenliğini sağlamak</a:t>
            </a:r>
          </a:p>
          <a:p>
            <a:pPr lvl="1"/>
            <a:r>
              <a:rPr lang="tr-TR" dirty="0">
                <a:latin typeface="Times New Roman" panose="02020603050405020304" pitchFamily="18" charset="0"/>
                <a:cs typeface="Times New Roman" panose="02020603050405020304" pitchFamily="18" charset="0"/>
              </a:rPr>
              <a:t>Bu amacı ile hukuk kurallarının, ona uymakla yükümlü olan kişiler tarafından önceden bilinmesi sağlanır.</a:t>
            </a:r>
          </a:p>
          <a:p>
            <a:pPr lvl="1"/>
            <a:r>
              <a:rPr lang="tr-TR" dirty="0">
                <a:latin typeface="Times New Roman" panose="02020603050405020304" pitchFamily="18" charset="0"/>
                <a:cs typeface="Times New Roman" panose="02020603050405020304" pitchFamily="18" charset="0"/>
              </a:rPr>
              <a:t>Böylelikle bireyle, hukukun neye cevaz verip neyi yasakladığını bilecekler ve bu çerçevede davranacaklardır.</a:t>
            </a:r>
          </a:p>
          <a:p>
            <a:pPr lvl="1"/>
            <a:r>
              <a:rPr lang="tr-TR" dirty="0">
                <a:latin typeface="Times New Roman" panose="02020603050405020304" pitchFamily="18" charset="0"/>
                <a:cs typeface="Times New Roman" panose="02020603050405020304" pitchFamily="18" charset="0"/>
              </a:rPr>
              <a:t>Bu yolla da hukuk kurallarının keyfiliğin önüne </a:t>
            </a:r>
            <a:r>
              <a:rPr lang="tr-TR">
                <a:latin typeface="Times New Roman" panose="02020603050405020304" pitchFamily="18" charset="0"/>
                <a:cs typeface="Times New Roman" panose="02020603050405020304" pitchFamily="18" charset="0"/>
              </a:rPr>
              <a:t>geçtiği </a:t>
            </a:r>
            <a:r>
              <a:rPr lang="tr-TR" smtClean="0">
                <a:latin typeface="Times New Roman" panose="02020603050405020304" pitchFamily="18" charset="0"/>
                <a:cs typeface="Times New Roman" panose="02020603050405020304" pitchFamily="18" charset="0"/>
              </a:rPr>
              <a:t>söylenebilir.</a:t>
            </a: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0350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3. Adaleti </a:t>
            </a:r>
            <a:r>
              <a:rPr lang="tr-TR" dirty="0" smtClean="0">
                <a:latin typeface="Times New Roman" panose="02020603050405020304" pitchFamily="18" charset="0"/>
                <a:cs typeface="Times New Roman" panose="02020603050405020304" pitchFamily="18" charset="0"/>
              </a:rPr>
              <a:t>sağlamak</a:t>
            </a:r>
            <a:endParaRPr lang="tr-TR" dirty="0">
              <a:latin typeface="Times New Roman" panose="02020603050405020304" pitchFamily="18" charset="0"/>
              <a:cs typeface="Times New Roman" panose="02020603050405020304" pitchFamily="18" charset="0"/>
            </a:endParaRPr>
          </a:p>
          <a:p>
            <a:pPr lvl="1"/>
            <a:r>
              <a:rPr lang="tr-TR" dirty="0">
                <a:latin typeface="Times New Roman" panose="02020603050405020304" pitchFamily="18" charset="0"/>
                <a:cs typeface="Times New Roman" panose="02020603050405020304" pitchFamily="18" charset="0"/>
              </a:rPr>
              <a:t>Adalet, üzerinde çok tartışmaların yapıldığı ve insanlık tarihi kadar eski bir kavramdır.</a:t>
            </a:r>
          </a:p>
          <a:p>
            <a:pPr lvl="1"/>
            <a:r>
              <a:rPr lang="tr-TR" dirty="0">
                <a:latin typeface="Times New Roman" panose="02020603050405020304" pitchFamily="18" charset="0"/>
                <a:cs typeface="Times New Roman" panose="02020603050405020304" pitchFamily="18" charset="0"/>
              </a:rPr>
              <a:t>Adalet, denkleştirici ve dağıtıcı adalet olmak üzere iki çeşittir.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6500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4. Toplumun gereksinimlerini </a:t>
            </a:r>
            <a:r>
              <a:rPr lang="tr-TR" dirty="0" smtClean="0">
                <a:latin typeface="Times New Roman" panose="02020603050405020304" pitchFamily="18" charset="0"/>
                <a:cs typeface="Times New Roman" panose="02020603050405020304" pitchFamily="18" charset="0"/>
              </a:rPr>
              <a:t>karşılamak</a:t>
            </a:r>
            <a:endParaRPr lang="tr-TR" dirty="0">
              <a:latin typeface="Times New Roman" panose="02020603050405020304" pitchFamily="18" charset="0"/>
              <a:cs typeface="Times New Roman" panose="02020603050405020304" pitchFamily="18" charset="0"/>
            </a:endParaRPr>
          </a:p>
          <a:p>
            <a:pPr lvl="1"/>
            <a:r>
              <a:rPr lang="tr-TR" dirty="0">
                <a:latin typeface="Times New Roman" panose="02020603050405020304" pitchFamily="18" charset="0"/>
                <a:cs typeface="Times New Roman" panose="02020603050405020304" pitchFamily="18" charset="0"/>
              </a:rPr>
              <a:t>Hukuk, teknolojideki değişimler karşısında toplumun da bu değişimlere uyumunun sağlanmasında önem taşır. Hukuk kurallarının teknik ve bilimdeki gelişmeleri izlemesi sayesinde, hukuk kurallarının toplumdaki teknik ve bilimsel faaliyetlere ilişkin gereksinimler de karşılanmış olacaktır.</a:t>
            </a:r>
          </a:p>
        </p:txBody>
      </p:sp>
    </p:spTree>
    <p:extLst>
      <p:ext uri="{BB962C8B-B14F-4D97-AF65-F5344CB8AC3E}">
        <p14:creationId xmlns:p14="http://schemas.microsoft.com/office/powerpoint/2010/main" val="43235527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TotalTime>
  <Words>309</Words>
  <Application>Microsoft Office PowerPoint</Application>
  <PresentationFormat>Geniş ekran</PresentationFormat>
  <Paragraphs>24</Paragraphs>
  <Slides>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vt:i4>
      </vt:variant>
    </vt:vector>
  </HeadingPairs>
  <TitlesOfParts>
    <vt:vector size="12" baseType="lpstr">
      <vt:lpstr>Arial</vt:lpstr>
      <vt:lpstr>Century Gothic</vt:lpstr>
      <vt:lpstr>Times New Roman</vt:lpstr>
      <vt:lpstr>Wingdings 3</vt:lpstr>
      <vt:lpstr>Duman</vt:lpstr>
      <vt:lpstr>Hukuk Başlangıcı</vt:lpstr>
      <vt:lpstr>Toplumsal Düzen Kuralları</vt:lpstr>
      <vt:lpstr>Toplumsal Düzen Kuralları</vt:lpstr>
      <vt:lpstr>Toplumsal Düzen Kuralları</vt:lpstr>
      <vt:lpstr>Toplumsal Düzen Kuralları</vt:lpstr>
      <vt:lpstr>Toplumsal Düzen Kuralları</vt:lpstr>
      <vt:lpstr>Toplumsal Düzen Kuralları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Harun Kılıç</dc:creator>
  <cp:lastModifiedBy>pc1</cp:lastModifiedBy>
  <cp:revision>16</cp:revision>
  <dcterms:created xsi:type="dcterms:W3CDTF">2020-11-21T12:08:03Z</dcterms:created>
  <dcterms:modified xsi:type="dcterms:W3CDTF">2021-03-24T21:08:28Z</dcterms:modified>
</cp:coreProperties>
</file>