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9" r:id="rId12"/>
    <p:sldId id="268" r:id="rId13"/>
    <p:sldId id="267"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7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CC674-12D1-47A6-BBFD-B978B3B2EDCB}" type="datetimeFigureOut">
              <a:rPr lang="tr-TR" smtClean="0"/>
              <a:pPr/>
              <a:t>27.12.2017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C6F54F-BCC3-4AB5-B0F0-7C0E3C121B31}" type="slidenum">
              <a:rPr lang="tr-TR" smtClean="0"/>
              <a:pPr/>
              <a:t>‹#›</a:t>
            </a:fld>
            <a:endParaRPr lang="tr-TR"/>
          </a:p>
        </p:txBody>
      </p:sp>
    </p:spTree>
    <p:extLst>
      <p:ext uri="{BB962C8B-B14F-4D97-AF65-F5344CB8AC3E}">
        <p14:creationId xmlns:p14="http://schemas.microsoft.com/office/powerpoint/2010/main" val="2972975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F66F225-182E-4F97-BEBE-2CD0B8CDE3EA}"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6484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00CBD3DD-F7D7-4E37-B50A-FD3B33992D2E}" type="datetime1">
              <a:rPr lang="tr-TR" smtClean="0"/>
              <a:pPr/>
              <a:t>27.12.2017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84606895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3764227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8197751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9870279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2522996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0339932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596B47-3521-4277-B083-2C7A5DD9782C}"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170950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BF75FE-BED4-4464-AD60-306856E1C0EF}"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090216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F17A240-3C39-406B-878D-CA60E9C8E7A5}"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49678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55E94-C32C-4795-842F-C74547CF417D}"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5013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1992B5-D994-42BE-A2B6-07F5F9526FD2}" type="datetime1">
              <a:rPr lang="tr-TR" smtClean="0"/>
              <a:pPr/>
              <a:t>27.12.2017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46483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D8F05E4-7B2F-4662-B040-9D5CF9B76B33}" type="datetime1">
              <a:rPr lang="tr-TR" smtClean="0"/>
              <a:pPr/>
              <a:t>27.12.2017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410593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A816403-F35D-48B2-8049-312CBA387064}" type="datetime1">
              <a:rPr lang="tr-TR" smtClean="0"/>
              <a:pPr/>
              <a:t>27.12.2017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702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97F33-9DCC-4CE2-AD16-3D260A5003D6}" type="datetime1">
              <a:rPr lang="tr-TR" smtClean="0"/>
              <a:pPr/>
              <a:t>27.12.2017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831887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5E84E-F3B0-4608-A8C9-9F2F846DCD2A}" type="datetime1">
              <a:rPr lang="tr-TR" smtClean="0"/>
              <a:pPr/>
              <a:t>27.12.2017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8872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6F0A567-B877-4E96-BDF9-E8C84FBAFE87}" type="datetime1">
              <a:rPr lang="tr-TR" smtClean="0"/>
              <a:pPr/>
              <a:t>27.12.2017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5553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0CBD3DD-F7D7-4E37-B50A-FD3B33992D2E}" type="datetime1">
              <a:rPr lang="tr-TR" smtClean="0"/>
              <a:pPr/>
              <a:t>27.12.2017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BBB3F3D-5059-4D6A-B16F-BA1C54FDDA80}" type="slidenum">
              <a:rPr lang="tr-TR" smtClean="0"/>
              <a:pPr/>
              <a:t>‹#›</a:t>
            </a:fld>
            <a:endParaRPr lang="tr-TR"/>
          </a:p>
        </p:txBody>
      </p:sp>
    </p:spTree>
    <p:extLst>
      <p:ext uri="{BB962C8B-B14F-4D97-AF65-F5344CB8AC3E}">
        <p14:creationId xmlns:p14="http://schemas.microsoft.com/office/powerpoint/2010/main" val="7322717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BORÇ İLİŞKİSİ</a:t>
            </a:r>
            <a:endParaRPr lang="tr-TR" dirty="0"/>
          </a:p>
        </p:txBody>
      </p:sp>
      <p:sp>
        <p:nvSpPr>
          <p:cNvPr id="5" name="4 İçerik Yer Tutucusu"/>
          <p:cNvSpPr>
            <a:spLocks noGrp="1"/>
          </p:cNvSpPr>
          <p:nvPr>
            <p:ph idx="1"/>
          </p:nvPr>
        </p:nvSpPr>
        <p:spPr/>
        <p:txBody>
          <a:bodyPr/>
          <a:lstStyle/>
          <a:p>
            <a:r>
              <a:rPr lang="tr-TR" dirty="0"/>
              <a:t>Borç ilişkisi, iki taraf arasındaki bir hukukî bağdır ki, bu bağ gereğince, taraflardan biri (borçlu) bir şey vermek veya yapmak ya da yapmamak, yani bir edimi yerine getirmek borcu altına girer. </a:t>
            </a:r>
            <a:endParaRPr lang="tr-TR" dirty="0"/>
          </a:p>
        </p:txBody>
      </p:sp>
      <p:sp>
        <p:nvSpPr>
          <p:cNvPr id="6" name="5 Slayt Numarası Yer Tutucusu"/>
          <p:cNvSpPr>
            <a:spLocks noGrp="1"/>
          </p:cNvSpPr>
          <p:nvPr>
            <p:ph type="sldNum" sz="quarter" idx="12"/>
          </p:nvPr>
        </p:nvSpPr>
        <p:spPr/>
        <p:txBody>
          <a:bodyPr/>
          <a:lstStyle/>
          <a:p>
            <a:fld id="{CBBB3F3D-5059-4D6A-B16F-BA1C54FDDA80}"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ÖNERİYE DAVET</a:t>
            </a:r>
            <a:endParaRPr lang="tr-TR" dirty="0"/>
          </a:p>
        </p:txBody>
      </p:sp>
      <p:sp>
        <p:nvSpPr>
          <p:cNvPr id="3" name="2 İçerik Yer Tutucusu"/>
          <p:cNvSpPr>
            <a:spLocks noGrp="1"/>
          </p:cNvSpPr>
          <p:nvPr>
            <p:ph idx="1"/>
          </p:nvPr>
        </p:nvSpPr>
        <p:spPr/>
        <p:txBody>
          <a:bodyPr/>
          <a:lstStyle/>
          <a:p>
            <a:pPr lvl="0"/>
            <a:r>
              <a:rPr lang="tr-TR" dirty="0"/>
              <a:t>Önerinin unsurlarından birisi eksikse öneriye davet söz konusu olur:</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KABUL</a:t>
            </a:r>
            <a:endParaRPr lang="tr-TR" dirty="0"/>
          </a:p>
        </p:txBody>
      </p:sp>
      <p:sp>
        <p:nvSpPr>
          <p:cNvPr id="3" name="İçerik Yer Tutucusu 2"/>
          <p:cNvSpPr>
            <a:spLocks noGrp="1"/>
          </p:cNvSpPr>
          <p:nvPr>
            <p:ph idx="1"/>
          </p:nvPr>
        </p:nvSpPr>
        <p:spPr/>
        <p:txBody>
          <a:bodyPr/>
          <a:lstStyle/>
          <a:p>
            <a:pPr lvl="0"/>
            <a:r>
              <a:rPr lang="tr-TR" dirty="0"/>
              <a:t>Kabul beyanının mutlaka öneriyi yapan kişinin önerisiyle bağlı olduğu süre içinde ona ulaşması gereklidir. Sonra ulaşan kabul haberi yeni bir öneri niteliği taşır.</a:t>
            </a:r>
          </a:p>
          <a:p>
            <a:endParaRPr lang="tr-TR" dirty="0"/>
          </a:p>
        </p:txBody>
      </p:sp>
      <p:sp>
        <p:nvSpPr>
          <p:cNvPr id="4" name="Slayt Numarası Yer Tutucusu 3"/>
          <p:cNvSpPr>
            <a:spLocks noGrp="1"/>
          </p:cNvSpPr>
          <p:nvPr>
            <p:ph type="sldNum" sz="quarter" idx="12"/>
          </p:nvPr>
        </p:nvSpPr>
        <p:spPr/>
        <p:txBody>
          <a:bodyPr/>
          <a:lstStyle/>
          <a:p>
            <a:fld id="{CBBB3F3D-5059-4D6A-B16F-BA1C54FDDA80}" type="slidenum">
              <a:rPr lang="tr-TR" smtClean="0"/>
              <a:pPr/>
              <a:t>11</a:t>
            </a:fld>
            <a:endParaRPr lang="tr-TR"/>
          </a:p>
        </p:txBody>
      </p:sp>
    </p:spTree>
    <p:extLst>
      <p:ext uri="{BB962C8B-B14F-4D97-AF65-F5344CB8AC3E}">
        <p14:creationId xmlns:p14="http://schemas.microsoft.com/office/powerpoint/2010/main" val="1039463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KURULMASI VE HÜKÜM DOĞURMASI ANI</a:t>
            </a:r>
            <a:endParaRPr lang="tr-TR" dirty="0"/>
          </a:p>
        </p:txBody>
      </p:sp>
      <p:sp>
        <p:nvSpPr>
          <p:cNvPr id="3" name="İçerik Yer Tutucusu 2"/>
          <p:cNvSpPr>
            <a:spLocks noGrp="1"/>
          </p:cNvSpPr>
          <p:nvPr>
            <p:ph idx="1"/>
          </p:nvPr>
        </p:nvSpPr>
        <p:spPr/>
        <p:txBody>
          <a:bodyPr/>
          <a:lstStyle/>
          <a:p>
            <a:pPr lvl="0"/>
            <a:r>
              <a:rPr lang="tr-TR" dirty="0"/>
              <a:t>Hazırlar Arasındaki İcapta: Kabul beyanıyla birlikte (derhal yöneltilmelidir), sözleşme kurulmuş ve hükümlerini doğurmaya başlamış olur.</a:t>
            </a:r>
          </a:p>
          <a:p>
            <a:r>
              <a:rPr lang="tr-TR" dirty="0"/>
              <a:t>Hazır Olmayanlar Arasındaki İcapta: Sözleşme kabul beyanının öneriyi yapan kişinin hâkimiyet alanına ulaşması anında kurulur. </a:t>
            </a:r>
            <a:endParaRPr lang="tr-TR" dirty="0"/>
          </a:p>
        </p:txBody>
      </p:sp>
      <p:sp>
        <p:nvSpPr>
          <p:cNvPr id="4" name="Slayt Numarası Yer Tutucusu 3"/>
          <p:cNvSpPr>
            <a:spLocks noGrp="1"/>
          </p:cNvSpPr>
          <p:nvPr>
            <p:ph type="sldNum" sz="quarter" idx="12"/>
          </p:nvPr>
        </p:nvSpPr>
        <p:spPr/>
        <p:txBody>
          <a:bodyPr/>
          <a:lstStyle/>
          <a:p>
            <a:fld id="{CBBB3F3D-5059-4D6A-B16F-BA1C54FDDA80}" type="slidenum">
              <a:rPr lang="tr-TR" smtClean="0"/>
              <a:pPr/>
              <a:t>12</a:t>
            </a:fld>
            <a:endParaRPr lang="tr-TR"/>
          </a:p>
        </p:txBody>
      </p:sp>
    </p:spTree>
    <p:extLst>
      <p:ext uri="{BB962C8B-B14F-4D97-AF65-F5344CB8AC3E}">
        <p14:creationId xmlns:p14="http://schemas.microsoft.com/office/powerpoint/2010/main" val="4193187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endParaRPr lang="tr-TR" dirty="0" smtClean="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13</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EDİM</a:t>
            </a:r>
            <a:endParaRPr lang="tr-TR" dirty="0"/>
          </a:p>
        </p:txBody>
      </p:sp>
      <p:sp>
        <p:nvSpPr>
          <p:cNvPr id="3" name="2 İçerik Yer Tutucusu"/>
          <p:cNvSpPr>
            <a:spLocks noGrp="1"/>
          </p:cNvSpPr>
          <p:nvPr>
            <p:ph idx="1"/>
          </p:nvPr>
        </p:nvSpPr>
        <p:spPr/>
        <p:txBody>
          <a:bodyPr/>
          <a:lstStyle/>
          <a:p>
            <a:r>
              <a:rPr lang="tr-TR" dirty="0"/>
              <a:t>Borç ilişkisine göre, borçlunun yerine getirmek zorunda bulunduğu, alacaklının da borçludan talebe yetkili olduğu davranışa edim denir. Başka bir ifadeyle edim, bir borç ilişkisinde “borcun konusu” dur.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BORÇ VE SORUMLULUK</a:t>
            </a:r>
            <a:endParaRPr lang="tr-TR" dirty="0"/>
          </a:p>
        </p:txBody>
      </p:sp>
      <p:sp>
        <p:nvSpPr>
          <p:cNvPr id="3" name="2 İçerik Yer Tutucusu"/>
          <p:cNvSpPr>
            <a:spLocks noGrp="1"/>
          </p:cNvSpPr>
          <p:nvPr>
            <p:ph idx="1"/>
          </p:nvPr>
        </p:nvSpPr>
        <p:spPr/>
        <p:txBody>
          <a:bodyPr/>
          <a:lstStyle/>
          <a:p>
            <a:r>
              <a:rPr lang="tr-TR" dirty="0"/>
              <a:t>Borç ilişkisinde, borcunu yerine getirmeyen kişinin şahıs varlığı ile sorumluluğu yoktur. Borç ilişkisinde kural olarak, </a:t>
            </a:r>
            <a:r>
              <a:rPr lang="tr-TR" u="sng" dirty="0"/>
              <a:t>sınırsız mal varlığı ile sorumluluk</a:t>
            </a:r>
            <a:r>
              <a:rPr lang="tr-TR" dirty="0"/>
              <a:t> (</a:t>
            </a:r>
            <a:r>
              <a:rPr lang="tr-TR" u="sng" dirty="0"/>
              <a:t>şahsî sorumluluk</a:t>
            </a:r>
            <a:r>
              <a:rPr lang="tr-TR" dirty="0"/>
              <a:t>) vardır</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İTİRAZ</a:t>
            </a:r>
            <a:endParaRPr lang="tr-TR" dirty="0"/>
          </a:p>
        </p:txBody>
      </p:sp>
      <p:sp>
        <p:nvSpPr>
          <p:cNvPr id="3" name="2 İçerik Yer Tutucusu"/>
          <p:cNvSpPr>
            <a:spLocks noGrp="1"/>
          </p:cNvSpPr>
          <p:nvPr>
            <p:ph idx="1"/>
          </p:nvPr>
        </p:nvSpPr>
        <p:spPr/>
        <p:txBody>
          <a:bodyPr>
            <a:normAutofit/>
          </a:bodyPr>
          <a:lstStyle/>
          <a:p>
            <a:pPr lvl="0"/>
            <a:r>
              <a:rPr lang="tr-TR" dirty="0"/>
              <a:t>Borçlunun, borcun hiç oluşmadığına veya artık mevcut olmadığına dair savunmasıdır.</a:t>
            </a:r>
          </a:p>
          <a:p>
            <a:pPr lvl="0"/>
            <a:r>
              <a:rPr lang="tr-TR" dirty="0"/>
              <a:t>Bir </a:t>
            </a:r>
            <a:r>
              <a:rPr lang="tr-TR" u="sng" dirty="0"/>
              <a:t>olaya</a:t>
            </a:r>
            <a:r>
              <a:rPr lang="tr-TR" dirty="0"/>
              <a:t> dayanır.</a:t>
            </a:r>
          </a:p>
          <a:p>
            <a:pPr lvl="0"/>
            <a:r>
              <a:rPr lang="tr-TR" dirty="0"/>
              <a:t>Varlığını </a:t>
            </a:r>
            <a:r>
              <a:rPr lang="tr-TR" u="sng" dirty="0"/>
              <a:t>herkes</a:t>
            </a:r>
            <a:r>
              <a:rPr lang="tr-TR" dirty="0"/>
              <a:t> ileri sürebilir. </a:t>
            </a:r>
          </a:p>
          <a:p>
            <a:pPr lvl="0"/>
            <a:r>
              <a:rPr lang="tr-TR" dirty="0"/>
              <a:t>Hâkim </a:t>
            </a:r>
            <a:r>
              <a:rPr lang="tr-TR" u="sng" dirty="0" err="1"/>
              <a:t>re’sen</a:t>
            </a:r>
            <a:r>
              <a:rPr lang="tr-TR" dirty="0"/>
              <a:t> dikkate alır.</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DEFİ</a:t>
            </a:r>
            <a:endParaRPr lang="tr-TR" dirty="0"/>
          </a:p>
        </p:txBody>
      </p:sp>
      <p:sp>
        <p:nvSpPr>
          <p:cNvPr id="3" name="2 İçerik Yer Tutucusu"/>
          <p:cNvSpPr>
            <a:spLocks noGrp="1"/>
          </p:cNvSpPr>
          <p:nvPr>
            <p:ph idx="1"/>
          </p:nvPr>
        </p:nvSpPr>
        <p:spPr/>
        <p:txBody>
          <a:bodyPr>
            <a:normAutofit/>
          </a:bodyPr>
          <a:lstStyle/>
          <a:p>
            <a:pPr lvl="0"/>
            <a:r>
              <a:rPr lang="tr-TR" dirty="0"/>
              <a:t>Borçlunun, ödemeden kaçınmasına imkân veren özel bir sebebin varlığına dair savunmasıdır.</a:t>
            </a:r>
          </a:p>
          <a:p>
            <a:pPr lvl="0"/>
            <a:r>
              <a:rPr lang="tr-TR" dirty="0"/>
              <a:t>Bir </a:t>
            </a:r>
            <a:r>
              <a:rPr lang="tr-TR" u="sng" dirty="0"/>
              <a:t>hakka</a:t>
            </a:r>
            <a:r>
              <a:rPr lang="tr-TR" dirty="0"/>
              <a:t> dayanır.</a:t>
            </a:r>
          </a:p>
          <a:p>
            <a:pPr lvl="0"/>
            <a:r>
              <a:rPr lang="tr-TR" dirty="0"/>
              <a:t>Sadece </a:t>
            </a:r>
            <a:r>
              <a:rPr lang="tr-TR" u="sng" dirty="0"/>
              <a:t>taraflar</a:t>
            </a:r>
            <a:r>
              <a:rPr lang="tr-TR" dirty="0"/>
              <a:t> ileri sürebilir.</a:t>
            </a:r>
          </a:p>
          <a:p>
            <a:pPr lvl="0"/>
            <a:r>
              <a:rPr lang="tr-TR" dirty="0"/>
              <a:t>Hâkim </a:t>
            </a:r>
            <a:r>
              <a:rPr lang="tr-TR" dirty="0" err="1"/>
              <a:t>re’sen</a:t>
            </a:r>
            <a:r>
              <a:rPr lang="tr-TR" dirty="0"/>
              <a:t> dikkate </a:t>
            </a:r>
            <a:r>
              <a:rPr lang="tr-TR" u="sng" dirty="0"/>
              <a:t>alamaz</a:t>
            </a:r>
            <a:r>
              <a:rPr lang="tr-TR" dirty="0"/>
              <a:t>.</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YENİLİK DOĞURAN HAKLAR</a:t>
            </a:r>
            <a:endParaRPr lang="tr-TR" dirty="0"/>
          </a:p>
        </p:txBody>
      </p:sp>
      <p:sp>
        <p:nvSpPr>
          <p:cNvPr id="3" name="2 İçerik Yer Tutucusu"/>
          <p:cNvSpPr>
            <a:spLocks noGrp="1"/>
          </p:cNvSpPr>
          <p:nvPr>
            <p:ph idx="1"/>
          </p:nvPr>
        </p:nvSpPr>
        <p:spPr/>
        <p:txBody>
          <a:bodyPr>
            <a:normAutofit/>
          </a:bodyPr>
          <a:lstStyle/>
          <a:p>
            <a:r>
              <a:rPr lang="tr-TR" u="sng" dirty="0"/>
              <a:t>Tek taraflı irade beyanıyla kullanılan</a:t>
            </a:r>
            <a:r>
              <a:rPr lang="tr-TR" dirty="0"/>
              <a:t> ve kullanıldıklarında yeni bir hukuki ilişki meydana getiren, mevcut bir hukuki ilişkiyi değiştiren ya da ortadan kaldıran haklardır.</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YENİLİK DOĞURAN HAKLARIN ÖZELLİKLERİ</a:t>
            </a:r>
            <a:endParaRPr lang="tr-TR" dirty="0"/>
          </a:p>
        </p:txBody>
      </p:sp>
      <p:sp>
        <p:nvSpPr>
          <p:cNvPr id="3" name="2 İçerik Yer Tutucusu"/>
          <p:cNvSpPr>
            <a:spLocks noGrp="1"/>
          </p:cNvSpPr>
          <p:nvPr>
            <p:ph idx="1"/>
          </p:nvPr>
        </p:nvSpPr>
        <p:spPr/>
        <p:txBody>
          <a:bodyPr>
            <a:normAutofit/>
          </a:bodyPr>
          <a:lstStyle/>
          <a:p>
            <a:pPr lvl="0"/>
            <a:r>
              <a:rPr lang="tr-TR" dirty="0"/>
              <a:t>Yenilik Doğuran Hakların Özellikleri:</a:t>
            </a:r>
          </a:p>
          <a:p>
            <a:r>
              <a:rPr lang="tr-TR" dirty="0"/>
              <a:t> </a:t>
            </a:r>
          </a:p>
          <a:p>
            <a:pPr lvl="0"/>
            <a:r>
              <a:rPr lang="tr-TR" dirty="0"/>
              <a:t>Hak sahibinin tek taraflı irade beyanıyla kullanılır.</a:t>
            </a:r>
          </a:p>
          <a:p>
            <a:pPr lvl="0"/>
            <a:r>
              <a:rPr lang="tr-TR" dirty="0"/>
              <a:t>Bir kez kullanıldığında sona erer, tükenir, geri alınamaz, değiştirilemez.</a:t>
            </a:r>
          </a:p>
          <a:p>
            <a:pPr lvl="0"/>
            <a:r>
              <a:rPr lang="tr-TR" dirty="0"/>
              <a:t>Şarta ve vadeye bağlanmaz.</a:t>
            </a:r>
          </a:p>
          <a:p>
            <a:pPr lvl="0"/>
            <a:r>
              <a:rPr lang="tr-TR" dirty="0"/>
              <a:t>Bir süre öngörülmüş ise, bu süre </a:t>
            </a:r>
            <a:r>
              <a:rPr lang="tr-TR" u="sng" dirty="0"/>
              <a:t>hak düşürücü</a:t>
            </a:r>
            <a:r>
              <a:rPr lang="tr-TR" dirty="0"/>
              <a:t> süredir</a:t>
            </a:r>
            <a:r>
              <a:rPr lang="tr-TR" dirty="0" smtClean="0"/>
              <a:t>.</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EKSİK BORÇ</a:t>
            </a:r>
            <a:endParaRPr lang="tr-TR" dirty="0"/>
          </a:p>
        </p:txBody>
      </p:sp>
      <p:sp>
        <p:nvSpPr>
          <p:cNvPr id="3" name="2 İçerik Yer Tutucusu"/>
          <p:cNvSpPr>
            <a:spLocks noGrp="1"/>
          </p:cNvSpPr>
          <p:nvPr>
            <p:ph idx="1"/>
          </p:nvPr>
        </p:nvSpPr>
        <p:spPr/>
        <p:txBody>
          <a:bodyPr>
            <a:normAutofit/>
          </a:bodyPr>
          <a:lstStyle/>
          <a:p>
            <a:r>
              <a:rPr lang="tr-TR" dirty="0"/>
              <a:t>Eksik borçta; borç tam olarak mevcuttur, ancak alacaklının borcu ödeme yükümlülüğü yoktur.</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ÖNERİ (İCAP)</a:t>
            </a:r>
            <a:endParaRPr lang="tr-TR" dirty="0"/>
          </a:p>
        </p:txBody>
      </p:sp>
      <p:sp>
        <p:nvSpPr>
          <p:cNvPr id="3" name="2 İçerik Yer Tutucusu"/>
          <p:cNvSpPr>
            <a:spLocks noGrp="1"/>
          </p:cNvSpPr>
          <p:nvPr>
            <p:ph idx="1"/>
          </p:nvPr>
        </p:nvSpPr>
        <p:spPr/>
        <p:txBody>
          <a:bodyPr/>
          <a:lstStyle/>
          <a:p>
            <a:pPr lvl="0"/>
            <a:r>
              <a:rPr lang="tr-TR" dirty="0"/>
              <a:t>ÖNERİ (İCAP)</a:t>
            </a:r>
          </a:p>
          <a:p>
            <a:r>
              <a:rPr lang="tr-TR" dirty="0"/>
              <a:t> </a:t>
            </a:r>
          </a:p>
          <a:p>
            <a:pPr lvl="0"/>
            <a:r>
              <a:rPr lang="tr-TR" dirty="0"/>
              <a:t>Öneri, sözleşme yapma çağrısını konu alan ve ulaşması gerekli olan tek taraflı bir hukuki işlemdir.</a:t>
            </a:r>
          </a:p>
          <a:p>
            <a:r>
              <a:rPr lang="tr-TR" dirty="0"/>
              <a:t>Öneri, sözleşmenin bütün esaslı noktalarını taşımalıdır. Semenin belirlenebilir olması da sözleşmenin kurulması için yeterlidir.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59</TotalTime>
  <Words>316</Words>
  <Application>Microsoft Office PowerPoint</Application>
  <PresentationFormat>Ekran Gösterisi (4:3)</PresentationFormat>
  <Paragraphs>52</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Calibri</vt:lpstr>
      <vt:lpstr>Century Gothic</vt:lpstr>
      <vt:lpstr>Wingdings 3</vt:lpstr>
      <vt:lpstr>Dilim</vt:lpstr>
      <vt:lpstr>BORÇ İLİŞKİSİ</vt:lpstr>
      <vt:lpstr>EDİM</vt:lpstr>
      <vt:lpstr>BORÇ VE SORUMLULUK</vt:lpstr>
      <vt:lpstr>İTİRAZ</vt:lpstr>
      <vt:lpstr>DEFİ</vt:lpstr>
      <vt:lpstr>YENİLİK DOĞURAN HAKLAR</vt:lpstr>
      <vt:lpstr>YENİLİK DOĞURAN HAKLARIN ÖZELLİKLERİ</vt:lpstr>
      <vt:lpstr>EKSİK BORÇ</vt:lpstr>
      <vt:lpstr>ÖNERİ (İCAP)</vt:lpstr>
      <vt:lpstr>ÖNERİYE DAVET</vt:lpstr>
      <vt:lpstr>KABUL</vt:lpstr>
      <vt:lpstr>SÖZLEŞMENİN KURULMASI VE HÜKÜM DOĞURMASI ANI</vt:lpstr>
      <vt:lpstr>PowerPoint Sunusu</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KİŞİLER HUKUKU</dc:title>
  <dc:creator>Administrator</dc:creator>
  <cp:lastModifiedBy>Pelin Atila Yoruk</cp:lastModifiedBy>
  <cp:revision>22</cp:revision>
  <dcterms:created xsi:type="dcterms:W3CDTF">2015-12-20T17:57:43Z</dcterms:created>
  <dcterms:modified xsi:type="dcterms:W3CDTF">2017-12-27T19:54:39Z</dcterms:modified>
</cp:coreProperties>
</file>