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7" r:id="rId4"/>
    <p:sldId id="257" r:id="rId5"/>
    <p:sldId id="259" r:id="rId6"/>
    <p:sldId id="266" r:id="rId7"/>
    <p:sldId id="260" r:id="rId8"/>
    <p:sldId id="272" r:id="rId9"/>
    <p:sldId id="268" r:id="rId10"/>
    <p:sldId id="273" r:id="rId11"/>
    <p:sldId id="298" r:id="rId12"/>
    <p:sldId id="282" r:id="rId13"/>
    <p:sldId id="283" r:id="rId14"/>
    <p:sldId id="284" r:id="rId15"/>
    <p:sldId id="285" r:id="rId16"/>
    <p:sldId id="288" r:id="rId17"/>
    <p:sldId id="289" r:id="rId18"/>
    <p:sldId id="29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93F1-3993-4EFC-8072-2D0F42331CAA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3888-B6A7-4944-B8E0-CE1093394E3C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7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93F1-3993-4EFC-8072-2D0F42331CAA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3888-B6A7-4944-B8E0-CE1093394E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43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93F1-3993-4EFC-8072-2D0F42331CAA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3888-B6A7-4944-B8E0-CE1093394E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53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93F1-3993-4EFC-8072-2D0F42331CAA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3888-B6A7-4944-B8E0-CE1093394E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08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93F1-3993-4EFC-8072-2D0F42331CAA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3888-B6A7-4944-B8E0-CE1093394E3C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59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93F1-3993-4EFC-8072-2D0F42331CAA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3888-B6A7-4944-B8E0-CE1093394E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307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93F1-3993-4EFC-8072-2D0F42331CAA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3888-B6A7-4944-B8E0-CE1093394E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42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93F1-3993-4EFC-8072-2D0F42331CAA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3888-B6A7-4944-B8E0-CE1093394E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92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93F1-3993-4EFC-8072-2D0F42331CAA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3888-B6A7-4944-B8E0-CE1093394E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82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4093F1-3993-4EFC-8072-2D0F42331CAA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D53888-B6A7-4944-B8E0-CE1093394E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10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93F1-3993-4EFC-8072-2D0F42331CAA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3888-B6A7-4944-B8E0-CE1093394E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435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4093F1-3993-4EFC-8072-2D0F42331CAA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D53888-B6A7-4944-B8E0-CE1093394E3C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80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DC27EC-9DD5-5E05-A695-A9E88EAC4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b="1" dirty="0">
                <a:solidFill>
                  <a:srgbClr val="FF0000"/>
                </a:solidFill>
              </a:rPr>
              <a:t>JİNEKOLOJİK KANSERLERDE RADYOTERAPİ</a:t>
            </a:r>
          </a:p>
        </p:txBody>
      </p:sp>
    </p:spTree>
    <p:extLst>
      <p:ext uri="{BB962C8B-B14F-4D97-AF65-F5344CB8AC3E}">
        <p14:creationId xmlns:p14="http://schemas.microsoft.com/office/powerpoint/2010/main" val="422201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470C32-E26D-3611-B4CF-88921AB6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KONTURLAMA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9FE821-8CCA-E7CB-214C-D84949D6B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Tümör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Patolojik lenf nodları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Pelvik(</a:t>
            </a:r>
            <a:r>
              <a:rPr lang="tr-TR" dirty="0" err="1"/>
              <a:t>common</a:t>
            </a:r>
            <a:r>
              <a:rPr lang="tr-TR" dirty="0"/>
              <a:t>/</a:t>
            </a:r>
            <a:r>
              <a:rPr lang="tr-TR" dirty="0" err="1"/>
              <a:t>eksternal</a:t>
            </a:r>
            <a:r>
              <a:rPr lang="tr-TR" dirty="0"/>
              <a:t>/</a:t>
            </a:r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iliak-obturator</a:t>
            </a:r>
            <a:r>
              <a:rPr lang="tr-TR" dirty="0"/>
              <a:t>)-</a:t>
            </a:r>
            <a:r>
              <a:rPr lang="tr-TR" dirty="0" err="1"/>
              <a:t>paraaortik-ingunal</a:t>
            </a:r>
            <a:r>
              <a:rPr lang="tr-TR" dirty="0"/>
              <a:t> lenf nodları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Riskli </a:t>
            </a:r>
            <a:r>
              <a:rPr lang="tr-TR" dirty="0" err="1"/>
              <a:t>organlar:böbrekler,ince</a:t>
            </a:r>
            <a:r>
              <a:rPr lang="tr-TR" dirty="0"/>
              <a:t> </a:t>
            </a:r>
            <a:r>
              <a:rPr lang="tr-TR" dirty="0" err="1"/>
              <a:t>bağırsaklar,rektum,sigmoid</a:t>
            </a:r>
            <a:r>
              <a:rPr lang="tr-TR" dirty="0"/>
              <a:t> </a:t>
            </a:r>
            <a:r>
              <a:rPr lang="tr-TR" dirty="0" err="1"/>
              <a:t>kolon,mesane,femur</a:t>
            </a:r>
            <a:r>
              <a:rPr lang="tr-TR" dirty="0"/>
              <a:t> </a:t>
            </a:r>
            <a:r>
              <a:rPr lang="tr-TR" dirty="0" err="1"/>
              <a:t>başları,spinal</a:t>
            </a:r>
            <a:r>
              <a:rPr lang="tr-TR" dirty="0"/>
              <a:t> </a:t>
            </a:r>
            <a:r>
              <a:rPr lang="tr-TR" dirty="0" err="1"/>
              <a:t>kord,sakral</a:t>
            </a:r>
            <a:r>
              <a:rPr lang="tr-TR" dirty="0"/>
              <a:t> </a:t>
            </a:r>
            <a:r>
              <a:rPr lang="tr-TR" dirty="0" err="1"/>
              <a:t>pleksus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7059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djuvant Therapy in Endometrial Cancer with Special Emphasis and Reference  to Indian Setting | Indian Journal of Gynecologic Oncology">
            <a:extLst>
              <a:ext uri="{FF2B5EF4-FFF2-40B4-BE49-F238E27FC236}">
                <a16:creationId xmlns:a16="http://schemas.microsoft.com/office/drawing/2014/main" id="{7DEBAD50-5641-3EA5-6913-E5F492FB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371600"/>
            <a:ext cx="65246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0247684-BC80-A724-344B-DD5F1394027D}"/>
              </a:ext>
            </a:extLst>
          </p:cNvPr>
          <p:cNvSpPr txBox="1"/>
          <p:nvPr/>
        </p:nvSpPr>
        <p:spPr>
          <a:xfrm>
            <a:off x="2520098" y="5977389"/>
            <a:ext cx="96719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800" b="0" i="0" dirty="0" err="1">
                <a:solidFill>
                  <a:srgbClr val="222222"/>
                </a:solidFill>
                <a:effectLst/>
              </a:rPr>
              <a:t>Gurram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, L., 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Mahantshetty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, U., 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Chopra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, S. </a:t>
            </a:r>
            <a:r>
              <a:rPr lang="tr-TR" sz="800" b="0" i="1" dirty="0">
                <a:solidFill>
                  <a:srgbClr val="222222"/>
                </a:solidFill>
                <a:effectLst/>
              </a:rPr>
              <a:t>et al.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 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Adjuvant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 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Therapy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 in Endometrial 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Cancer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 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with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 Special 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Emphasis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 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and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 Reference 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to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 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Indian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 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Setting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. </a:t>
            </a:r>
            <a:r>
              <a:rPr lang="tr-TR" sz="800" b="0" i="1" dirty="0" err="1">
                <a:solidFill>
                  <a:srgbClr val="222222"/>
                </a:solidFill>
                <a:effectLst/>
              </a:rPr>
              <a:t>Indian</a:t>
            </a:r>
            <a:r>
              <a:rPr lang="tr-TR" sz="800" b="0" i="1" dirty="0">
                <a:solidFill>
                  <a:srgbClr val="222222"/>
                </a:solidFill>
                <a:effectLst/>
              </a:rPr>
              <a:t> J </a:t>
            </a:r>
            <a:r>
              <a:rPr lang="tr-TR" sz="800" b="0" i="1" dirty="0" err="1">
                <a:solidFill>
                  <a:srgbClr val="222222"/>
                </a:solidFill>
                <a:effectLst/>
              </a:rPr>
              <a:t>Gynecol</a:t>
            </a:r>
            <a:r>
              <a:rPr lang="tr-TR" sz="800" b="0" i="1" dirty="0">
                <a:solidFill>
                  <a:srgbClr val="222222"/>
                </a:solidFill>
                <a:effectLst/>
              </a:rPr>
              <a:t> </a:t>
            </a:r>
            <a:r>
              <a:rPr lang="tr-TR" sz="800" b="0" i="1" dirty="0" err="1">
                <a:solidFill>
                  <a:srgbClr val="222222"/>
                </a:solidFill>
                <a:effectLst/>
              </a:rPr>
              <a:t>Oncolog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 </a:t>
            </a:r>
            <a:r>
              <a:rPr lang="tr-TR" sz="800" b="1" i="0" dirty="0">
                <a:solidFill>
                  <a:srgbClr val="222222"/>
                </a:solidFill>
                <a:effectLst/>
              </a:rPr>
              <a:t>17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, 95 (2019)  https://doi.org/10.1007/s40944-019-0335-9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86560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FB645A-B46A-93FA-65A8-27474437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7693"/>
            <a:ext cx="10058400" cy="1450757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BRAKİTERAPİ-</a:t>
            </a:r>
            <a:r>
              <a:rPr lang="tr-TR" b="1" dirty="0" err="1">
                <a:solidFill>
                  <a:srgbClr val="FF0000"/>
                </a:solidFill>
              </a:rPr>
              <a:t>intrakaviter</a:t>
            </a:r>
            <a:r>
              <a:rPr lang="tr-TR" b="1" dirty="0">
                <a:solidFill>
                  <a:srgbClr val="FF0000"/>
                </a:solidFill>
              </a:rPr>
              <a:t>/interstisyel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16D5FBB-206A-F344-9A09-A1D8F1D37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62" y="2163550"/>
            <a:ext cx="5580244" cy="2702812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04C821E2-109A-A0D7-8698-78FD1D4D800B}"/>
              </a:ext>
            </a:extLst>
          </p:cNvPr>
          <p:cNvSpPr txBox="1"/>
          <p:nvPr/>
        </p:nvSpPr>
        <p:spPr>
          <a:xfrm>
            <a:off x="4345756" y="5545470"/>
            <a:ext cx="157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İNTRAKAVİTER</a:t>
            </a:r>
          </a:p>
        </p:txBody>
      </p:sp>
      <p:pic>
        <p:nvPicPr>
          <p:cNvPr id="4098" name="Picture 2" descr="Cervical Cancer | Brachytherapy | Gynecology Cancer | Elekta">
            <a:extLst>
              <a:ext uri="{FF2B5EF4-FFF2-40B4-BE49-F238E27FC236}">
                <a16:creationId xmlns:a16="http://schemas.microsoft.com/office/drawing/2014/main" id="{4B6A096F-3FC1-5599-EC76-F25E3348B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20" y="1893557"/>
            <a:ext cx="5466945" cy="307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DF] The role of interstitial brachytherapy in the management of primary  radiation therapy for uterine cervical cancer | Semantic Scholar">
            <a:extLst>
              <a:ext uri="{FF2B5EF4-FFF2-40B4-BE49-F238E27FC236}">
                <a16:creationId xmlns:a16="http://schemas.microsoft.com/office/drawing/2014/main" id="{0BBB28D7-AC1C-E854-B667-8A59F944C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84"/>
          <a:stretch/>
        </p:blipFill>
        <p:spPr bwMode="auto">
          <a:xfrm>
            <a:off x="6391373" y="1532891"/>
            <a:ext cx="5092361" cy="32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CD82E123-6AD0-E2A3-BCB2-86D2552D00AF}"/>
              </a:ext>
            </a:extLst>
          </p:cNvPr>
          <p:cNvSpPr txBox="1"/>
          <p:nvPr/>
        </p:nvSpPr>
        <p:spPr>
          <a:xfrm>
            <a:off x="4345756" y="5545470"/>
            <a:ext cx="204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İNTERSTİSYEL</a:t>
            </a:r>
          </a:p>
        </p:txBody>
      </p:sp>
      <p:pic>
        <p:nvPicPr>
          <p:cNvPr id="3076" name="Picture 4" descr="External Beam Radiation Therapy and Brachytherapy for Cervical Cancer">
            <a:extLst>
              <a:ext uri="{FF2B5EF4-FFF2-40B4-BE49-F238E27FC236}">
                <a16:creationId xmlns:a16="http://schemas.microsoft.com/office/drawing/2014/main" id="{72C319F4-D0BE-7EC1-F85F-8AD0F2C59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6"/>
          <a:stretch/>
        </p:blipFill>
        <p:spPr bwMode="auto">
          <a:xfrm>
            <a:off x="559632" y="1693303"/>
            <a:ext cx="5794842" cy="29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0BB6CE8-A51F-C97D-03F1-DA8F1539C9ED}"/>
              </a:ext>
            </a:extLst>
          </p:cNvPr>
          <p:cNvSpPr txBox="1"/>
          <p:nvPr/>
        </p:nvSpPr>
        <p:spPr>
          <a:xfrm>
            <a:off x="3649491" y="5943600"/>
            <a:ext cx="8019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800" b="0" i="0" dirty="0" err="1">
                <a:solidFill>
                  <a:srgbClr val="444444"/>
                </a:solidFill>
                <a:effectLst/>
              </a:rPr>
              <a:t>Richart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J,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Carmona-Meseguer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V,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García-Martínez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T,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Herreros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A,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Otal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A,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Pellejero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S,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Tornero-López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A,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Pérez-Calatayud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J.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Review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of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strategies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for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MRI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based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reconstruction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of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endocavitary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and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interstitial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applicators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in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brachytherapy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of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cervical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cancer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.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Rep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Pract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Oncol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 </a:t>
            </a:r>
            <a:r>
              <a:rPr lang="tr-TR" sz="800" b="0" i="0" dirty="0" err="1">
                <a:solidFill>
                  <a:srgbClr val="444444"/>
                </a:solidFill>
                <a:effectLst/>
              </a:rPr>
              <a:t>Radiother</a:t>
            </a:r>
            <a:r>
              <a:rPr lang="tr-TR" sz="800" b="0" i="0" dirty="0">
                <a:solidFill>
                  <a:srgbClr val="444444"/>
                </a:solidFill>
                <a:effectLst/>
              </a:rPr>
              <a:t>. 2018 Nov-Dec;23(6):547-561. 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56216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C54763-E591-865A-5016-9452E86F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BRAKİTERAPİ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8F955A-91D2-0673-0732-F7D82A7CA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Hedefe yakın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Hedefe </a:t>
            </a:r>
            <a:r>
              <a:rPr lang="tr-TR" dirty="0" err="1"/>
              <a:t>maksimum,riskli</a:t>
            </a:r>
            <a:r>
              <a:rPr lang="tr-TR" dirty="0"/>
              <a:t> organlara minimum doz sağlar.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Definitif</a:t>
            </a:r>
            <a:r>
              <a:rPr lang="tr-TR" dirty="0"/>
              <a:t> tedavilerde hemen her zaman EBRT sonrası kalan rezidü tümörü yok etmek için.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Uygun endikasyonda </a:t>
            </a:r>
            <a:r>
              <a:rPr lang="tr-TR" dirty="0" err="1"/>
              <a:t>adjuvan.Tekrar</a:t>
            </a:r>
            <a:r>
              <a:rPr lang="tr-TR" dirty="0"/>
              <a:t> riskini azaltmak için.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İntrauterin</a:t>
            </a:r>
            <a:r>
              <a:rPr lang="tr-TR" dirty="0"/>
              <a:t> tandem kullanımında ve </a:t>
            </a:r>
            <a:r>
              <a:rPr lang="tr-TR" dirty="0" err="1"/>
              <a:t>interstitisyel</a:t>
            </a:r>
            <a:r>
              <a:rPr lang="tr-TR" dirty="0"/>
              <a:t> BRT de genel anestezi gerekir.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626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734F84-E5AB-468C-707B-82ACDA92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ENDOMETRİUM KANSERİ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3EBCB5-F1EA-B1A2-C54A-F3D63C792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022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000" dirty="0"/>
              <a:t>En sık görülen jinekolojik kanser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/>
              <a:t>Kadınlarda meme akciğer ve kolorektal kanserden sonra 4. sıklıkta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</a:t>
            </a:r>
            <a:r>
              <a:rPr lang="tr-TR" sz="2000" dirty="0"/>
              <a:t>emptom: Anormal </a:t>
            </a:r>
            <a:r>
              <a:rPr lang="tr-TR" sz="2000" dirty="0" err="1"/>
              <a:t>uterin</a:t>
            </a:r>
            <a:r>
              <a:rPr lang="tr-TR" sz="2000" dirty="0"/>
              <a:t> kanama(%90), pelvik ağrı, </a:t>
            </a:r>
            <a:r>
              <a:rPr lang="tr-TR" sz="2000" dirty="0" err="1"/>
              <a:t>palpabl</a:t>
            </a:r>
            <a:r>
              <a:rPr lang="tr-TR" sz="2000" dirty="0"/>
              <a:t> kitle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/>
              <a:t>Risk faktörleri: karşılanmamış östrojen,  postmenopozal </a:t>
            </a:r>
            <a:r>
              <a:rPr lang="tr-TR" sz="2000" dirty="0" err="1"/>
              <a:t>kanama,nulliparite</a:t>
            </a:r>
            <a:r>
              <a:rPr lang="tr-TR" sz="2000" dirty="0"/>
              <a:t>, erken </a:t>
            </a:r>
            <a:r>
              <a:rPr lang="tr-TR" sz="2000" dirty="0" err="1"/>
              <a:t>menarş</a:t>
            </a:r>
            <a:r>
              <a:rPr lang="tr-TR" sz="2000" dirty="0"/>
              <a:t>, geç menopoz, </a:t>
            </a:r>
            <a:r>
              <a:rPr lang="tr-TR" sz="2000" dirty="0" err="1"/>
              <a:t>obezite,tamoksifen</a:t>
            </a:r>
            <a:r>
              <a:rPr lang="tr-TR" sz="2000" dirty="0"/>
              <a:t>, oral kontraseptif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/>
              <a:t>İlk tedavi seçeneği </a:t>
            </a:r>
            <a:r>
              <a:rPr lang="tr-TR" sz="2000" dirty="0" err="1"/>
              <a:t>ameliyat,hasta</a:t>
            </a:r>
            <a:r>
              <a:rPr lang="tr-TR" sz="2000" dirty="0"/>
              <a:t> ve patoloji özelliklerine göre adjuvan -+EBRT+-BRT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Ameliyata uygun olmayan hastalarda </a:t>
            </a:r>
            <a:r>
              <a:rPr lang="tr-TR" dirty="0" err="1"/>
              <a:t>definitif</a:t>
            </a:r>
            <a:r>
              <a:rPr lang="tr-TR" dirty="0"/>
              <a:t> EBRT+BRT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/>
              <a:t>pelvik</a:t>
            </a:r>
            <a:r>
              <a:rPr lang="tr-TR" dirty="0"/>
              <a:t>-</a:t>
            </a:r>
            <a:r>
              <a:rPr lang="tr-TR" dirty="0" err="1"/>
              <a:t>paraaortik</a:t>
            </a:r>
            <a:r>
              <a:rPr lang="tr-TR" dirty="0"/>
              <a:t> alana </a:t>
            </a:r>
            <a:r>
              <a:rPr lang="tr-TR" sz="2000" dirty="0"/>
              <a:t>45-50,4 </a:t>
            </a:r>
            <a:r>
              <a:rPr lang="tr-TR" sz="2000" dirty="0" err="1"/>
              <a:t>Gy</a:t>
            </a:r>
            <a:r>
              <a:rPr lang="tr-TR" sz="2000" dirty="0"/>
              <a:t>/1,8 </a:t>
            </a:r>
            <a:r>
              <a:rPr lang="tr-TR" sz="2000" dirty="0" err="1"/>
              <a:t>Gy</a:t>
            </a:r>
            <a:r>
              <a:rPr lang="tr-TR" sz="2000" dirty="0"/>
              <a:t>/</a:t>
            </a:r>
            <a:r>
              <a:rPr lang="tr-TR" sz="2000" dirty="0" err="1"/>
              <a:t>fx</a:t>
            </a:r>
            <a:endParaRPr lang="tr-T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BRT dozu değişken-5Gyx3fx,5,5Gyx5fx,6Gyx3fx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Adjuvan BRT de vajinal güdüğe vajinal silindir 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Definitif</a:t>
            </a:r>
            <a:r>
              <a:rPr lang="tr-TR" dirty="0"/>
              <a:t> BRT de </a:t>
            </a:r>
            <a:r>
              <a:rPr lang="tr-TR" dirty="0" err="1"/>
              <a:t>intrauterin</a:t>
            </a:r>
            <a:r>
              <a:rPr lang="tr-TR" dirty="0"/>
              <a:t> tandem ile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510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3EE3FC-75BA-4889-BBEB-98780F01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SERVİKS KANSERİ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E99583-7423-BB17-69CE-2DF74C29D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sz="2000" dirty="0"/>
              <a:t>Erken yaşta cinsel </a:t>
            </a:r>
            <a:r>
              <a:rPr lang="tr-TR" sz="2000" dirty="0" err="1"/>
              <a:t>ilişki,Multipl</a:t>
            </a:r>
            <a:r>
              <a:rPr lang="tr-TR" sz="2000" dirty="0"/>
              <a:t> </a:t>
            </a:r>
            <a:r>
              <a:rPr lang="tr-TR" sz="2000" dirty="0" err="1"/>
              <a:t>partner,Multiparite</a:t>
            </a:r>
            <a:r>
              <a:rPr lang="tr-TR" sz="2000" dirty="0"/>
              <a:t> (çok doğum yapma),</a:t>
            </a:r>
            <a:r>
              <a:rPr lang="tr-TR" sz="2000" dirty="0" err="1"/>
              <a:t>Sigara,İmmunsupresyon</a:t>
            </a:r>
            <a:endParaRPr lang="tr-T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Human papilloma virüs ile ilişkili.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/>
              <a:t>HPV aşısı mevcut.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PELVİK EBRT 45-50 GY ile eş zamanlı sisplatin sonrası 4x 7Gy HDBRT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Eğer </a:t>
            </a:r>
            <a:r>
              <a:rPr lang="tr-TR" dirty="0" err="1"/>
              <a:t>bulky</a:t>
            </a:r>
            <a:r>
              <a:rPr lang="tr-TR" dirty="0"/>
              <a:t> </a:t>
            </a:r>
            <a:r>
              <a:rPr lang="tr-TR" dirty="0" err="1"/>
              <a:t>parametriyal</a:t>
            </a:r>
            <a:r>
              <a:rPr lang="tr-TR" dirty="0"/>
              <a:t> </a:t>
            </a:r>
            <a:r>
              <a:rPr lang="tr-TR" dirty="0" err="1"/>
              <a:t>tutulum,bulky</a:t>
            </a:r>
            <a:r>
              <a:rPr lang="tr-TR" dirty="0"/>
              <a:t> </a:t>
            </a:r>
            <a:r>
              <a:rPr lang="tr-TR" dirty="0" err="1"/>
              <a:t>ln</a:t>
            </a:r>
            <a:r>
              <a:rPr lang="tr-TR" dirty="0"/>
              <a:t> tutulum varsa 60 GY, eğer </a:t>
            </a:r>
            <a:r>
              <a:rPr lang="tr-TR" dirty="0" err="1"/>
              <a:t>paraaortik</a:t>
            </a:r>
            <a:r>
              <a:rPr lang="tr-TR" dirty="0"/>
              <a:t> tutulum varsa PA alan 45 </a:t>
            </a:r>
            <a:r>
              <a:rPr lang="tr-TR" dirty="0" err="1"/>
              <a:t>Gy</a:t>
            </a:r>
            <a:r>
              <a:rPr lang="tr-T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000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422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8C5EF2-63BF-7220-A69F-19697817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YAN ETKİLER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656451-2504-C63F-778D-0BF9B7361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İshal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İdrar yaparken yanma(sistit)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Vajinal darlık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Rektal ağrı-kanama-darlık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Dermatit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Kaşıntı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5751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0EBA7F-5351-972D-1E56-CCFEAC1D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387765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711156-BF22-3441-41F2-9ED6F4BA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KAVRAMLAR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D8026B-13FD-A605-4853-2824FB46C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Brakiterapi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Pelvis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Endometrium(</a:t>
            </a:r>
            <a:r>
              <a:rPr lang="tr-TR" dirty="0" err="1"/>
              <a:t>uterus,rahim</a:t>
            </a:r>
            <a:r>
              <a:rPr lang="tr-T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Serviks(rahim ağzı)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Vajen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Vulva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İnguinal</a:t>
            </a:r>
            <a:r>
              <a:rPr lang="tr-TR" dirty="0"/>
              <a:t> bölge(kasık)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Sakrum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Femurbaşı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Mesane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Rektum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Simultaneous</a:t>
            </a:r>
            <a:r>
              <a:rPr lang="tr-TR" dirty="0"/>
              <a:t> </a:t>
            </a:r>
            <a:r>
              <a:rPr lang="tr-TR" dirty="0" err="1"/>
              <a:t>integrated</a:t>
            </a:r>
            <a:r>
              <a:rPr lang="tr-TR" dirty="0"/>
              <a:t> </a:t>
            </a:r>
            <a:r>
              <a:rPr lang="tr-TR" dirty="0" err="1"/>
              <a:t>boost</a:t>
            </a:r>
            <a:r>
              <a:rPr lang="tr-TR" dirty="0"/>
              <a:t>(SİB)=</a:t>
            </a:r>
            <a:r>
              <a:rPr lang="tr-TR" dirty="0" err="1"/>
              <a:t>Örnek:tüm</a:t>
            </a:r>
            <a:r>
              <a:rPr lang="tr-TR" dirty="0"/>
              <a:t> memeye 40 </a:t>
            </a:r>
            <a:r>
              <a:rPr lang="tr-TR" dirty="0" err="1"/>
              <a:t>Gy</a:t>
            </a:r>
            <a:r>
              <a:rPr lang="tr-TR" dirty="0"/>
              <a:t>/15 </a:t>
            </a:r>
            <a:r>
              <a:rPr lang="tr-TR" dirty="0" err="1"/>
              <a:t>frk</a:t>
            </a:r>
            <a:r>
              <a:rPr lang="tr-TR" dirty="0"/>
              <a:t> günlük doz 2,66/tümör yatağına 48 </a:t>
            </a:r>
            <a:r>
              <a:rPr lang="tr-TR" dirty="0" err="1"/>
              <a:t>Gy</a:t>
            </a:r>
            <a:r>
              <a:rPr lang="tr-TR" dirty="0"/>
              <a:t>/15 </a:t>
            </a:r>
            <a:r>
              <a:rPr lang="tr-TR" dirty="0" err="1"/>
              <a:t>frk</a:t>
            </a:r>
            <a:r>
              <a:rPr lang="tr-TR" dirty="0"/>
              <a:t> günlük doz 3,2=15 fraksiyonda tedavi biter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Sekansiyel</a:t>
            </a:r>
            <a:r>
              <a:rPr lang="tr-TR" dirty="0"/>
              <a:t> radyoterapi(ardışık)=</a:t>
            </a:r>
            <a:r>
              <a:rPr lang="tr-TR" dirty="0" err="1"/>
              <a:t>örnek:meme</a:t>
            </a:r>
            <a:r>
              <a:rPr lang="tr-TR" dirty="0"/>
              <a:t> için tüm memeye 50Gy/25frk+ tümör yatağına 10Gy/5frk </a:t>
            </a:r>
            <a:r>
              <a:rPr lang="tr-TR" dirty="0" err="1"/>
              <a:t>boost</a:t>
            </a:r>
            <a:r>
              <a:rPr lang="tr-TR" dirty="0"/>
              <a:t>=30 fraksiyonda tedavi biter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492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gure, The Female Reproductive System. In females,...] - StatPearls - NCBI  Bookshelf">
            <a:extLst>
              <a:ext uri="{FF2B5EF4-FFF2-40B4-BE49-F238E27FC236}">
                <a16:creationId xmlns:a16="http://schemas.microsoft.com/office/drawing/2014/main" id="{70A0F15C-AF46-59AA-5D66-5FE379E6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9600" y="905933"/>
            <a:ext cx="6164804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449E550-2748-780C-15E9-BDA7FCA9F2BD}"/>
              </a:ext>
            </a:extLst>
          </p:cNvPr>
          <p:cNvSpPr txBox="1"/>
          <p:nvPr/>
        </p:nvSpPr>
        <p:spPr>
          <a:xfrm>
            <a:off x="8289932" y="6044392"/>
            <a:ext cx="34753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800" b="0" i="0" dirty="0" err="1">
                <a:solidFill>
                  <a:srgbClr val="222222"/>
                </a:solidFill>
                <a:effectLst/>
              </a:rPr>
              <a:t>Hoare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 BS, 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Khan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 YS. 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Anatomy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, Abdomen 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and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 Pelvis: 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Female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 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Internal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 </a:t>
            </a:r>
            <a:r>
              <a:rPr lang="tr-TR" sz="800" b="0" i="0" dirty="0" err="1">
                <a:solidFill>
                  <a:srgbClr val="222222"/>
                </a:solidFill>
                <a:effectLst/>
              </a:rPr>
              <a:t>Genitals</a:t>
            </a:r>
            <a:r>
              <a:rPr lang="tr-TR" sz="800" b="0" i="0" dirty="0">
                <a:solidFill>
                  <a:srgbClr val="222222"/>
                </a:solidFill>
                <a:effectLst/>
              </a:rPr>
              <a:t>.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50456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15C16C-DC6C-6B01-B7B2-4E66087C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Hangi tümörler?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D03E6D-EF76-A3E4-5DB5-B9A322AD9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tr-TR" dirty="0"/>
              <a:t>Endometrium kanseri</a:t>
            </a:r>
          </a:p>
          <a:p>
            <a:pPr marL="514350" indent="-514350">
              <a:buFont typeface="+mj-lt"/>
              <a:buAutoNum type="romanUcPeriod"/>
            </a:pPr>
            <a:r>
              <a:rPr lang="tr-TR" dirty="0"/>
              <a:t>Serviks kanseri(</a:t>
            </a:r>
            <a:r>
              <a:rPr lang="tr-TR" dirty="0" err="1"/>
              <a:t>rahimağzı</a:t>
            </a:r>
            <a:r>
              <a:rPr lang="tr-TR" dirty="0"/>
              <a:t>)</a:t>
            </a:r>
          </a:p>
          <a:p>
            <a:pPr marL="514350" indent="-514350">
              <a:buFont typeface="+mj-lt"/>
              <a:buAutoNum type="romanUcPeriod"/>
            </a:pPr>
            <a:r>
              <a:rPr lang="tr-TR" dirty="0" err="1"/>
              <a:t>Vulvar</a:t>
            </a:r>
            <a:r>
              <a:rPr lang="tr-TR" dirty="0"/>
              <a:t> kanser</a:t>
            </a:r>
          </a:p>
          <a:p>
            <a:pPr marL="514350" indent="-514350">
              <a:buFont typeface="+mj-lt"/>
              <a:buAutoNum type="romanUcPeriod"/>
            </a:pPr>
            <a:r>
              <a:rPr lang="tr-TR" dirty="0"/>
              <a:t>Vajinal kanser</a:t>
            </a:r>
          </a:p>
        </p:txBody>
      </p:sp>
    </p:spTree>
    <p:extLst>
      <p:ext uri="{BB962C8B-B14F-4D97-AF65-F5344CB8AC3E}">
        <p14:creationId xmlns:p14="http://schemas.microsoft.com/office/powerpoint/2010/main" val="259504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04E8D2-C35B-99E6-CC8D-5CC4791E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Niçin RT veriyoruz?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6AB1DA-E3C4-BCA0-4D0E-6E807B5E6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tr-TR" dirty="0"/>
              <a:t>Ameliyat öncesi(</a:t>
            </a:r>
            <a:r>
              <a:rPr lang="tr-TR" dirty="0" err="1"/>
              <a:t>neoadjuvan</a:t>
            </a:r>
            <a:r>
              <a:rPr lang="tr-TR" dirty="0"/>
              <a:t>)</a:t>
            </a:r>
          </a:p>
          <a:p>
            <a:pPr marL="514350" indent="-514350">
              <a:buFont typeface="+mj-lt"/>
              <a:buAutoNum type="romanUcPeriod"/>
            </a:pPr>
            <a:r>
              <a:rPr lang="tr-TR" dirty="0"/>
              <a:t>Ameliyat sonrası(adjuvan)</a:t>
            </a:r>
          </a:p>
          <a:p>
            <a:pPr marL="514350" indent="-514350">
              <a:buFont typeface="+mj-lt"/>
              <a:buAutoNum type="romanUcPeriod"/>
            </a:pPr>
            <a:r>
              <a:rPr lang="tr-TR" dirty="0"/>
              <a:t>Kesin tedavi(</a:t>
            </a:r>
            <a:r>
              <a:rPr lang="tr-TR" dirty="0" err="1"/>
              <a:t>definitif</a:t>
            </a:r>
            <a:r>
              <a:rPr lang="tr-TR" dirty="0"/>
              <a:t>)</a:t>
            </a:r>
          </a:p>
          <a:p>
            <a:pPr marL="514350" indent="-514350">
              <a:buFont typeface="+mj-lt"/>
              <a:buAutoNum type="romanUcPeriod"/>
            </a:pPr>
            <a:r>
              <a:rPr lang="tr-TR" dirty="0"/>
              <a:t>Şikayetlere yönelik(palyatif)</a:t>
            </a:r>
          </a:p>
        </p:txBody>
      </p:sp>
    </p:spTree>
    <p:extLst>
      <p:ext uri="{BB962C8B-B14F-4D97-AF65-F5344CB8AC3E}">
        <p14:creationId xmlns:p14="http://schemas.microsoft.com/office/powerpoint/2010/main" val="14108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26B1A0-158E-1826-5904-820E1F84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Nasıl RT veriyoruz?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7CAF32-85A9-305C-AEDC-AB9D724EA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31478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tr-TR" dirty="0" err="1"/>
              <a:t>Eksternal</a:t>
            </a:r>
            <a:r>
              <a:rPr lang="tr-TR" dirty="0"/>
              <a:t> radyoterapi</a:t>
            </a:r>
          </a:p>
          <a:p>
            <a:pPr marL="514350" indent="-514350">
              <a:buFont typeface="+mj-lt"/>
              <a:buAutoNum type="romanUcPeriod"/>
            </a:pPr>
            <a:r>
              <a:rPr lang="tr-TR" dirty="0"/>
              <a:t>Brakiterapi</a:t>
            </a:r>
          </a:p>
        </p:txBody>
      </p:sp>
    </p:spTree>
    <p:extLst>
      <p:ext uri="{BB962C8B-B14F-4D97-AF65-F5344CB8AC3E}">
        <p14:creationId xmlns:p14="http://schemas.microsoft.com/office/powerpoint/2010/main" val="266693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2CC278-F02E-986F-940B-E4723DA8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GENEL PRENSİPLER-SİMULASYON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520F58-874A-6917-0D5C-0A9CD8E1A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Supin </a:t>
            </a:r>
            <a:r>
              <a:rPr lang="tr-TR" dirty="0" err="1"/>
              <a:t>poziyon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Mesane dolu-boş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IV </a:t>
            </a:r>
            <a:r>
              <a:rPr lang="tr-TR" dirty="0" err="1"/>
              <a:t>konstrast</a:t>
            </a:r>
            <a:r>
              <a:rPr lang="tr-TR" dirty="0"/>
              <a:t>+-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Oral kontrast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İmmobilizasyon gereçleri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Vajinal-rektal marker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Vakum yatak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Pelvik maske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Kurbağa bacağı(</a:t>
            </a:r>
            <a:r>
              <a:rPr lang="tr-TR" dirty="0" err="1"/>
              <a:t>frog-leg</a:t>
            </a:r>
            <a:r>
              <a:rPr lang="tr-TR" dirty="0"/>
              <a:t>) pozisyonu=</a:t>
            </a:r>
            <a:r>
              <a:rPr lang="tr-TR" dirty="0" err="1"/>
              <a:t>inguinal</a:t>
            </a:r>
            <a:r>
              <a:rPr lang="tr-TR" dirty="0"/>
              <a:t> alan hedefe içerisine alınacaksa</a:t>
            </a:r>
          </a:p>
        </p:txBody>
      </p:sp>
    </p:spTree>
    <p:extLst>
      <p:ext uri="{BB962C8B-B14F-4D97-AF65-F5344CB8AC3E}">
        <p14:creationId xmlns:p14="http://schemas.microsoft.com/office/powerpoint/2010/main" val="250269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A prospective study comparing water only with positive oral contrast in  patients undergoing abdominal CT scan | Scientific Reports">
            <a:extLst>
              <a:ext uri="{FF2B5EF4-FFF2-40B4-BE49-F238E27FC236}">
                <a16:creationId xmlns:a16="http://schemas.microsoft.com/office/drawing/2014/main" id="{245DDC97-D038-1385-4D0A-63F304EE6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r="50985"/>
          <a:stretch/>
        </p:blipFill>
        <p:spPr bwMode="auto">
          <a:xfrm>
            <a:off x="1190625" y="1603849"/>
            <a:ext cx="4819650" cy="364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9A5BDA02-AE90-01E8-FEF5-57B29C712C09}"/>
              </a:ext>
            </a:extLst>
          </p:cNvPr>
          <p:cNvSpPr txBox="1"/>
          <p:nvPr/>
        </p:nvSpPr>
        <p:spPr>
          <a:xfrm>
            <a:off x="6419654" y="5420412"/>
            <a:ext cx="423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ORAL KONTRAST=İNCE BAĞIRSAKLARI GÖRMEK İÇİN</a:t>
            </a:r>
          </a:p>
        </p:txBody>
      </p:sp>
      <p:pic>
        <p:nvPicPr>
          <p:cNvPr id="4" name="Picture 2" descr="A prospective study comparing water only with positive oral contrast in  patients undergoing abdominal CT scan | Scientific Reports">
            <a:extLst>
              <a:ext uri="{FF2B5EF4-FFF2-40B4-BE49-F238E27FC236}">
                <a16:creationId xmlns:a16="http://schemas.microsoft.com/office/drawing/2014/main" id="{86BD1234-D54F-E366-AABB-A0E4EF493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8" r="1"/>
          <a:stretch/>
        </p:blipFill>
        <p:spPr bwMode="auto">
          <a:xfrm>
            <a:off x="6181727" y="1573811"/>
            <a:ext cx="4918757" cy="364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18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CCEF544-F331-8E4E-2FAA-0AF3BEA2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72" y="1939484"/>
            <a:ext cx="5092361" cy="2979031"/>
          </a:xfrm>
          <a:prstGeom prst="rect">
            <a:avLst/>
          </a:prstGeom>
        </p:spPr>
      </p:pic>
      <p:pic>
        <p:nvPicPr>
          <p:cNvPr id="7170" name="Picture 2" descr="The impact of daily bladder filling on small bowel dose for intensity  modulated radiation therapy for cervical cancer - ScienceDirect">
            <a:extLst>
              <a:ext uri="{FF2B5EF4-FFF2-40B4-BE49-F238E27FC236}">
                <a16:creationId xmlns:a16="http://schemas.microsoft.com/office/drawing/2014/main" id="{C3CE9157-0729-3B72-F4E9-145C3ACF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5173" y="2276854"/>
            <a:ext cx="5092361" cy="230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77CF409-7141-F987-8F67-DD6C722DB061}"/>
              </a:ext>
            </a:extLst>
          </p:cNvPr>
          <p:cNvSpPr txBox="1"/>
          <p:nvPr/>
        </p:nvSpPr>
        <p:spPr>
          <a:xfrm>
            <a:off x="9596141" y="6028717"/>
            <a:ext cx="22011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/>
              <a:t>Absolute</a:t>
            </a:r>
            <a:r>
              <a:rPr lang="tr-TR" sz="800" b="0" i="0" u="none" strike="noStrike" baseline="0" dirty="0"/>
              <a:t> </a:t>
            </a:r>
            <a:r>
              <a:rPr lang="tr-TR" sz="800" b="0" i="0" u="none" strike="noStrike" baseline="0" dirty="0" err="1"/>
              <a:t>Clinical</a:t>
            </a:r>
            <a:r>
              <a:rPr lang="tr-TR" sz="800" b="0" i="0" u="none" strike="noStrike" baseline="0" dirty="0"/>
              <a:t> </a:t>
            </a:r>
            <a:r>
              <a:rPr lang="tr-TR" sz="800" b="0" i="0" u="none" strike="noStrike" baseline="0" dirty="0" err="1"/>
              <a:t>Radiation</a:t>
            </a:r>
            <a:r>
              <a:rPr lang="tr-TR" sz="800" b="0" i="0" u="none" strike="noStrike" baseline="0" dirty="0"/>
              <a:t> </a:t>
            </a:r>
            <a:r>
              <a:rPr lang="tr-TR" sz="800" b="0" i="0" u="none" strike="noStrike" baseline="0" dirty="0" err="1"/>
              <a:t>Oncology</a:t>
            </a:r>
            <a:r>
              <a:rPr lang="tr-TR" sz="800" b="0" i="0" u="none" strike="noStrike" baseline="0" dirty="0"/>
              <a:t> </a:t>
            </a:r>
            <a:r>
              <a:rPr lang="tr-TR" sz="800" b="0" i="0" u="none" strike="noStrike" baseline="0" dirty="0" err="1"/>
              <a:t>Review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4248046941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Yeşil Sarı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267</TotalTime>
  <Words>568</Words>
  <Application>Microsoft Office PowerPoint</Application>
  <PresentationFormat>Geniş ekran</PresentationFormat>
  <Paragraphs>83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Geçmişe bakış</vt:lpstr>
      <vt:lpstr>JİNEKOLOJİK KANSERLERDE RADYOTERAPİ</vt:lpstr>
      <vt:lpstr>KAVRAMLAR</vt:lpstr>
      <vt:lpstr>PowerPoint Sunusu</vt:lpstr>
      <vt:lpstr>Hangi tümörler?</vt:lpstr>
      <vt:lpstr>Niçin RT veriyoruz?</vt:lpstr>
      <vt:lpstr>Nasıl RT veriyoruz?</vt:lpstr>
      <vt:lpstr>GENEL PRENSİPLER-SİMULASYON</vt:lpstr>
      <vt:lpstr>PowerPoint Sunusu</vt:lpstr>
      <vt:lpstr>PowerPoint Sunusu</vt:lpstr>
      <vt:lpstr>KONTURLAMA</vt:lpstr>
      <vt:lpstr>PowerPoint Sunusu</vt:lpstr>
      <vt:lpstr>BRAKİTERAPİ-intrakaviter/interstisyel</vt:lpstr>
      <vt:lpstr>PowerPoint Sunusu</vt:lpstr>
      <vt:lpstr>BRAKİTERAPİ</vt:lpstr>
      <vt:lpstr>ENDOMETRİUM KANSERİ</vt:lpstr>
      <vt:lpstr>SERVİKS KANSERİ</vt:lpstr>
      <vt:lpstr>YAN ETKİLER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JİNEKOLOJİK KANSERLERDE RADYOTERAPİ</dc:title>
  <dc:creator>yunus babayiğit</dc:creator>
  <cp:lastModifiedBy>yunus babayiğit</cp:lastModifiedBy>
  <cp:revision>24</cp:revision>
  <dcterms:created xsi:type="dcterms:W3CDTF">2023-10-10T17:37:13Z</dcterms:created>
  <dcterms:modified xsi:type="dcterms:W3CDTF">2024-06-02T17:53:48Z</dcterms:modified>
</cp:coreProperties>
</file>