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56" r:id="rId3"/>
    <p:sldId id="262" r:id="rId4"/>
    <p:sldId id="257" r:id="rId5"/>
    <p:sldId id="258" r:id="rId6"/>
    <p:sldId id="263" r:id="rId7"/>
    <p:sldId id="259" r:id="rId8"/>
    <p:sldId id="260" r:id="rId9"/>
    <p:sldId id="261"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D72A6D-75B7-42BA-8EAA-912705861E98}" type="datetimeFigureOut">
              <a:rPr lang="tr-TR" smtClean="0"/>
              <a:t>23.01.2020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66028B-DAF4-4706-9070-4799D46464AE}" type="slidenum">
              <a:rPr lang="tr-TR" smtClean="0"/>
              <a:t>‹#›</a:t>
            </a:fld>
            <a:endParaRPr lang="tr-TR"/>
          </a:p>
        </p:txBody>
      </p:sp>
    </p:spTree>
    <p:extLst>
      <p:ext uri="{BB962C8B-B14F-4D97-AF65-F5344CB8AC3E}">
        <p14:creationId xmlns:p14="http://schemas.microsoft.com/office/powerpoint/2010/main" val="25908266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4774064-067B-4B4B-9DF1-69FD11FEFEBA}" type="slidenum">
              <a:rPr lang="tr-TR" altLang="tr-TR">
                <a:solidFill>
                  <a:srgbClr val="000000"/>
                </a:solidFill>
              </a:rPr>
              <a:pPr>
                <a:spcBef>
                  <a:spcPct val="0"/>
                </a:spcBef>
              </a:pPr>
              <a:t>1</a:t>
            </a:fld>
            <a:endParaRPr lang="tr-TR" altLang="tr-TR">
              <a:solidFill>
                <a:srgbClr val="000000"/>
              </a:solidFill>
            </a:endParaRPr>
          </a:p>
        </p:txBody>
      </p:sp>
      <p:sp>
        <p:nvSpPr>
          <p:cNvPr id="132099" name="Rectangle 2"/>
          <p:cNvSpPr>
            <a:spLocks noGrp="1" noRot="1" noChangeAspect="1" noChangeArrowheads="1" noTextEdit="1"/>
          </p:cNvSpPr>
          <p:nvPr>
            <p:ph type="sldImg"/>
          </p:nvPr>
        </p:nvSpPr>
        <p:spPr>
          <a:ln/>
        </p:spPr>
      </p:sp>
      <p:sp>
        <p:nvSpPr>
          <p:cNvPr id="132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694544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09B22DD-CFA9-4270-AAB2-77B5997E9D97}" type="slidenum">
              <a:rPr lang="tr-TR" altLang="tr-TR">
                <a:solidFill>
                  <a:srgbClr val="000000"/>
                </a:solidFill>
              </a:rPr>
              <a:pPr>
                <a:spcBef>
                  <a:spcPct val="0"/>
                </a:spcBef>
              </a:pPr>
              <a:t>2</a:t>
            </a:fld>
            <a:endParaRPr lang="tr-TR" altLang="tr-TR">
              <a:solidFill>
                <a:srgbClr val="000000"/>
              </a:solidFill>
            </a:endParaRPr>
          </a:p>
        </p:txBody>
      </p:sp>
      <p:sp>
        <p:nvSpPr>
          <p:cNvPr id="134147" name="Rectangle 2"/>
          <p:cNvSpPr>
            <a:spLocks noGrp="1" noRot="1" noChangeAspect="1" noChangeArrowheads="1" noTextEdit="1"/>
          </p:cNvSpPr>
          <p:nvPr>
            <p:ph type="sldImg"/>
          </p:nvPr>
        </p:nvSpPr>
        <p:spPr>
          <a:ln/>
        </p:spPr>
      </p:sp>
      <p:sp>
        <p:nvSpPr>
          <p:cNvPr id="134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7575238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09B22DD-CFA9-4270-AAB2-77B5997E9D97}" type="slidenum">
              <a:rPr lang="tr-TR" altLang="tr-TR">
                <a:solidFill>
                  <a:srgbClr val="000000"/>
                </a:solidFill>
              </a:rPr>
              <a:pPr>
                <a:spcBef>
                  <a:spcPct val="0"/>
                </a:spcBef>
              </a:pPr>
              <a:t>3</a:t>
            </a:fld>
            <a:endParaRPr lang="tr-TR" altLang="tr-TR">
              <a:solidFill>
                <a:srgbClr val="000000"/>
              </a:solidFill>
            </a:endParaRPr>
          </a:p>
        </p:txBody>
      </p:sp>
      <p:sp>
        <p:nvSpPr>
          <p:cNvPr id="134147" name="Rectangle 2"/>
          <p:cNvSpPr>
            <a:spLocks noGrp="1" noRot="1" noChangeAspect="1" noChangeArrowheads="1" noTextEdit="1"/>
          </p:cNvSpPr>
          <p:nvPr>
            <p:ph type="sldImg"/>
          </p:nvPr>
        </p:nvSpPr>
        <p:spPr>
          <a:ln/>
        </p:spPr>
      </p:sp>
      <p:sp>
        <p:nvSpPr>
          <p:cNvPr id="134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178551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5FB97AE-9B2D-4560-A5E9-99BEF54D4E26}" type="slidenum">
              <a:rPr lang="tr-TR" altLang="tr-TR">
                <a:solidFill>
                  <a:srgbClr val="000000"/>
                </a:solidFill>
              </a:rPr>
              <a:pPr>
                <a:spcBef>
                  <a:spcPct val="0"/>
                </a:spcBef>
              </a:pPr>
              <a:t>4</a:t>
            </a:fld>
            <a:endParaRPr lang="tr-TR" altLang="tr-TR">
              <a:solidFill>
                <a:srgbClr val="000000"/>
              </a:solidFill>
            </a:endParaRPr>
          </a:p>
        </p:txBody>
      </p:sp>
      <p:sp>
        <p:nvSpPr>
          <p:cNvPr id="140291" name="Rectangle 2"/>
          <p:cNvSpPr>
            <a:spLocks noGrp="1" noRot="1" noChangeAspect="1" noChangeArrowheads="1" noTextEdit="1"/>
          </p:cNvSpPr>
          <p:nvPr>
            <p:ph type="sldImg"/>
          </p:nvPr>
        </p:nvSpPr>
        <p:spPr>
          <a:ln/>
        </p:spPr>
      </p:sp>
      <p:sp>
        <p:nvSpPr>
          <p:cNvPr id="140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0178321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5FB97AE-9B2D-4560-A5E9-99BEF54D4E26}" type="slidenum">
              <a:rPr lang="tr-TR" altLang="tr-TR">
                <a:solidFill>
                  <a:srgbClr val="000000"/>
                </a:solidFill>
              </a:rPr>
              <a:pPr>
                <a:spcBef>
                  <a:spcPct val="0"/>
                </a:spcBef>
              </a:pPr>
              <a:t>5</a:t>
            </a:fld>
            <a:endParaRPr lang="tr-TR" altLang="tr-TR">
              <a:solidFill>
                <a:srgbClr val="000000"/>
              </a:solidFill>
            </a:endParaRPr>
          </a:p>
        </p:txBody>
      </p:sp>
      <p:sp>
        <p:nvSpPr>
          <p:cNvPr id="140291" name="Rectangle 2"/>
          <p:cNvSpPr>
            <a:spLocks noGrp="1" noRot="1" noChangeAspect="1" noChangeArrowheads="1" noTextEdit="1"/>
          </p:cNvSpPr>
          <p:nvPr>
            <p:ph type="sldImg"/>
          </p:nvPr>
        </p:nvSpPr>
        <p:spPr>
          <a:ln/>
        </p:spPr>
      </p:sp>
      <p:sp>
        <p:nvSpPr>
          <p:cNvPr id="140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492978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0EDE9D5-9495-4B1B-BF35-993A4D1EEE49}" type="slidenum">
              <a:rPr lang="tr-TR" altLang="tr-TR">
                <a:solidFill>
                  <a:srgbClr val="000000"/>
                </a:solidFill>
              </a:rPr>
              <a:pPr>
                <a:spcBef>
                  <a:spcPct val="0"/>
                </a:spcBef>
              </a:pPr>
              <a:t>6</a:t>
            </a:fld>
            <a:endParaRPr lang="tr-TR" altLang="tr-TR">
              <a:solidFill>
                <a:srgbClr val="000000"/>
              </a:solidFill>
            </a:endParaRPr>
          </a:p>
        </p:txBody>
      </p:sp>
      <p:sp>
        <p:nvSpPr>
          <p:cNvPr id="142339" name="Rectangle 2"/>
          <p:cNvSpPr>
            <a:spLocks noGrp="1" noRot="1" noChangeAspect="1" noChangeArrowheads="1" noTextEdit="1"/>
          </p:cNvSpPr>
          <p:nvPr>
            <p:ph type="sldImg"/>
          </p:nvPr>
        </p:nvSpPr>
        <p:spPr>
          <a:ln/>
        </p:spPr>
      </p:sp>
      <p:sp>
        <p:nvSpPr>
          <p:cNvPr id="142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1834547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E220225-56B4-4002-84F5-2FB6C637ACA3}" type="slidenum">
              <a:rPr lang="tr-TR" altLang="tr-TR">
                <a:solidFill>
                  <a:srgbClr val="000000"/>
                </a:solidFill>
              </a:rPr>
              <a:pPr>
                <a:spcBef>
                  <a:spcPct val="0"/>
                </a:spcBef>
              </a:pPr>
              <a:t>7</a:t>
            </a:fld>
            <a:endParaRPr lang="tr-TR" altLang="tr-TR">
              <a:solidFill>
                <a:srgbClr val="000000"/>
              </a:solidFill>
            </a:endParaRPr>
          </a:p>
        </p:txBody>
      </p:sp>
      <p:sp>
        <p:nvSpPr>
          <p:cNvPr id="144387" name="Rectangle 2"/>
          <p:cNvSpPr>
            <a:spLocks noGrp="1" noRot="1" noChangeAspect="1" noChangeArrowheads="1" noTextEdit="1"/>
          </p:cNvSpPr>
          <p:nvPr>
            <p:ph type="sldImg"/>
          </p:nvPr>
        </p:nvSpPr>
        <p:spPr>
          <a:ln/>
        </p:spPr>
      </p:sp>
      <p:sp>
        <p:nvSpPr>
          <p:cNvPr id="144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2005438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659725B-4B32-4EDC-8D1E-8890E0468A5C}" type="slidenum">
              <a:rPr lang="tr-TR" altLang="tr-TR">
                <a:solidFill>
                  <a:srgbClr val="000000"/>
                </a:solidFill>
              </a:rPr>
              <a:pPr>
                <a:spcBef>
                  <a:spcPct val="0"/>
                </a:spcBef>
              </a:pPr>
              <a:t>8</a:t>
            </a:fld>
            <a:endParaRPr lang="tr-TR" altLang="tr-TR">
              <a:solidFill>
                <a:srgbClr val="000000"/>
              </a:solidFill>
            </a:endParaRPr>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3397567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47A9BFA-D5A5-4FD9-98BD-349BD22BDF30}"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037103-E1CA-4B2E-9AF1-393E554DFAD3}" type="slidenum">
              <a:rPr lang="tr-TR" smtClean="0"/>
              <a:t>‹#›</a:t>
            </a:fld>
            <a:endParaRPr lang="tr-TR"/>
          </a:p>
        </p:txBody>
      </p:sp>
    </p:spTree>
    <p:extLst>
      <p:ext uri="{BB962C8B-B14F-4D97-AF65-F5344CB8AC3E}">
        <p14:creationId xmlns:p14="http://schemas.microsoft.com/office/powerpoint/2010/main" val="2474678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47A9BFA-D5A5-4FD9-98BD-349BD22BDF30}"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037103-E1CA-4B2E-9AF1-393E554DFAD3}" type="slidenum">
              <a:rPr lang="tr-TR" smtClean="0"/>
              <a:t>‹#›</a:t>
            </a:fld>
            <a:endParaRPr lang="tr-TR"/>
          </a:p>
        </p:txBody>
      </p:sp>
    </p:spTree>
    <p:extLst>
      <p:ext uri="{BB962C8B-B14F-4D97-AF65-F5344CB8AC3E}">
        <p14:creationId xmlns:p14="http://schemas.microsoft.com/office/powerpoint/2010/main" val="816369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47A9BFA-D5A5-4FD9-98BD-349BD22BDF30}"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037103-E1CA-4B2E-9AF1-393E554DFAD3}" type="slidenum">
              <a:rPr lang="tr-TR" smtClean="0"/>
              <a:t>‹#›</a:t>
            </a:fld>
            <a:endParaRPr lang="tr-TR"/>
          </a:p>
        </p:txBody>
      </p:sp>
    </p:spTree>
    <p:extLst>
      <p:ext uri="{BB962C8B-B14F-4D97-AF65-F5344CB8AC3E}">
        <p14:creationId xmlns:p14="http://schemas.microsoft.com/office/powerpoint/2010/main" val="1931752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7149CBF-5FE8-4871-B766-038AF39D019E}"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36397834"/>
      </p:ext>
    </p:extLst>
  </p:cSld>
  <p:clrMapOvr>
    <a:masterClrMapping/>
  </p:clrMapOvr>
  <p:transition>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2E1271-1546-457B-A0A7-D4A0E546AAE4}"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722418355"/>
      </p:ext>
    </p:extLst>
  </p:cSld>
  <p:clrMapOvr>
    <a:masterClrMapping/>
  </p:clrMapOvr>
  <p:transition>
    <p:zo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764FBB4-2C48-4186-AECB-0AF2E8D32CA8}"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73661468"/>
      </p:ext>
    </p:extLst>
  </p:cSld>
  <p:clrMapOvr>
    <a:masterClrMapping/>
  </p:clrMapOvr>
  <p:transition>
    <p:zo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2597B84-5D25-4F26-96A4-7AE64E3B9B17}"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484711606"/>
      </p:ext>
    </p:extLst>
  </p:cSld>
  <p:clrMapOvr>
    <a:masterClrMapping/>
  </p:clrMapOvr>
  <p:transition>
    <p:zo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73B9557-F8B3-408D-B14D-6773BF6C475D}"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470336948"/>
      </p:ext>
    </p:extLst>
  </p:cSld>
  <p:clrMapOvr>
    <a:masterClrMapping/>
  </p:clrMapOvr>
  <p:transition>
    <p:zo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08BA0529-0DBF-4395-8557-161E7E5BFAE1}"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262392998"/>
      </p:ext>
    </p:extLst>
  </p:cSld>
  <p:clrMapOvr>
    <a:masterClrMapping/>
  </p:clrMapOvr>
  <p:transition>
    <p:zo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BF36CB7-93F0-415D-8A1C-53649C1BF4A2}"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166460173"/>
      </p:ext>
    </p:extLst>
  </p:cSld>
  <p:clrMapOvr>
    <a:masterClrMapping/>
  </p:clrMapOvr>
  <p:transition>
    <p:zo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5C61C17-1DB1-4019-AD52-F4F70B4C35CC}"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537925900"/>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47A9BFA-D5A5-4FD9-98BD-349BD22BDF30}"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037103-E1CA-4B2E-9AF1-393E554DFAD3}" type="slidenum">
              <a:rPr lang="tr-TR" smtClean="0"/>
              <a:t>‹#›</a:t>
            </a:fld>
            <a:endParaRPr lang="tr-TR"/>
          </a:p>
        </p:txBody>
      </p:sp>
    </p:spTree>
    <p:extLst>
      <p:ext uri="{BB962C8B-B14F-4D97-AF65-F5344CB8AC3E}">
        <p14:creationId xmlns:p14="http://schemas.microsoft.com/office/powerpoint/2010/main" val="8040536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A9E0122-1884-4E45-99DF-7F345DE17549}"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574194519"/>
      </p:ext>
    </p:extLst>
  </p:cSld>
  <p:clrMapOvr>
    <a:masterClrMapping/>
  </p:clrMapOvr>
  <p:transition>
    <p:zo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5C073D5-FD57-4AF7-BA54-B59030292460}"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613218689"/>
      </p:ext>
    </p:extLst>
  </p:cSld>
  <p:clrMapOvr>
    <a:masterClrMapping/>
  </p:clrMapOvr>
  <p:transition>
    <p:zo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70F854-E488-4140-846B-9A240133E99B}"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843631675"/>
      </p:ext>
    </p:extLst>
  </p:cSld>
  <p:clrMapOvr>
    <a:masterClrMapping/>
  </p:clrMapOvr>
  <p:transition>
    <p:zoom/>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600201"/>
            <a:ext cx="10972800" cy="4525963"/>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D9E93D0-CDE6-47ED-8FB6-94F37B0EBCEF}"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195215785"/>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47A9BFA-D5A5-4FD9-98BD-349BD22BDF30}"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037103-E1CA-4B2E-9AF1-393E554DFAD3}" type="slidenum">
              <a:rPr lang="tr-TR" smtClean="0"/>
              <a:t>‹#›</a:t>
            </a:fld>
            <a:endParaRPr lang="tr-TR"/>
          </a:p>
        </p:txBody>
      </p:sp>
    </p:spTree>
    <p:extLst>
      <p:ext uri="{BB962C8B-B14F-4D97-AF65-F5344CB8AC3E}">
        <p14:creationId xmlns:p14="http://schemas.microsoft.com/office/powerpoint/2010/main" val="1615031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47A9BFA-D5A5-4FD9-98BD-349BD22BDF30}"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037103-E1CA-4B2E-9AF1-393E554DFAD3}" type="slidenum">
              <a:rPr lang="tr-TR" smtClean="0"/>
              <a:t>‹#›</a:t>
            </a:fld>
            <a:endParaRPr lang="tr-TR"/>
          </a:p>
        </p:txBody>
      </p:sp>
    </p:spTree>
    <p:extLst>
      <p:ext uri="{BB962C8B-B14F-4D97-AF65-F5344CB8AC3E}">
        <p14:creationId xmlns:p14="http://schemas.microsoft.com/office/powerpoint/2010/main" val="2959455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47A9BFA-D5A5-4FD9-98BD-349BD22BDF30}" type="datetimeFigureOut">
              <a:rPr lang="tr-TR" smtClean="0"/>
              <a:t>23.01.2020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C037103-E1CA-4B2E-9AF1-393E554DFAD3}" type="slidenum">
              <a:rPr lang="tr-TR" smtClean="0"/>
              <a:t>‹#›</a:t>
            </a:fld>
            <a:endParaRPr lang="tr-TR"/>
          </a:p>
        </p:txBody>
      </p:sp>
    </p:spTree>
    <p:extLst>
      <p:ext uri="{BB962C8B-B14F-4D97-AF65-F5344CB8AC3E}">
        <p14:creationId xmlns:p14="http://schemas.microsoft.com/office/powerpoint/2010/main" val="175455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47A9BFA-D5A5-4FD9-98BD-349BD22BDF30}" type="datetimeFigureOut">
              <a:rPr lang="tr-TR" smtClean="0"/>
              <a:t>23.01.2020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C037103-E1CA-4B2E-9AF1-393E554DFAD3}" type="slidenum">
              <a:rPr lang="tr-TR" smtClean="0"/>
              <a:t>‹#›</a:t>
            </a:fld>
            <a:endParaRPr lang="tr-TR"/>
          </a:p>
        </p:txBody>
      </p:sp>
    </p:spTree>
    <p:extLst>
      <p:ext uri="{BB962C8B-B14F-4D97-AF65-F5344CB8AC3E}">
        <p14:creationId xmlns:p14="http://schemas.microsoft.com/office/powerpoint/2010/main" val="3452463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47A9BFA-D5A5-4FD9-98BD-349BD22BDF30}" type="datetimeFigureOut">
              <a:rPr lang="tr-TR" smtClean="0"/>
              <a:t>23.01.2020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C037103-E1CA-4B2E-9AF1-393E554DFAD3}" type="slidenum">
              <a:rPr lang="tr-TR" smtClean="0"/>
              <a:t>‹#›</a:t>
            </a:fld>
            <a:endParaRPr lang="tr-TR"/>
          </a:p>
        </p:txBody>
      </p:sp>
    </p:spTree>
    <p:extLst>
      <p:ext uri="{BB962C8B-B14F-4D97-AF65-F5344CB8AC3E}">
        <p14:creationId xmlns:p14="http://schemas.microsoft.com/office/powerpoint/2010/main" val="2332331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47A9BFA-D5A5-4FD9-98BD-349BD22BDF30}"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037103-E1CA-4B2E-9AF1-393E554DFAD3}" type="slidenum">
              <a:rPr lang="tr-TR" smtClean="0"/>
              <a:t>‹#›</a:t>
            </a:fld>
            <a:endParaRPr lang="tr-TR"/>
          </a:p>
        </p:txBody>
      </p:sp>
    </p:spTree>
    <p:extLst>
      <p:ext uri="{BB962C8B-B14F-4D97-AF65-F5344CB8AC3E}">
        <p14:creationId xmlns:p14="http://schemas.microsoft.com/office/powerpoint/2010/main" val="3348024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47A9BFA-D5A5-4FD9-98BD-349BD22BDF30}"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037103-E1CA-4B2E-9AF1-393E554DFAD3}" type="slidenum">
              <a:rPr lang="tr-TR" smtClean="0"/>
              <a:t>‹#›</a:t>
            </a:fld>
            <a:endParaRPr lang="tr-TR"/>
          </a:p>
        </p:txBody>
      </p:sp>
    </p:spTree>
    <p:extLst>
      <p:ext uri="{BB962C8B-B14F-4D97-AF65-F5344CB8AC3E}">
        <p14:creationId xmlns:p14="http://schemas.microsoft.com/office/powerpoint/2010/main" val="2585238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7A9BFA-D5A5-4FD9-98BD-349BD22BDF30}" type="datetimeFigureOut">
              <a:rPr lang="tr-TR" smtClean="0"/>
              <a:t>23.01.2020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037103-E1CA-4B2E-9AF1-393E554DFAD3}" type="slidenum">
              <a:rPr lang="tr-TR" smtClean="0"/>
              <a:t>‹#›</a:t>
            </a:fld>
            <a:endParaRPr lang="tr-TR"/>
          </a:p>
        </p:txBody>
      </p:sp>
    </p:spTree>
    <p:extLst>
      <p:ext uri="{BB962C8B-B14F-4D97-AF65-F5344CB8AC3E}">
        <p14:creationId xmlns:p14="http://schemas.microsoft.com/office/powerpoint/2010/main" val="16060297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5123"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250884"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fontAlgn="base">
              <a:spcBef>
                <a:spcPct val="0"/>
              </a:spcBef>
              <a:spcAft>
                <a:spcPct val="0"/>
              </a:spcAft>
              <a:defRPr/>
            </a:pPr>
            <a:endParaRPr lang="tr-TR">
              <a:solidFill>
                <a:srgbClr val="000000"/>
              </a:solidFill>
            </a:endParaRPr>
          </a:p>
        </p:txBody>
      </p:sp>
      <p:sp>
        <p:nvSpPr>
          <p:cNvPr id="250885"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fontAlgn="base">
              <a:spcBef>
                <a:spcPct val="0"/>
              </a:spcBef>
              <a:spcAft>
                <a:spcPct val="0"/>
              </a:spcAft>
              <a:defRPr/>
            </a:pPr>
            <a:endParaRPr lang="tr-TR">
              <a:solidFill>
                <a:srgbClr val="000000"/>
              </a:solidFill>
            </a:endParaRPr>
          </a:p>
        </p:txBody>
      </p:sp>
      <p:sp>
        <p:nvSpPr>
          <p:cNvPr id="250886"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atin typeface="Arial" panose="020B0604020202020204" pitchFamily="34" charset="0"/>
              </a:defRPr>
            </a:lvl1pPr>
          </a:lstStyle>
          <a:p>
            <a:pPr fontAlgn="base">
              <a:spcBef>
                <a:spcPct val="0"/>
              </a:spcBef>
              <a:spcAft>
                <a:spcPct val="0"/>
              </a:spcAft>
              <a:defRPr/>
            </a:pPr>
            <a:fld id="{7E7D51D4-0B68-4FB9-9A52-DF334A7352FF}" type="slidenum">
              <a:rPr lang="tr-TR" altLang="tr-TR">
                <a:solidFill>
                  <a:srgbClr val="000000"/>
                </a:solidFill>
              </a:rPr>
              <a:pPr fontAlgn="base">
                <a:spcBef>
                  <a:spcPct val="0"/>
                </a:spcBef>
                <a:spcAft>
                  <a:spcPct val="0"/>
                </a:spcAft>
                <a:defRPr/>
              </a:pPr>
              <a:t>‹#›</a:t>
            </a:fld>
            <a:endParaRPr lang="tr-TR" altLang="tr-TR">
              <a:solidFill>
                <a:srgbClr val="000000"/>
              </a:solidFill>
            </a:endParaRPr>
          </a:p>
        </p:txBody>
      </p:sp>
    </p:spTree>
    <p:extLst>
      <p:ext uri="{BB962C8B-B14F-4D97-AF65-F5344CB8AC3E}">
        <p14:creationId xmlns:p14="http://schemas.microsoft.com/office/powerpoint/2010/main" val="19533742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zoom/>
  </p:transition>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31074"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5C3973C-F1BF-452F-B5F9-DFCC3BCE0582}" type="slidenum">
              <a:rPr lang="tr-TR" altLang="tr-TR" sz="1400">
                <a:solidFill>
                  <a:srgbClr val="000000"/>
                </a:solidFill>
              </a:rPr>
              <a:pPr>
                <a:spcBef>
                  <a:spcPct val="0"/>
                </a:spcBef>
                <a:buFontTx/>
                <a:buNone/>
              </a:pPr>
              <a:t>1</a:t>
            </a:fld>
            <a:endParaRPr lang="tr-TR" altLang="tr-TR" sz="1400">
              <a:solidFill>
                <a:srgbClr val="000000"/>
              </a:solidFill>
            </a:endParaRPr>
          </a:p>
        </p:txBody>
      </p:sp>
      <p:sp>
        <p:nvSpPr>
          <p:cNvPr id="261124" name="Rectangle 4"/>
          <p:cNvSpPr>
            <a:spLocks noChangeArrowheads="1"/>
          </p:cNvSpPr>
          <p:nvPr/>
        </p:nvSpPr>
        <p:spPr bwMode="auto">
          <a:xfrm>
            <a:off x="79129" y="117693"/>
            <a:ext cx="11403623" cy="6186309"/>
          </a:xfrm>
          <a:prstGeom prst="rect">
            <a:avLst/>
          </a:prstGeom>
          <a:noFill/>
          <a:ln w="9525">
            <a:noFill/>
            <a:miter lim="800000"/>
            <a:headEnd/>
            <a:tailEnd/>
          </a:ln>
          <a:effectLst/>
        </p:spPr>
        <p:txBody>
          <a:bodyPr wrap="square">
            <a:spAutoFit/>
          </a:bodyPr>
          <a:lstStyle/>
          <a:p>
            <a:pPr algn="just" fontAlgn="base">
              <a:lnSpc>
                <a:spcPct val="150000"/>
              </a:lnSpc>
              <a:spcBef>
                <a:spcPct val="0"/>
              </a:spcBef>
              <a:spcAft>
                <a:spcPct val="0"/>
              </a:spcAft>
              <a:defRPr/>
            </a:pPr>
            <a:r>
              <a:rPr lang="tr-TR" sz="2400" b="1" i="1" dirty="0">
                <a:solidFill>
                  <a:srgbClr val="FFFFFF"/>
                </a:solidFill>
                <a:effectLst>
                  <a:outerShdw blurRad="38100" dist="38100" dir="2700000" algn="tl">
                    <a:srgbClr val="808080"/>
                  </a:outerShdw>
                </a:effectLst>
              </a:rPr>
              <a:t>YAĞMUR ORMANLARI</a:t>
            </a:r>
            <a:endParaRPr lang="tr-TR" sz="2400" b="1" dirty="0">
              <a:solidFill>
                <a:srgbClr val="FFFFFF"/>
              </a:solidFill>
              <a:effectLst>
                <a:outerShdw blurRad="38100" dist="38100" dir="2700000" algn="tl">
                  <a:srgbClr val="808080"/>
                </a:outerShdw>
              </a:effectLst>
            </a:endParaRPr>
          </a:p>
          <a:p>
            <a:pPr algn="just" fontAlgn="base">
              <a:lnSpc>
                <a:spcPct val="150000"/>
              </a:lnSpc>
              <a:spcBef>
                <a:spcPct val="0"/>
              </a:spcBef>
              <a:spcAft>
                <a:spcPct val="0"/>
              </a:spcAft>
              <a:defRPr/>
            </a:pPr>
            <a:r>
              <a:rPr lang="tr-TR" sz="2400" dirty="0" smtClean="0">
                <a:solidFill>
                  <a:srgbClr val="FFFFFF"/>
                </a:solidFill>
                <a:effectLst>
                  <a:outerShdw blurRad="38100" dist="38100" dir="2700000" algn="tl">
                    <a:srgbClr val="808080"/>
                  </a:outerShdw>
                </a:effectLst>
              </a:rPr>
              <a:t>Ekvator'un </a:t>
            </a:r>
            <a:r>
              <a:rPr lang="tr-TR" sz="2400" dirty="0">
                <a:solidFill>
                  <a:srgbClr val="FFFFFF"/>
                </a:solidFill>
                <a:effectLst>
                  <a:outerShdw blurRad="38100" dist="38100" dir="2700000" algn="tl">
                    <a:srgbClr val="808080"/>
                  </a:outerShdw>
                </a:effectLst>
              </a:rPr>
              <a:t>her iki yanında, yaklaşık 10 derece kuzey ve güney enlemleri arasında kalan tropik ormanlara </a:t>
            </a:r>
            <a:r>
              <a:rPr lang="tr-TR" sz="2400" u="sng" dirty="0">
                <a:solidFill>
                  <a:srgbClr val="FFFFFF"/>
                </a:solidFill>
                <a:effectLst>
                  <a:outerShdw blurRad="38100" dist="38100" dir="2700000" algn="tl">
                    <a:srgbClr val="808080"/>
                  </a:outerShdw>
                </a:effectLst>
              </a:rPr>
              <a:t>yağmur ormanları</a:t>
            </a:r>
            <a:r>
              <a:rPr lang="tr-TR" sz="2400" dirty="0">
                <a:solidFill>
                  <a:srgbClr val="FFFFFF"/>
                </a:solidFill>
                <a:effectLst>
                  <a:outerShdw blurRad="38100" dist="38100" dir="2700000" algn="tl">
                    <a:srgbClr val="808080"/>
                  </a:outerShdw>
                </a:effectLst>
              </a:rPr>
              <a:t> denir.</a:t>
            </a:r>
          </a:p>
          <a:p>
            <a:pPr algn="just" fontAlgn="base">
              <a:lnSpc>
                <a:spcPct val="150000"/>
              </a:lnSpc>
              <a:spcBef>
                <a:spcPct val="0"/>
              </a:spcBef>
              <a:spcAft>
                <a:spcPct val="0"/>
              </a:spcAft>
              <a:defRPr/>
            </a:pPr>
            <a:r>
              <a:rPr lang="tr-TR" sz="2400" dirty="0">
                <a:solidFill>
                  <a:srgbClr val="FFFFFF"/>
                </a:solidFill>
                <a:effectLst>
                  <a:outerShdw blurRad="38100" dist="38100" dir="2700000" algn="tl">
                    <a:srgbClr val="808080"/>
                  </a:outerShdw>
                </a:effectLst>
              </a:rPr>
              <a:t>Ekvator, güney ve kuzey kutup noktalarının tam ortasından geçen hayali bir dairedir. Ekvator'da sıcaklık yüksektir. Bu yüksek sıcaklıklar, tropiklerdeki orman alanlarında sıkça yağmura neden olan aşırı su buharı oluştururlar.</a:t>
            </a:r>
            <a:br>
              <a:rPr lang="tr-TR" sz="2400" dirty="0">
                <a:solidFill>
                  <a:srgbClr val="FFFFFF"/>
                </a:solidFill>
                <a:effectLst>
                  <a:outerShdw blurRad="38100" dist="38100" dir="2700000" algn="tl">
                    <a:srgbClr val="808080"/>
                  </a:outerShdw>
                </a:effectLst>
              </a:rPr>
            </a:br>
            <a:r>
              <a:rPr lang="tr-TR" sz="2400" dirty="0">
                <a:solidFill>
                  <a:srgbClr val="FFFFFF"/>
                </a:solidFill>
                <a:effectLst>
                  <a:outerShdw blurRad="38100" dist="38100" dir="2700000" algn="tl">
                    <a:srgbClr val="808080"/>
                  </a:outerShdw>
                </a:effectLst>
              </a:rPr>
              <a:t>Dünyadaki tropikal ormanların yarısının yok olduğu ve kalanların da önlem alınmadığı takdirde 20-30 yıl içinde yok olacağı söylenmektedir. Oysa bu ormanlar, yalnızca canlı türlerinin yarısından fazlasını barındırmakla kalmaz, dünya nüfusunun büyük bir çoğunluğuna su ve yakıt sağlamakta, yerel iklimi ve dünya iklimini etkilemektedir.</a:t>
            </a:r>
          </a:p>
        </p:txBody>
      </p:sp>
    </p:spTree>
    <p:extLst>
      <p:ext uri="{BB962C8B-B14F-4D97-AF65-F5344CB8AC3E}">
        <p14:creationId xmlns:p14="http://schemas.microsoft.com/office/powerpoint/2010/main" val="1968210521"/>
      </p:ext>
    </p:extLst>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33122"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C32B42C-BFAF-4182-ADF8-CF325FC00B89}" type="slidenum">
              <a:rPr lang="tr-TR" altLang="tr-TR" sz="1400">
                <a:solidFill>
                  <a:srgbClr val="000000"/>
                </a:solidFill>
              </a:rPr>
              <a:pPr>
                <a:spcBef>
                  <a:spcPct val="0"/>
                </a:spcBef>
                <a:buFontTx/>
                <a:buNone/>
              </a:pPr>
              <a:t>2</a:t>
            </a:fld>
            <a:endParaRPr lang="tr-TR" altLang="tr-TR" sz="1400">
              <a:solidFill>
                <a:srgbClr val="000000"/>
              </a:solidFill>
            </a:endParaRPr>
          </a:p>
        </p:txBody>
      </p:sp>
      <p:sp>
        <p:nvSpPr>
          <p:cNvPr id="133123" name="Rectangle 3"/>
          <p:cNvSpPr>
            <a:spLocks noGrp="1" noChangeArrowheads="1"/>
          </p:cNvSpPr>
          <p:nvPr>
            <p:ph type="body" idx="1"/>
          </p:nvPr>
        </p:nvSpPr>
        <p:spPr>
          <a:xfrm>
            <a:off x="222738" y="108927"/>
            <a:ext cx="8915400" cy="5263173"/>
          </a:xfrm>
        </p:spPr>
        <p:txBody>
          <a:bodyPr/>
          <a:lstStyle/>
          <a:p>
            <a:pPr algn="just" eaLnBrk="1" hangingPunct="1">
              <a:lnSpc>
                <a:spcPct val="150000"/>
              </a:lnSpc>
              <a:buFontTx/>
              <a:buNone/>
            </a:pPr>
            <a:endParaRPr lang="tr-TR" altLang="tr-TR" sz="1800" i="1" dirty="0"/>
          </a:p>
          <a:p>
            <a:pPr algn="just" eaLnBrk="1" hangingPunct="1">
              <a:lnSpc>
                <a:spcPct val="150000"/>
              </a:lnSpc>
              <a:buFontTx/>
              <a:buNone/>
            </a:pPr>
            <a:endParaRPr lang="tr-TR" altLang="tr-TR" sz="1800" dirty="0"/>
          </a:p>
          <a:p>
            <a:pPr algn="just" eaLnBrk="1" hangingPunct="1">
              <a:lnSpc>
                <a:spcPct val="150000"/>
              </a:lnSpc>
              <a:buFontTx/>
              <a:buNone/>
            </a:pPr>
            <a:r>
              <a:rPr lang="tr-TR" altLang="tr-TR" sz="1800" dirty="0"/>
              <a:t> </a:t>
            </a:r>
          </a:p>
          <a:p>
            <a:pPr algn="just" eaLnBrk="1" hangingPunct="1">
              <a:lnSpc>
                <a:spcPct val="150000"/>
              </a:lnSpc>
              <a:buFontTx/>
              <a:buNone/>
            </a:pPr>
            <a:r>
              <a:rPr lang="tr-TR" altLang="tr-TR" sz="2400" dirty="0">
                <a:solidFill>
                  <a:schemeClr val="bg1"/>
                </a:solidFill>
              </a:rPr>
              <a:t>Dünyadaki toprakların alan olarak % 10'undan azını kaplamalarına karşın dünyadaki bitki ve hayvan türlerinin % 50-70'ini barındıran yağmur ormanları; tarım alanı açmak amacıyla insanlar tarafından yok edilmektedir. Üstelik bu orman toprakları, tarım açısından fakir topraklardır. (Her yıl 12 milyon hektar kadar yağmur ormanının kesilip yok edildiği sanılmaktadır</a:t>
            </a:r>
            <a:r>
              <a:rPr lang="tr-TR" altLang="tr-TR" sz="2400" dirty="0" smtClean="0">
                <a:solidFill>
                  <a:schemeClr val="bg1"/>
                </a:solidFill>
              </a:rPr>
              <a:t>.)</a:t>
            </a:r>
            <a:endParaRPr lang="tr-TR" altLang="tr-TR" sz="2400" dirty="0">
              <a:solidFill>
                <a:schemeClr val="bg1"/>
              </a:solidFill>
            </a:endParaRPr>
          </a:p>
        </p:txBody>
      </p:sp>
    </p:spTree>
    <p:extLst>
      <p:ext uri="{BB962C8B-B14F-4D97-AF65-F5344CB8AC3E}">
        <p14:creationId xmlns:p14="http://schemas.microsoft.com/office/powerpoint/2010/main" val="4050784195"/>
      </p:ext>
    </p:extLst>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33122"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C32B42C-BFAF-4182-ADF8-CF325FC00B89}" type="slidenum">
              <a:rPr lang="tr-TR" altLang="tr-TR" sz="1400">
                <a:solidFill>
                  <a:srgbClr val="000000"/>
                </a:solidFill>
              </a:rPr>
              <a:pPr>
                <a:spcBef>
                  <a:spcPct val="0"/>
                </a:spcBef>
                <a:buFontTx/>
                <a:buNone/>
              </a:pPr>
              <a:t>3</a:t>
            </a:fld>
            <a:endParaRPr lang="tr-TR" altLang="tr-TR" sz="1400">
              <a:solidFill>
                <a:srgbClr val="000000"/>
              </a:solidFill>
            </a:endParaRPr>
          </a:p>
        </p:txBody>
      </p:sp>
      <p:sp>
        <p:nvSpPr>
          <p:cNvPr id="133123" name="Rectangle 3"/>
          <p:cNvSpPr>
            <a:spLocks noGrp="1" noChangeArrowheads="1"/>
          </p:cNvSpPr>
          <p:nvPr>
            <p:ph type="body" idx="1"/>
          </p:nvPr>
        </p:nvSpPr>
        <p:spPr>
          <a:xfrm>
            <a:off x="363416" y="0"/>
            <a:ext cx="9519138" cy="6858000"/>
          </a:xfrm>
        </p:spPr>
        <p:txBody>
          <a:bodyPr/>
          <a:lstStyle/>
          <a:p>
            <a:pPr algn="just" eaLnBrk="1" hangingPunct="1">
              <a:lnSpc>
                <a:spcPct val="150000"/>
              </a:lnSpc>
              <a:buFontTx/>
              <a:buNone/>
            </a:pPr>
            <a:endParaRPr lang="tr-TR" altLang="tr-TR" sz="1800" i="1" dirty="0"/>
          </a:p>
          <a:p>
            <a:pPr algn="just" eaLnBrk="1" hangingPunct="1">
              <a:lnSpc>
                <a:spcPct val="150000"/>
              </a:lnSpc>
              <a:buFontTx/>
              <a:buNone/>
            </a:pPr>
            <a:r>
              <a:rPr lang="tr-TR" altLang="tr-TR" sz="2400" dirty="0" smtClean="0">
                <a:solidFill>
                  <a:schemeClr val="bg1"/>
                </a:solidFill>
              </a:rPr>
              <a:t>Güney </a:t>
            </a:r>
            <a:r>
              <a:rPr lang="tr-TR" altLang="tr-TR" sz="2400" dirty="0">
                <a:solidFill>
                  <a:schemeClr val="bg1"/>
                </a:solidFill>
              </a:rPr>
              <a:t>ve Orta Amerika'da, Afrika'da Okyanusya'da (Avustralya civarındaki adalar) ve Asya'da yağmur ormanı bulunmaktadır. Tropik ormanlar dünya yüzeyinin yaklaşık %7'sini kaplamaktadır. </a:t>
            </a:r>
          </a:p>
          <a:p>
            <a:pPr algn="just" eaLnBrk="1" hangingPunct="1">
              <a:lnSpc>
                <a:spcPct val="150000"/>
              </a:lnSpc>
              <a:buFontTx/>
              <a:buNone/>
            </a:pPr>
            <a:r>
              <a:rPr lang="tr-TR" altLang="tr-TR" sz="2400" dirty="0">
                <a:solidFill>
                  <a:schemeClr val="bg1"/>
                </a:solidFill>
              </a:rPr>
              <a:t>En büyük yağmur ormanları Amazon Nehri Havzası (Güney Amerika), Kongo Nehri Havzası (Batı Afrika) ve güneydoğu Asya'nın büyük kısmında bulunmaktadır. Daha küçük yağmur ormanlarına ise Orta Amerika, Madagaskar, Avustralya, Hindistan yakınındaki adlar ve diğer tropik bölgelerde </a:t>
            </a:r>
            <a:r>
              <a:rPr lang="tr-TR" altLang="tr-TR" sz="2400" dirty="0" smtClean="0">
                <a:solidFill>
                  <a:schemeClr val="bg1"/>
                </a:solidFill>
              </a:rPr>
              <a:t>bulmak mümkündür</a:t>
            </a:r>
            <a:r>
              <a:rPr lang="tr-TR" altLang="tr-TR" sz="2400" dirty="0">
                <a:solidFill>
                  <a:schemeClr val="bg1"/>
                </a:solidFill>
              </a:rPr>
              <a:t>.</a:t>
            </a:r>
            <a:br>
              <a:rPr lang="tr-TR" altLang="tr-TR" sz="2400" dirty="0">
                <a:solidFill>
                  <a:schemeClr val="bg1"/>
                </a:solidFill>
              </a:rPr>
            </a:br>
            <a:endParaRPr lang="tr-TR" altLang="tr-TR" sz="2400" dirty="0">
              <a:solidFill>
                <a:schemeClr val="bg1"/>
              </a:solidFill>
            </a:endParaRPr>
          </a:p>
        </p:txBody>
      </p:sp>
    </p:spTree>
    <p:extLst>
      <p:ext uri="{BB962C8B-B14F-4D97-AF65-F5344CB8AC3E}">
        <p14:creationId xmlns:p14="http://schemas.microsoft.com/office/powerpoint/2010/main" val="3816303415"/>
      </p:ext>
    </p:extLst>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39266"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BE4C754-B420-4A61-B3F1-DE8793F07F05}" type="slidenum">
              <a:rPr lang="tr-TR" altLang="tr-TR" sz="1400">
                <a:solidFill>
                  <a:srgbClr val="000000"/>
                </a:solidFill>
              </a:rPr>
              <a:pPr>
                <a:spcBef>
                  <a:spcPct val="0"/>
                </a:spcBef>
                <a:buFontTx/>
                <a:buNone/>
              </a:pPr>
              <a:t>4</a:t>
            </a:fld>
            <a:endParaRPr lang="tr-TR" altLang="tr-TR" sz="1400">
              <a:solidFill>
                <a:srgbClr val="000000"/>
              </a:solidFill>
            </a:endParaRPr>
          </a:p>
        </p:txBody>
      </p:sp>
      <p:sp>
        <p:nvSpPr>
          <p:cNvPr id="139267" name="Rectangle 3"/>
          <p:cNvSpPr>
            <a:spLocks noGrp="1" noChangeArrowheads="1"/>
          </p:cNvSpPr>
          <p:nvPr>
            <p:ph type="body" idx="1"/>
          </p:nvPr>
        </p:nvSpPr>
        <p:spPr>
          <a:xfrm>
            <a:off x="486508" y="311150"/>
            <a:ext cx="8915400" cy="6172200"/>
          </a:xfrm>
        </p:spPr>
        <p:txBody>
          <a:bodyPr/>
          <a:lstStyle/>
          <a:p>
            <a:pPr algn="just" eaLnBrk="1" hangingPunct="1">
              <a:lnSpc>
                <a:spcPct val="150000"/>
              </a:lnSpc>
            </a:pPr>
            <a:r>
              <a:rPr lang="tr-TR" altLang="tr-TR" dirty="0" smtClean="0">
                <a:solidFill>
                  <a:schemeClr val="bg1"/>
                </a:solidFill>
              </a:rPr>
              <a:t>Artan nüfusun ihtiyaçlarına cevap vermek için tarım alanlarının genişletilmesi, endüstrileşme ve su kullanımının artması toprağın çölleşmesine, suların yetersiz kalmasına, atmosferin atık gazlarla kirlenerek solunmaz hale gelmesine sebep olmaktadır. </a:t>
            </a:r>
          </a:p>
        </p:txBody>
      </p:sp>
    </p:spTree>
    <p:extLst>
      <p:ext uri="{BB962C8B-B14F-4D97-AF65-F5344CB8AC3E}">
        <p14:creationId xmlns:p14="http://schemas.microsoft.com/office/powerpoint/2010/main" val="2042832110"/>
      </p:ext>
    </p:extLst>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39266"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DBE4C754-B420-4A61-B3F1-DE8793F07F05}" type="slidenum">
              <a:rPr lang="tr-TR" altLang="tr-TR" sz="1400">
                <a:solidFill>
                  <a:srgbClr val="000000"/>
                </a:solidFill>
              </a:rPr>
              <a:pPr>
                <a:spcBef>
                  <a:spcPct val="0"/>
                </a:spcBef>
                <a:buFontTx/>
                <a:buNone/>
              </a:pPr>
              <a:t>5</a:t>
            </a:fld>
            <a:endParaRPr lang="tr-TR" altLang="tr-TR" sz="1400">
              <a:solidFill>
                <a:srgbClr val="000000"/>
              </a:solidFill>
            </a:endParaRPr>
          </a:p>
        </p:txBody>
      </p:sp>
      <p:sp>
        <p:nvSpPr>
          <p:cNvPr id="139267" name="Rectangle 3"/>
          <p:cNvSpPr>
            <a:spLocks noGrp="1" noChangeArrowheads="1"/>
          </p:cNvSpPr>
          <p:nvPr>
            <p:ph type="body" idx="1"/>
          </p:nvPr>
        </p:nvSpPr>
        <p:spPr>
          <a:xfrm>
            <a:off x="556846" y="311150"/>
            <a:ext cx="8915400" cy="6172200"/>
          </a:xfrm>
        </p:spPr>
        <p:txBody>
          <a:bodyPr/>
          <a:lstStyle/>
          <a:p>
            <a:pPr marL="0" indent="0" algn="just" eaLnBrk="1" hangingPunct="1">
              <a:lnSpc>
                <a:spcPct val="150000"/>
              </a:lnSpc>
              <a:buNone/>
            </a:pPr>
            <a:r>
              <a:rPr lang="tr-TR" altLang="tr-TR" dirty="0" smtClean="0">
                <a:solidFill>
                  <a:schemeClr val="bg1"/>
                </a:solidFill>
              </a:rPr>
              <a:t>Teknolojideki gelişmeler ne olursa olsun, doğal kaynakların bu şekilde tüketilmesi, gelecek yüzyılda, ekilebilir toprakların üçte birinin kaybedilmesine, atmosferde biriken kirleticilerin iklimleri değiştirmesine yol açacak, ayrıca bugünkünün 2 katına çıkacak olan su gereksinimini karşılamaya yetecek kaynaklar bulunamayacaktır .</a:t>
            </a:r>
          </a:p>
        </p:txBody>
      </p:sp>
    </p:spTree>
    <p:extLst>
      <p:ext uri="{BB962C8B-B14F-4D97-AF65-F5344CB8AC3E}">
        <p14:creationId xmlns:p14="http://schemas.microsoft.com/office/powerpoint/2010/main" val="577905251"/>
      </p:ext>
    </p:extLst>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41314"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E255ECC5-8AA0-4C8D-931F-A60454E8EBE8}" type="slidenum">
              <a:rPr lang="tr-TR" altLang="tr-TR" sz="1400">
                <a:solidFill>
                  <a:srgbClr val="000000"/>
                </a:solidFill>
              </a:rPr>
              <a:pPr>
                <a:spcBef>
                  <a:spcPct val="0"/>
                </a:spcBef>
                <a:buFontTx/>
                <a:buNone/>
              </a:pPr>
              <a:t>6</a:t>
            </a:fld>
            <a:endParaRPr lang="tr-TR" altLang="tr-TR" sz="1400">
              <a:solidFill>
                <a:srgbClr val="000000"/>
              </a:solidFill>
            </a:endParaRPr>
          </a:p>
        </p:txBody>
      </p:sp>
      <p:sp>
        <p:nvSpPr>
          <p:cNvPr id="141315" name="Rectangle 3"/>
          <p:cNvSpPr>
            <a:spLocks noGrp="1" noChangeArrowheads="1"/>
          </p:cNvSpPr>
          <p:nvPr>
            <p:ph type="body" idx="1"/>
          </p:nvPr>
        </p:nvSpPr>
        <p:spPr>
          <a:xfrm>
            <a:off x="196361" y="260840"/>
            <a:ext cx="10574216" cy="5368925"/>
          </a:xfrm>
        </p:spPr>
        <p:txBody>
          <a:bodyPr/>
          <a:lstStyle/>
          <a:p>
            <a:pPr algn="just" eaLnBrk="1" hangingPunct="1">
              <a:lnSpc>
                <a:spcPct val="150000"/>
              </a:lnSpc>
            </a:pPr>
            <a:r>
              <a:rPr lang="tr-TR" altLang="tr-TR" dirty="0" smtClean="0">
                <a:solidFill>
                  <a:schemeClr val="bg1"/>
                </a:solidFill>
              </a:rPr>
              <a:t>1950-1990 yılları arasında gelişmiş ülkelerin çalışabilir nüfusu %50 den biraz fazla artarken, gelişmekte olan ülkelerde bu artış %120 </a:t>
            </a:r>
            <a:r>
              <a:rPr lang="tr-TR" altLang="tr-TR" dirty="0" err="1" smtClean="0">
                <a:solidFill>
                  <a:schemeClr val="bg1"/>
                </a:solidFill>
              </a:rPr>
              <a:t>yi</a:t>
            </a:r>
            <a:r>
              <a:rPr lang="tr-TR" altLang="tr-TR" dirty="0" smtClean="0">
                <a:solidFill>
                  <a:schemeClr val="bg1"/>
                </a:solidFill>
              </a:rPr>
              <a:t> geçmiştir. Öte yandan aynı nedene bağlı ülke içi göçler, kentlerin aşırı büyümesine, gecekondulaşmaya ve çevre koşullarının tehlikeli biçimde bozulmasına sebep olmaktadır. Kalabalık bir işgücü arzı iş ücretlerinin düşmesine ve fakirliğin artmasına yol açmaktadır.</a:t>
            </a:r>
          </a:p>
        </p:txBody>
      </p:sp>
    </p:spTree>
    <p:extLst>
      <p:ext uri="{BB962C8B-B14F-4D97-AF65-F5344CB8AC3E}">
        <p14:creationId xmlns:p14="http://schemas.microsoft.com/office/powerpoint/2010/main" val="3351030843"/>
      </p:ext>
    </p:extLst>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43362"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A01F1C0-5A38-4B12-8248-DD3831466692}" type="slidenum">
              <a:rPr lang="tr-TR" altLang="tr-TR" sz="1400">
                <a:solidFill>
                  <a:srgbClr val="000000"/>
                </a:solidFill>
              </a:rPr>
              <a:pPr>
                <a:spcBef>
                  <a:spcPct val="0"/>
                </a:spcBef>
                <a:buFontTx/>
                <a:buNone/>
              </a:pPr>
              <a:t>7</a:t>
            </a:fld>
            <a:endParaRPr lang="tr-TR" altLang="tr-TR" sz="1400">
              <a:solidFill>
                <a:srgbClr val="000000"/>
              </a:solidFill>
            </a:endParaRPr>
          </a:p>
        </p:txBody>
      </p:sp>
      <p:sp>
        <p:nvSpPr>
          <p:cNvPr id="143363" name="Rectangle 3"/>
          <p:cNvSpPr>
            <a:spLocks noGrp="1" noChangeArrowheads="1"/>
          </p:cNvSpPr>
          <p:nvPr>
            <p:ph type="body" idx="1"/>
          </p:nvPr>
        </p:nvSpPr>
        <p:spPr/>
        <p:txBody>
          <a:bodyPr/>
          <a:lstStyle/>
          <a:p>
            <a:pPr algn="just" eaLnBrk="1" hangingPunct="1">
              <a:lnSpc>
                <a:spcPct val="150000"/>
              </a:lnSpc>
            </a:pPr>
            <a:r>
              <a:rPr lang="tr-TR" altLang="tr-TR" dirty="0" smtClean="0">
                <a:solidFill>
                  <a:schemeClr val="bg1"/>
                </a:solidFill>
              </a:rPr>
              <a:t>Dünyada her saat için yaklaşık 62 kadının öldüğü hesaplanmaktadır. Bu ölümlerin %99’u kolayca önlenebilir nedenlerle meydana gelmektedir. Ölen annelerin tamamına yakını, gelişmekte olan ülkelerin vatandaşlarıdır. </a:t>
            </a:r>
          </a:p>
        </p:txBody>
      </p:sp>
    </p:spTree>
    <p:extLst>
      <p:ext uri="{BB962C8B-B14F-4D97-AF65-F5344CB8AC3E}">
        <p14:creationId xmlns:p14="http://schemas.microsoft.com/office/powerpoint/2010/main" val="813151922"/>
      </p:ext>
    </p:extLst>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45410"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3762DAD-22DE-4BB5-BFD9-E3C131334ECD}" type="slidenum">
              <a:rPr lang="tr-TR" altLang="tr-TR" sz="1400">
                <a:solidFill>
                  <a:srgbClr val="000000"/>
                </a:solidFill>
              </a:rPr>
              <a:pPr>
                <a:spcBef>
                  <a:spcPct val="0"/>
                </a:spcBef>
                <a:buFontTx/>
                <a:buNone/>
              </a:pPr>
              <a:t>8</a:t>
            </a:fld>
            <a:endParaRPr lang="tr-TR" altLang="tr-TR" sz="1400">
              <a:solidFill>
                <a:srgbClr val="000000"/>
              </a:solidFill>
            </a:endParaRPr>
          </a:p>
        </p:txBody>
      </p:sp>
      <p:sp>
        <p:nvSpPr>
          <p:cNvPr id="145411" name="Rectangle 3"/>
          <p:cNvSpPr>
            <a:spLocks noGrp="1" noChangeArrowheads="1"/>
          </p:cNvSpPr>
          <p:nvPr>
            <p:ph type="body" idx="1"/>
          </p:nvPr>
        </p:nvSpPr>
        <p:spPr>
          <a:xfrm>
            <a:off x="873368" y="1269023"/>
            <a:ext cx="9703777" cy="3962400"/>
          </a:xfrm>
        </p:spPr>
        <p:txBody>
          <a:bodyPr/>
          <a:lstStyle/>
          <a:p>
            <a:pPr algn="just" eaLnBrk="1" hangingPunct="1">
              <a:lnSpc>
                <a:spcPct val="150000"/>
              </a:lnSpc>
            </a:pPr>
            <a:r>
              <a:rPr lang="tr-TR" altLang="tr-TR" dirty="0" smtClean="0">
                <a:solidFill>
                  <a:schemeClr val="bg1"/>
                </a:solidFill>
              </a:rPr>
              <a:t>Dünya nüfus artışının % 80’i aralarında Türkiye’nin de bulunduğu 25 ülkeden kaynaklanmaktadır. Yıllık % 2.1 nüfus artışı ile Türkiye</a:t>
            </a:r>
            <a:r>
              <a:rPr lang="tr-TR" altLang="tr-TR" smtClean="0">
                <a:solidFill>
                  <a:schemeClr val="bg1"/>
                </a:solidFill>
              </a:rPr>
              <a:t>, </a:t>
            </a:r>
            <a:r>
              <a:rPr lang="tr-TR" altLang="tr-TR" smtClean="0">
                <a:solidFill>
                  <a:schemeClr val="bg1"/>
                </a:solidFill>
              </a:rPr>
              <a:t>2030 </a:t>
            </a:r>
            <a:r>
              <a:rPr lang="tr-TR" altLang="tr-TR" dirty="0" smtClean="0">
                <a:solidFill>
                  <a:schemeClr val="bg1"/>
                </a:solidFill>
              </a:rPr>
              <a:t>yılında 110 milyon nüfusa ulaşacaktır. </a:t>
            </a:r>
          </a:p>
        </p:txBody>
      </p:sp>
    </p:spTree>
    <p:extLst>
      <p:ext uri="{BB962C8B-B14F-4D97-AF65-F5344CB8AC3E}">
        <p14:creationId xmlns:p14="http://schemas.microsoft.com/office/powerpoint/2010/main" val="815309738"/>
      </p:ext>
    </p:extLst>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442</Words>
  <Application>Microsoft Office PowerPoint</Application>
  <PresentationFormat>Geniş ekran</PresentationFormat>
  <Paragraphs>31</Paragraphs>
  <Slides>8</Slides>
  <Notes>8</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8</vt:i4>
      </vt:variant>
    </vt:vector>
  </HeadingPairs>
  <TitlesOfParts>
    <vt:vector size="13" baseType="lpstr">
      <vt:lpstr>Arial</vt:lpstr>
      <vt:lpstr>Calibri</vt:lpstr>
      <vt:lpstr>Calibri Light</vt:lpstr>
      <vt:lpstr>Office Teması</vt:lpstr>
      <vt:lpstr>Varsayılan Tasarım</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TCALİSKAN</cp:lastModifiedBy>
  <cp:revision>2</cp:revision>
  <dcterms:created xsi:type="dcterms:W3CDTF">2020-01-21T20:03:06Z</dcterms:created>
  <dcterms:modified xsi:type="dcterms:W3CDTF">2020-01-23T10:57:53Z</dcterms:modified>
</cp:coreProperties>
</file>