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7"/>
  </p:notesMasterIdLst>
  <p:sldIdLst>
    <p:sldId id="256" r:id="rId3"/>
    <p:sldId id="296" r:id="rId4"/>
    <p:sldId id="301" r:id="rId5"/>
    <p:sldId id="300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75" autoAdjust="0"/>
  </p:normalViewPr>
  <p:slideViewPr>
    <p:cSldViewPr>
      <p:cViewPr varScale="1">
        <p:scale>
          <a:sx n="63" d="100"/>
          <a:sy n="63" d="100"/>
        </p:scale>
        <p:origin x="138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A289D-16B0-4FE4-8F92-7E7629926742}" type="datetimeFigureOut">
              <a:rPr lang="tr-TR" smtClean="0"/>
              <a:pPr/>
              <a:t>12.02.2018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7060B-B066-489A-B483-F802301B2F65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4946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9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3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1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5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636913"/>
            <a:ext cx="9108504" cy="316835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3528" y="2924944"/>
            <a:ext cx="846043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tr-TR" altLang="ko-KR" sz="3600" b="1" dirty="0">
                <a:latin typeface="Arial" pitchFamily="34" charset="0"/>
                <a:ea typeface="맑은 고딕" pitchFamily="50" charset="-127"/>
                <a:cs typeface="Arial" pitchFamily="34" charset="0"/>
              </a:rPr>
              <a:t>Asıl işveren alt işveren ilişkisinde iş sağlığı ve güvenliği 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403648" y="692696"/>
            <a:ext cx="7488832" cy="6408711"/>
          </a:xfrm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tr-TR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6331 s. İŞ SAĞLIĞI VE GÜVENLİĞİ KANUNU</a:t>
            </a:r>
          </a:p>
          <a:p>
            <a:pPr>
              <a:spcBef>
                <a:spcPts val="0"/>
              </a:spcBef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22 – (2) Altı aydan fazla süren asıl işveren-alt işveren ilişkisinin bulunduğu hallerde;</a:t>
            </a:r>
          </a:p>
          <a:p>
            <a:pPr>
              <a:spcBef>
                <a:spcPts val="0"/>
              </a:spcBef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a) Asıl işveren ve alt işveren tarafından ayrı ayrı kurul oluşturulmuş ise,</a:t>
            </a:r>
          </a:p>
          <a:p>
            <a:pPr>
              <a:spcBef>
                <a:spcPts val="0"/>
              </a:spcBef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faaliyetlerin yürütülmesi ve kararların uygulanması konusunda iş birliği ve koordinasyon asıl işverence sağlanır. </a:t>
            </a:r>
          </a:p>
          <a:p>
            <a:pPr>
              <a:spcBef>
                <a:spcPts val="0"/>
              </a:spcBef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Asıl işveren tarafından kurul oluşturulmuş ise, kurul oluşturması</a:t>
            </a:r>
          </a:p>
          <a:p>
            <a:pPr>
              <a:spcBef>
                <a:spcPts val="0"/>
              </a:spcBef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gerekmeyen alt işveren, koordinasyonu sağlamak üzere vekâleten yetkili</a:t>
            </a:r>
          </a:p>
          <a:p>
            <a:pPr>
              <a:spcBef>
                <a:spcPts val="0"/>
              </a:spcBef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temsilci atar. </a:t>
            </a:r>
          </a:p>
          <a:p>
            <a:pPr>
              <a:spcBef>
                <a:spcPts val="0"/>
              </a:spcBef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İşyerinde kurul oluşturması gerekmeyen asıl işveren, alt işverenin oluşturduğu kurula iş birliği ve koordinasyonu sağlamak üzere vekâleten yetkili bir temsilci atar.</a:t>
            </a:r>
          </a:p>
          <a:p>
            <a:pPr>
              <a:spcBef>
                <a:spcPts val="0"/>
              </a:spcBef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ç) Kurul oluşturması gerekmeyen asıl işveren ve alt işverenin toplam çalışan sayısı elliden fazla ise, koordinasyonu asıl işverence yapılmak kaydıyla, asıl işveren ve alt işveren tarafından birlikte bir kurul oluşturulur. </a:t>
            </a:r>
          </a:p>
          <a:p>
            <a:endParaRPr lang="tr-TR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794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547664" y="116632"/>
            <a:ext cx="7560840" cy="6741367"/>
          </a:xfrm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 SAĞLIĞI VE GÜVENLİĞİ RİSK </a:t>
            </a:r>
          </a:p>
          <a:p>
            <a:pPr algn="ctr">
              <a:spcBef>
                <a:spcPts val="0"/>
              </a:spcBef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DEĞERLENDİRMESİ YÖNETMELİĞİ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Asıl işveren ve alt işveren ilişkisinin bulunduğu işyerlerinde risk değerlendirmesi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15 –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(1) Bir işyerinde bir veya daha fazla alt işveren </a:t>
            </a:r>
          </a:p>
          <a:p>
            <a:pPr>
              <a:spcBef>
                <a:spcPts val="0"/>
              </a:spcBef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bulunması halinde:</a:t>
            </a:r>
          </a:p>
          <a:p>
            <a:pPr>
              <a:spcBef>
                <a:spcPts val="0"/>
              </a:spcBef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Her alt işveren yürüttükleri işlerle ilgili olarak, bu Yönetmelik hükümleri uyarınca gerekli risk değerlendirmesi çalışmalarını yapar veya yaptırır.</a:t>
            </a:r>
          </a:p>
          <a:p>
            <a:pPr>
              <a:spcBef>
                <a:spcPts val="0"/>
              </a:spcBef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Alt işverenlerin risk değerlendirmesi çalışmaları konusunda asıl </a:t>
            </a:r>
          </a:p>
          <a:p>
            <a:pPr>
              <a:spcBef>
                <a:spcPts val="0"/>
              </a:spcBef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işverenin sorumluluk alanları ile ilgili ihtiyaç duydukları bilgi ve </a:t>
            </a:r>
          </a:p>
          <a:p>
            <a:pPr>
              <a:spcBef>
                <a:spcPts val="0"/>
              </a:spcBef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belgeler asıl işverence sağlanır.</a:t>
            </a:r>
          </a:p>
          <a:p>
            <a:pPr>
              <a:spcBef>
                <a:spcPts val="0"/>
              </a:spcBef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Asıl işveren, alt işverenlerce yürütülen risk değerlendirmesi </a:t>
            </a:r>
          </a:p>
          <a:p>
            <a:pPr>
              <a:spcBef>
                <a:spcPts val="0"/>
              </a:spcBef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çalışmalarını denetler ve bu konudaki çalışmaları koordine eder.</a:t>
            </a:r>
          </a:p>
          <a:p>
            <a:pPr>
              <a:spcBef>
                <a:spcPts val="0"/>
              </a:spcBef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Alt işverenler hazırladıkları risk değerlendirmesinin bir nüshasını asıl işverene verir. Asıl işveren; bu risk değerlendirmesi </a:t>
            </a:r>
          </a:p>
          <a:p>
            <a:pPr>
              <a:spcBef>
                <a:spcPts val="0"/>
              </a:spcBef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çalışmalarını kendi çalışmasıyla bütünleştirerek, risk kontrol </a:t>
            </a:r>
          </a:p>
          <a:p>
            <a:pPr>
              <a:spcBef>
                <a:spcPts val="0"/>
              </a:spcBef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tedbirlerinin uygulanıp uygulanmadığını izler, denetler ve </a:t>
            </a:r>
          </a:p>
          <a:p>
            <a:pPr>
              <a:spcBef>
                <a:spcPts val="0"/>
              </a:spcBef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uygunsuzlukların giderilmesini sağlar.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2879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12AB53AA-508D-4BD3-B698-3E38D03542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720" y="476672"/>
            <a:ext cx="727280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ANLARIN 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  <a:cs typeface="Times New Roman" panose="02020603050405020304" pitchFamily="18" charset="0"/>
              </a:rPr>
              <a:t>İŞ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SA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  <a:cs typeface="Times New Roman" panose="02020603050405020304" pitchFamily="18" charset="0"/>
              </a:rPr>
              <a:t>Ğ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  <a:cs typeface="Times New Roman" panose="02020603050405020304" pitchFamily="18" charset="0"/>
              </a:rPr>
              <a:t>Ğ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 VE G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VENL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  <a:cs typeface="Times New Roman" panose="02020603050405020304" pitchFamily="18" charset="0"/>
              </a:rPr>
              <a:t>İĞİ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E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  <a:cs typeface="Times New Roman" panose="02020603050405020304" pitchFamily="18" charset="0"/>
              </a:rPr>
              <a:t>Ğİ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MLER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kumimoji="0" lang="tr-TR" altLang="tr-T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USUL VE ESASLARI HAKKINDA Y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NETMEL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kumimoji="0" lang="tr-TR" altLang="tr-TR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85F02F50-6E3D-4AC5-BA58-B107EC6A7DC6}"/>
              </a:ext>
            </a:extLst>
          </p:cNvPr>
          <p:cNvSpPr/>
          <p:nvPr/>
        </p:nvSpPr>
        <p:spPr>
          <a:xfrm>
            <a:off x="2195736" y="1988840"/>
            <a:ext cx="624644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MADDE 5/(3) 22/5/2003 tarihli ve 4857</a:t>
            </a:r>
          </a:p>
          <a:p>
            <a:pPr algn="just"/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say</a:t>
            </a:r>
            <a:r>
              <a:rPr lang="tr-TR" sz="2800" dirty="0">
                <a:solidFill>
                  <a:srgbClr val="000000"/>
                </a:solidFill>
                <a:latin typeface="Times" panose="02020603050405020304" pitchFamily="18" charset="0"/>
              </a:rPr>
              <a:t>ı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l</a:t>
            </a:r>
            <a:r>
              <a:rPr lang="tr-TR" sz="2800" dirty="0">
                <a:solidFill>
                  <a:srgbClr val="000000"/>
                </a:solidFill>
                <a:latin typeface="Times" panose="02020603050405020304" pitchFamily="18" charset="0"/>
              </a:rPr>
              <a:t>ı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tr-TR" sz="2800" dirty="0">
                <a:solidFill>
                  <a:srgbClr val="000000"/>
                </a:solidFill>
                <a:latin typeface="Times" panose="02020603050405020304" pitchFamily="18" charset="0"/>
              </a:rPr>
              <a:t>İş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 Kanununun 2 </a:t>
            </a:r>
            <a:r>
              <a:rPr lang="tr-TR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nci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maddesinin </a:t>
            </a:r>
          </a:p>
          <a:p>
            <a:pPr algn="just"/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yedinci f</a:t>
            </a:r>
            <a:r>
              <a:rPr lang="tr-TR" sz="2800" dirty="0">
                <a:solidFill>
                  <a:srgbClr val="000000"/>
                </a:solidFill>
                <a:latin typeface="Times" panose="02020603050405020304" pitchFamily="18" charset="0"/>
              </a:rPr>
              <a:t>ı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kras</a:t>
            </a:r>
            <a:r>
              <a:rPr lang="tr-TR" sz="2800" dirty="0">
                <a:solidFill>
                  <a:srgbClr val="000000"/>
                </a:solidFill>
                <a:latin typeface="Times" panose="02020603050405020304" pitchFamily="18" charset="0"/>
              </a:rPr>
              <a:t>ı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nda belirtilen as</a:t>
            </a:r>
            <a:r>
              <a:rPr lang="tr-TR" sz="2800" dirty="0">
                <a:solidFill>
                  <a:srgbClr val="000000"/>
                </a:solidFill>
                <a:latin typeface="Times" panose="02020603050405020304" pitchFamily="18" charset="0"/>
              </a:rPr>
              <a:t>ı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l </a:t>
            </a:r>
          </a:p>
          <a:p>
            <a:pPr algn="just"/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tr-TR" sz="2800" dirty="0">
                <a:solidFill>
                  <a:srgbClr val="000000"/>
                </a:solidFill>
                <a:latin typeface="Times" panose="02020603050405020304" pitchFamily="18" charset="0"/>
              </a:rPr>
              <a:t>ş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veren-alt i</a:t>
            </a:r>
            <a:r>
              <a:rPr lang="tr-TR" sz="2800" dirty="0">
                <a:solidFill>
                  <a:srgbClr val="000000"/>
                </a:solidFill>
                <a:latin typeface="Times" panose="02020603050405020304" pitchFamily="18" charset="0"/>
              </a:rPr>
              <a:t>ş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veren ili</a:t>
            </a:r>
            <a:r>
              <a:rPr lang="tr-TR" sz="2800" dirty="0">
                <a:solidFill>
                  <a:srgbClr val="000000"/>
                </a:solidFill>
                <a:latin typeface="Times" panose="02020603050405020304" pitchFamily="18" charset="0"/>
              </a:rPr>
              <a:t>ş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kisi kurulan </a:t>
            </a:r>
          </a:p>
          <a:p>
            <a:pPr algn="just"/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tr-TR" sz="2800" dirty="0">
                <a:solidFill>
                  <a:srgbClr val="000000"/>
                </a:solidFill>
                <a:latin typeface="Times" panose="02020603050405020304" pitchFamily="18" charset="0"/>
              </a:rPr>
              <a:t>ş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yerlerinde, alt i</a:t>
            </a:r>
            <a:r>
              <a:rPr lang="tr-TR" sz="2800" dirty="0">
                <a:solidFill>
                  <a:srgbClr val="000000"/>
                </a:solidFill>
                <a:latin typeface="Times" panose="02020603050405020304" pitchFamily="18" charset="0"/>
              </a:rPr>
              <a:t>ş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verenin </a:t>
            </a:r>
            <a:r>
              <a:rPr lang="tr-TR" sz="2800" dirty="0">
                <a:solidFill>
                  <a:srgbClr val="000000"/>
                </a:solidFill>
                <a:latin typeface="Times" panose="02020603050405020304" pitchFamily="18" charset="0"/>
              </a:rPr>
              <a:t>ç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al</a:t>
            </a:r>
            <a:r>
              <a:rPr lang="tr-TR" sz="2800" dirty="0">
                <a:solidFill>
                  <a:srgbClr val="000000"/>
                </a:solidFill>
                <a:latin typeface="Times" panose="02020603050405020304" pitchFamily="18" charset="0"/>
              </a:rPr>
              <a:t>ış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anlar</a:t>
            </a:r>
            <a:r>
              <a:rPr lang="tr-TR" sz="2800" dirty="0">
                <a:solidFill>
                  <a:srgbClr val="000000"/>
                </a:solidFill>
                <a:latin typeface="Times" panose="02020603050405020304" pitchFamily="18" charset="0"/>
              </a:rPr>
              <a:t>ı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n</a:t>
            </a:r>
            <a:r>
              <a:rPr lang="tr-TR" sz="2800" dirty="0">
                <a:solidFill>
                  <a:srgbClr val="000000"/>
                </a:solidFill>
                <a:latin typeface="Times" panose="02020603050405020304" pitchFamily="18" charset="0"/>
              </a:rPr>
              <a:t>ı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n </a:t>
            </a:r>
          </a:p>
          <a:p>
            <a:pPr algn="just"/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e</a:t>
            </a:r>
            <a:r>
              <a:rPr lang="tr-TR" sz="2800" dirty="0">
                <a:solidFill>
                  <a:srgbClr val="000000"/>
                </a:solidFill>
                <a:latin typeface="Times" panose="02020603050405020304" pitchFamily="18" charset="0"/>
              </a:rPr>
              <a:t>ğ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itimlerinden, as</a:t>
            </a:r>
            <a:r>
              <a:rPr lang="tr-TR" sz="2800" dirty="0">
                <a:solidFill>
                  <a:srgbClr val="000000"/>
                </a:solidFill>
                <a:latin typeface="Times" panose="02020603050405020304" pitchFamily="18" charset="0"/>
              </a:rPr>
              <a:t>ı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l i</a:t>
            </a:r>
            <a:r>
              <a:rPr lang="tr-TR" sz="2800" dirty="0">
                <a:solidFill>
                  <a:srgbClr val="000000"/>
                </a:solidFill>
                <a:latin typeface="Times" panose="02020603050405020304" pitchFamily="18" charset="0"/>
              </a:rPr>
              <a:t>ş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veren alt i</a:t>
            </a:r>
            <a:r>
              <a:rPr lang="tr-TR" sz="2800" dirty="0">
                <a:solidFill>
                  <a:srgbClr val="000000"/>
                </a:solidFill>
                <a:latin typeface="Times" panose="02020603050405020304" pitchFamily="18" charset="0"/>
              </a:rPr>
              <a:t>ş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verenle </a:t>
            </a:r>
          </a:p>
          <a:p>
            <a:pPr algn="just"/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birlikte sorumludur.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3901692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1793</TotalTime>
  <Words>175</Words>
  <Application>Microsoft Office PowerPoint</Application>
  <PresentationFormat>Ekran Gösterisi (4:3)</PresentationFormat>
  <Paragraphs>34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11" baseType="lpstr">
      <vt:lpstr>Malgun Gothic</vt:lpstr>
      <vt:lpstr>Arial</vt:lpstr>
      <vt:lpstr>Calibri</vt:lpstr>
      <vt:lpstr>Times</vt:lpstr>
      <vt:lpstr>Times New Roman</vt:lpstr>
      <vt:lpstr>Office Theme</vt:lpstr>
      <vt:lpstr>Custom Design</vt:lpstr>
      <vt:lpstr>PowerPoint Sunusu</vt:lpstr>
      <vt:lpstr>PowerPoint Sunusu</vt:lpstr>
      <vt:lpstr>PowerPoint Sunusu</vt:lpstr>
      <vt:lpstr>PowerPoint Sunusu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Çağla Erdoğan</cp:lastModifiedBy>
  <cp:revision>303</cp:revision>
  <dcterms:created xsi:type="dcterms:W3CDTF">2014-04-01T16:35:38Z</dcterms:created>
  <dcterms:modified xsi:type="dcterms:W3CDTF">2018-02-11T22:42:17Z</dcterms:modified>
</cp:coreProperties>
</file>