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5"/>
  </p:notesMasterIdLst>
  <p:sldIdLst>
    <p:sldId id="264" r:id="rId5"/>
    <p:sldId id="338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22" r:id="rId14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C6DBDFE-DD3D-4291-A404-1B97A83A6EA8}" type="datetimeFigureOut">
              <a:rPr lang="en-US" smtClean="0"/>
              <a:t>7/5/2020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064">
              <a:defRPr/>
            </a:pPr>
            <a:fld id="{33AEA074-24A7-4657-AE02-A51F68EA6AA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res.ru/tamara-babasheva/uchimsya-pisat-sochinenie-metodicheskoe-rukovodstvo-dlya-shkolnikov/chitat-onlayn/" TargetMode="External"/><Relationship Id="rId2" Type="http://schemas.openxmlformats.org/officeDocument/2006/relationships/hyperlink" Target="https://&#1077;&#1075;&#1101;&#1096;&#1072;.&#1088;&#1092;/news/esse/2019-06-02-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4ege.ru/russkiy/50617-12-tekstov-dlya-napisaniya-sochineniy.html" TargetMode="External"/><Relationship Id="rId5" Type="http://schemas.openxmlformats.org/officeDocument/2006/relationships/hyperlink" Target="https://4ege.ru/sochinenie/57181-klishe-k-itogovomu-sochineniyu.html" TargetMode="External"/><Relationship Id="rId4" Type="http://schemas.openxmlformats.org/officeDocument/2006/relationships/hyperlink" Target="https://azbyka.ru/deti/shkolnyjj-pomoshhni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ru-RU" sz="6000" dirty="0"/>
              <a:t>Сочинение</a:t>
            </a:r>
            <a:br>
              <a:rPr lang="tr-TR" sz="6000" dirty="0"/>
            </a:br>
            <a:br>
              <a:rPr lang="ru-RU" sz="6000" dirty="0"/>
            </a:br>
            <a:r>
              <a:rPr lang="ru-RU" sz="2400" dirty="0"/>
              <a:t>урок 7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1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06C1A-A9E6-4AC5-ADE2-249CD039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Kaynak</a:t>
            </a:r>
            <a:r>
              <a:rPr lang="tr-TR" dirty="0" err="1"/>
              <a:t>ça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0CE3A-908E-4E3F-891C-5AC7A37C9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https://xn--80aff1fya.xn--p1ai/news/esse/2019-06-02-98</a:t>
            </a:r>
            <a:endParaRPr lang="ru-RU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r>
              <a:rPr lang="ru-RU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</a:t>
            </a:r>
            <a:r>
              <a:rPr lang="en-US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lesova</a:t>
            </a:r>
            <a:r>
              <a:rPr lang="ru-RU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D.V. ve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Horitonov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A.A.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Zolotoye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Zlatoust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S.-P., 2007.</a:t>
            </a:r>
            <a:endParaRPr lang="ru-RU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Bityuçova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Ye.S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Uçimsya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pisat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soçineniye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Ekzamen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Moskva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2019.</a:t>
            </a:r>
          </a:p>
          <a:p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Babaşeva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T.,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Uçimsya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pisat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soçineniye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https://www.litres.ru/tamara-babasheva/uchimsya-pisat-sochinenie-metodicheskoe-rukovodstvo-dlya-shkolnikov/chitat-onlayn/</a:t>
            </a:r>
            <a:endParaRPr lang="tr-TR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https://azbyka.ru/deti/shkolnyjj-pomoshhnik</a:t>
            </a:r>
            <a:endParaRPr lang="tr-TR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http://rosental-book.ru/styli_xlii.html</a:t>
            </a:r>
            <a:endParaRPr lang="tr-TR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900" b="0" i="1" strike="noStrike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https://4ege.ru/sochinenie/57181-klishe-k-itogovomu-sochineniyu.html</a:t>
            </a:r>
            <a:endParaRPr lang="ru-RU" sz="1900" b="0" i="1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https://xn--80aff1fya.xn--p1ai/news/esse/2019-06-02-98</a:t>
            </a:r>
            <a:endParaRPr lang="tr-TR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https://4ege.ru/russkiy/50617-12-tekstov-dlya-napisaniya-sochineniy.html</a:t>
            </a:r>
            <a:endParaRPr lang="ru-RU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900" i="1" dirty="0">
                <a:latin typeface="Bookman Old Style" panose="02050604050505020204" pitchFamily="18" charset="0"/>
              </a:rPr>
              <a:t>https://zen.yandex.ru/id/5d10dc1ce1551900b0ad9384</a:t>
            </a:r>
            <a:r>
              <a:rPr lang="ru-RU" sz="1900" i="1" dirty="0">
                <a:latin typeface="Bookman Old Style" panose="02050604050505020204" pitchFamily="18" charset="0"/>
              </a:rPr>
              <a:t>)</a:t>
            </a:r>
            <a:endParaRPr lang="tr-TR" sz="1900" i="1" dirty="0">
              <a:latin typeface="Bookman Old Style" panose="0205060405050502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8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Выражение личного мнения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79982"/>
            <a:ext cx="10058400" cy="3849624"/>
          </a:xfrm>
        </p:spPr>
        <p:txBody>
          <a:bodyPr>
            <a:noAutofit/>
          </a:bodyPr>
          <a:lstStyle/>
          <a:p>
            <a:r>
              <a:rPr lang="ru-RU" sz="2000" i="1" dirty="0">
                <a:latin typeface="Bookman Old Style" panose="02050604050505020204" pitchFamily="18" charset="0"/>
              </a:rPr>
              <a:t>При написания сочинения нужно согласиться или не согласиться с автором и обязательно обосновать, почему Вы так считаете. 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Сделать это можно с помощью следующих обоснований:</a:t>
            </a:r>
          </a:p>
          <a:p>
            <a:r>
              <a:rPr lang="ru-RU" sz="2000" b="1" i="1" dirty="0">
                <a:latin typeface="Bookman Old Style" panose="02050604050505020204" pitchFamily="18" charset="0"/>
              </a:rPr>
              <a:t>1) Иллюстративных </a:t>
            </a:r>
          </a:p>
          <a:p>
            <a:r>
              <a:rPr lang="ru-RU" sz="2000" b="1" i="1" dirty="0">
                <a:latin typeface="Bookman Old Style" panose="02050604050505020204" pitchFamily="18" charset="0"/>
              </a:rPr>
              <a:t>2) Ссылок на авторитет</a:t>
            </a:r>
          </a:p>
          <a:p>
            <a:r>
              <a:rPr lang="ru-RU" sz="2000" b="1" i="1" dirty="0">
                <a:latin typeface="Bookman Old Style" panose="02050604050505020204" pitchFamily="18" charset="0"/>
              </a:rPr>
              <a:t>3) Логических суждений</a:t>
            </a:r>
          </a:p>
        </p:txBody>
      </p:sp>
    </p:spTree>
    <p:extLst>
      <p:ext uri="{BB962C8B-B14F-4D97-AF65-F5344CB8AC3E}">
        <p14:creationId xmlns:p14="http://schemas.microsoft.com/office/powerpoint/2010/main" val="3364871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Иллюстративные обоснования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79982"/>
            <a:ext cx="10058400" cy="3849624"/>
          </a:xfrm>
        </p:spPr>
        <p:txBody>
          <a:bodyPr>
            <a:noAutofit/>
          </a:bodyPr>
          <a:lstStyle/>
          <a:p>
            <a:r>
              <a:rPr lang="ru-RU" sz="2000" i="1" dirty="0">
                <a:latin typeface="Bookman Old Style" panose="02050604050505020204" pitchFamily="18" charset="0"/>
              </a:rPr>
              <a:t>К иллюстративным относятся следующие обоснования:</a:t>
            </a:r>
          </a:p>
          <a:p>
            <a:r>
              <a:rPr lang="ru-RU" sz="2000" b="1" i="1" dirty="0">
                <a:latin typeface="Bookman Old Style" panose="02050604050505020204" pitchFamily="18" charset="0"/>
              </a:rPr>
              <a:t>1) Литературные примеры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Пример: действие имело место в литературном произведении</a:t>
            </a:r>
            <a:endParaRPr lang="ru-RU" sz="2000" b="1" i="1" dirty="0">
              <a:latin typeface="Bookman Old Style" panose="02050604050505020204" pitchFamily="18" charset="0"/>
            </a:endParaRPr>
          </a:p>
          <a:p>
            <a:r>
              <a:rPr lang="ru-RU" sz="2000" b="1" i="1" dirty="0">
                <a:latin typeface="Bookman Old Style" panose="02050604050505020204" pitchFamily="18" charset="0"/>
              </a:rPr>
              <a:t>2) Жизненные примеры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Пример: действие имело место в реальной жизни</a:t>
            </a:r>
          </a:p>
          <a:p>
            <a:r>
              <a:rPr lang="ru-RU" sz="2000" b="1" i="1" dirty="0">
                <a:latin typeface="Bookman Old Style" panose="02050604050505020204" pitchFamily="18" charset="0"/>
              </a:rPr>
              <a:t>3) Предположительные примеры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Пример: действие имеет предположительный характер</a:t>
            </a:r>
          </a:p>
          <a:p>
            <a:pPr marL="0" indent="0">
              <a:buNone/>
            </a:pPr>
            <a:endParaRPr lang="ru-RU" sz="20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64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Логические рассуждения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79982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Логические рассуждения могут опираться на:</a:t>
            </a:r>
          </a:p>
          <a:p>
            <a:r>
              <a:rPr lang="ru-RU" sz="2000" b="1" i="1" dirty="0">
                <a:latin typeface="Bookman Old Style" panose="02050604050505020204" pitchFamily="18" charset="0"/>
              </a:rPr>
              <a:t>1) Факты</a:t>
            </a:r>
          </a:p>
          <a:p>
            <a:r>
              <a:rPr lang="ru-RU" sz="2000" b="1" i="1" dirty="0">
                <a:latin typeface="Bookman Old Style" panose="02050604050505020204" pitchFamily="18" charset="0"/>
              </a:rPr>
              <a:t>2) Научные выводы</a:t>
            </a:r>
          </a:p>
          <a:p>
            <a:r>
              <a:rPr lang="ru-RU" sz="2000" b="1" i="1" dirty="0">
                <a:latin typeface="Bookman Old Style" panose="02050604050505020204" pitchFamily="18" charset="0"/>
              </a:rPr>
              <a:t>3) Статистические данные</a:t>
            </a:r>
          </a:p>
          <a:p>
            <a:r>
              <a:rPr lang="ru-RU" sz="2000" b="1" i="1" dirty="0">
                <a:latin typeface="Bookman Old Style" panose="02050604050505020204" pitchFamily="18" charset="0"/>
              </a:rPr>
              <a:t>4) Объективные показатели состояния дел</a:t>
            </a:r>
          </a:p>
          <a:p>
            <a:r>
              <a:rPr lang="ru-RU" sz="2000" b="1" i="1" dirty="0">
                <a:latin typeface="Bookman Old Style" panose="02050604050505020204" pitchFamily="18" charset="0"/>
              </a:rPr>
              <a:t>5) Законы природы</a:t>
            </a:r>
          </a:p>
          <a:p>
            <a:r>
              <a:rPr lang="ru-RU" sz="2000" b="1" i="1" dirty="0">
                <a:latin typeface="Bookman Old Style" panose="02050604050505020204" pitchFamily="18" charset="0"/>
              </a:rPr>
              <a:t>6) Юридические законы</a:t>
            </a:r>
          </a:p>
          <a:p>
            <a:r>
              <a:rPr lang="ru-RU" sz="2000" b="1" i="1" dirty="0">
                <a:latin typeface="Bookman Old Style" panose="02050604050505020204" pitchFamily="18" charset="0"/>
              </a:rPr>
              <a:t>7) Свидетельства очевидцев</a:t>
            </a:r>
          </a:p>
        </p:txBody>
      </p:sp>
    </p:spTree>
    <p:extLst>
      <p:ext uri="{BB962C8B-B14F-4D97-AF65-F5344CB8AC3E}">
        <p14:creationId xmlns:p14="http://schemas.microsoft.com/office/powerpoint/2010/main" val="419461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Ссылки на авторитет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79982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Ссылки на авторитет предполагают:</a:t>
            </a:r>
          </a:p>
          <a:p>
            <a:r>
              <a:rPr lang="ru-RU" sz="2000" b="1" i="1" dirty="0">
                <a:latin typeface="Bookman Old Style" panose="02050604050505020204" pitchFamily="18" charset="0"/>
              </a:rPr>
              <a:t>1) Мнение известного человека</a:t>
            </a:r>
          </a:p>
          <a:p>
            <a:r>
              <a:rPr lang="ru-RU" sz="2000" b="1" i="1" dirty="0">
                <a:latin typeface="Bookman Old Style" panose="02050604050505020204" pitchFamily="18" charset="0"/>
              </a:rPr>
              <a:t>2) Цитата</a:t>
            </a:r>
          </a:p>
          <a:p>
            <a:r>
              <a:rPr lang="ru-RU" sz="2000" b="1" i="1" dirty="0">
                <a:latin typeface="Bookman Old Style" panose="02050604050505020204" pitchFamily="18" charset="0"/>
              </a:rPr>
              <a:t>3) Мнение специалиста</a:t>
            </a:r>
          </a:p>
          <a:p>
            <a:r>
              <a:rPr lang="ru-RU" sz="2000" b="1" i="1" dirty="0">
                <a:latin typeface="Bookman Old Style" panose="02050604050505020204" pitchFamily="18" charset="0"/>
              </a:rPr>
              <a:t>4) Общественное мнение</a:t>
            </a:r>
          </a:p>
          <a:p>
            <a:r>
              <a:rPr lang="ru-RU" sz="2000" b="1" i="1" dirty="0">
                <a:latin typeface="Bookman Old Style" panose="02050604050505020204" pitchFamily="18" charset="0"/>
              </a:rPr>
              <a:t>5) Мнения очевидцев</a:t>
            </a:r>
          </a:p>
          <a:p>
            <a:pPr marL="0" indent="0">
              <a:buNone/>
            </a:pPr>
            <a:endParaRPr lang="ru-RU" sz="20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535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Речевые клише для аргументации собственного мнения: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79982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Невозможно не согласиться с точкой зрения автора на проблему...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Я разделяю (не разделяю) точку зрения автора на проблему …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Я придерживаюсь (не придерживаюсь) того же мнения на проблему …, что и автор.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Я согласна (не согласна) с автором в том, что …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Трудно (нельзя) не согласиться с автором текста в том, что 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Мне близка позиция автора тем, что …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Позиция автора представляется мне убедительной, потому что…</a:t>
            </a:r>
            <a:endParaRPr lang="ru-RU" sz="20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08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Речевые клише для аргументации собственного мнения: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79982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Автор прав в том, что… Однако трудно согласиться с тем, что…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Нельзя не согласиться с автором в том, что…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Кажется спорной мысль автора о том, что…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Текст (ФИО автора) вызвал во мне противоречивые чувства. С одной стороны… с другой стороны…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С автором статьи трудно не согласиться. Действительно, подобные примеры…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Хочу поддержать точку зрения автора в том, что…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Я не могу согласиться с точкой зрения автора, потому что…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При всём моём уважении к авторской точке зрения</a:t>
            </a:r>
            <a:endParaRPr lang="ru-RU" sz="20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83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Речевые клише для аргументации собственного мнения: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79982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Несмотря на мой довольно скромный жизненный опыт, я вспоминаю похожую ситуацию, когда я (мой друг, одноклассник, знакомый) …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Помню, как-то мама (отец, бабушка, друг, знакомый и т. д.) рассказывали, как…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Мне кажется, этот случай убеждает нас в том, что…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Конечно, мой жизненный опыт пока очень небольшой, но, тем не менее, нечто подобное было и в моей жизни:...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Как часто приходится сталкиваться с 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Разве не стали обычными (нормой жизни) такие явления, как ...?</a:t>
            </a:r>
            <a:endParaRPr lang="ru-RU" sz="20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86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Речевые клише для аргументации собственного мнения: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79982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Кто из нас не наблюдал (не сталкивался; не замечал (за собой); не оказывался свидетелем) того, как 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К сожалению, зачастую в наши дни (среди нас; вокруг нас) 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Выдающийся борец за гражданские права Мартин Лютер Кинг учил, что…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Гениальный русский ученый Д. И. Менделеев однажды сказал, что...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Еще Пётр I говорил, что...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Любой историк скажет вам, что...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Большинство врачей считают, что...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Как установлено учёными...</a:t>
            </a:r>
            <a:endParaRPr lang="ru-RU" sz="20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0218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845C69-3606-4A2B-939D-F598C4C3C9D7}">
  <ds:schemaRefs>
    <ds:schemaRef ds:uri="http://purl.org/dc/terms/"/>
    <ds:schemaRef ds:uri="http://purl.org/dc/dcmitype/"/>
    <ds:schemaRef ds:uri="16c05727-aa75-4e4a-9b5f-8a80a1165891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C9F2BE0-1FF2-439A-B846-85F875F54B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DF1F60-49BD-4B11-B3A4-6A0802385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{5CEBF760-98D4-428E-AD52-660ACA3B0B91}tf11531919_wac</Template>
  <TotalTime>0</TotalTime>
  <Words>721</Words>
  <Application>Microsoft Office PowerPoint</Application>
  <PresentationFormat>Widescreen</PresentationFormat>
  <Paragraphs>76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 Unicode MS</vt:lpstr>
      <vt:lpstr>Avenir Next LT Pro</vt:lpstr>
      <vt:lpstr>Avenir Next LT Pro Light</vt:lpstr>
      <vt:lpstr>Bookman Old Style</vt:lpstr>
      <vt:lpstr>Calibri</vt:lpstr>
      <vt:lpstr>Garamond</vt:lpstr>
      <vt:lpstr>SavonVTI</vt:lpstr>
      <vt:lpstr>Сочинение  урок 7</vt:lpstr>
      <vt:lpstr>Выражение личного мнения</vt:lpstr>
      <vt:lpstr>Иллюстративные обоснования</vt:lpstr>
      <vt:lpstr>Логические рассуждения</vt:lpstr>
      <vt:lpstr>Ссылки на авторитет</vt:lpstr>
      <vt:lpstr>Речевые клише для аргументации собственного мнения:</vt:lpstr>
      <vt:lpstr>Речевые клише для аргументации собственного мнения:</vt:lpstr>
      <vt:lpstr>Речевые клише для аргументации собственного мнения:</vt:lpstr>
      <vt:lpstr>Речевые клише для аргументации собственного мнения: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2020-07-04T19:02:27Z</dcterms:created>
  <dcterms:modified xsi:type="dcterms:W3CDTF">2020-07-05T06:56:41Z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