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5"/>
  </p:notesMasterIdLst>
  <p:sldIdLst>
    <p:sldId id="264" r:id="rId5"/>
    <p:sldId id="338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22" r:id="rId14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es.ru/tamara-babasheva/uchimsya-pisat-sochinenie-metodicheskoe-rukovodstvo-dlya-shkolnikov/chitat-onlayn/" TargetMode="External"/><Relationship Id="rId2" Type="http://schemas.openxmlformats.org/officeDocument/2006/relationships/hyperlink" Target="https://&#1077;&#1075;&#1101;&#1096;&#1072;.&#1088;&#1092;/news/esse/2019-06-02-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4ege.ru/russkiy/50617-12-tekstov-dlya-napisaniya-sochineniy.html" TargetMode="External"/><Relationship Id="rId5" Type="http://schemas.openxmlformats.org/officeDocument/2006/relationships/hyperlink" Target="https://4ege.ru/sochinenie/57181-klishe-k-itogovomu-sochineniyu.html" TargetMode="External"/><Relationship Id="rId4" Type="http://schemas.openxmlformats.org/officeDocument/2006/relationships/hyperlink" Target="https://azbyka.ru/deti/shkolnyjj-pomoshhni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7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</a:t>
            </a:r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</a:t>
            </a:r>
            <a:r>
              <a:rPr lang="en-US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lesova</a:t>
            </a:r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D.V. ve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Horitonov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A.A.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Zolotoye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pero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Zlatoust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S.-P., 2007.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Bityuçova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Ye.S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Ekzamen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Moskva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2019.</a:t>
            </a:r>
          </a:p>
          <a:p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Babaşeva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T.,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http://rosental-book.ru/styli_xlii.html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1900" b="0" i="1" strike="noStrike" dirty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https://4ege.ru/sochinenie/57181-klishe-k-itogovomu-sochineniyu.html</a:t>
            </a:r>
            <a:endParaRPr lang="ru-RU" sz="1900" b="0" i="1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https://4ege.ru/russkiy/50617-12-tekstov-dlya-napisaniya-sochineniy.html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Bookman Old Style" panose="02050604050505020204" pitchFamily="18" charset="0"/>
              </a:rPr>
              <a:t>https://zen.yandex.ru/id/5d10dc1ce1551900b0ad9384</a:t>
            </a:r>
            <a:r>
              <a:rPr lang="ru-RU" sz="1900" i="1" dirty="0">
                <a:latin typeface="Bookman Old Style" panose="02050604050505020204" pitchFamily="18" charset="0"/>
              </a:rPr>
              <a:t>)</a:t>
            </a:r>
            <a:endParaRPr lang="tr-TR" sz="19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Выражение личного мнения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r>
              <a:rPr lang="ru-RU" sz="2000" i="1" dirty="0">
                <a:latin typeface="Bookman Old Style" panose="02050604050505020204" pitchFamily="18" charset="0"/>
              </a:rPr>
              <a:t>При написания сочинения нужно согласиться или не согласиться с автором и обязательно обосновать, почему Вы так считаете.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Сделать это можно с помощью следующих обоснований: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1) Иллюстративных 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2) Ссылок на авторитет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3) Логических суждений</a:t>
            </a:r>
          </a:p>
        </p:txBody>
      </p:sp>
    </p:spTree>
    <p:extLst>
      <p:ext uri="{BB962C8B-B14F-4D97-AF65-F5344CB8AC3E}">
        <p14:creationId xmlns:p14="http://schemas.microsoft.com/office/powerpoint/2010/main" val="336487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Иллюстративные обоснования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r>
              <a:rPr lang="ru-RU" sz="2000" i="1" dirty="0">
                <a:latin typeface="Bookman Old Style" panose="02050604050505020204" pitchFamily="18" charset="0"/>
              </a:rPr>
              <a:t>К иллюстративным относятся следующие обоснования: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1) Литературные примеры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действие имело место в литературном произведении</a:t>
            </a:r>
            <a:endParaRPr lang="ru-RU" sz="2000" b="1" i="1" dirty="0">
              <a:latin typeface="Bookman Old Style" panose="02050604050505020204" pitchFamily="18" charset="0"/>
            </a:endParaRPr>
          </a:p>
          <a:p>
            <a:r>
              <a:rPr lang="ru-RU" sz="2000" b="1" i="1" dirty="0">
                <a:latin typeface="Bookman Old Style" panose="02050604050505020204" pitchFamily="18" charset="0"/>
              </a:rPr>
              <a:t>2) Жизненные примеры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действие имело место в реальной жизни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3) Предположительные примеры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действие имеет предположительный характер</a:t>
            </a:r>
          </a:p>
          <a:p>
            <a:pPr marL="0" indent="0">
              <a:buNone/>
            </a:pPr>
            <a:endParaRPr lang="ru-RU" sz="20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64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Логические рассуждения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Логические рассуждения могут опираться на: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1) Факты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2) Научные выводы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3) Статистические данные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4) Объективные показатели состояния дел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5) Законы природы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6) Юридические законы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7) Свидетельства очевидцев</a:t>
            </a:r>
          </a:p>
        </p:txBody>
      </p:sp>
    </p:spTree>
    <p:extLst>
      <p:ext uri="{BB962C8B-B14F-4D97-AF65-F5344CB8AC3E}">
        <p14:creationId xmlns:p14="http://schemas.microsoft.com/office/powerpoint/2010/main" val="4194616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Ссылки на авторитет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Ссылки на авторитет предполагают: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1) Мнение известного человека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2) Цитата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3) Мнение специалиста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4) Общественное мнение</a:t>
            </a:r>
          </a:p>
          <a:p>
            <a:r>
              <a:rPr lang="ru-RU" sz="2000" b="1" i="1" dirty="0">
                <a:latin typeface="Bookman Old Style" panose="02050604050505020204" pitchFamily="18" charset="0"/>
              </a:rPr>
              <a:t>5) Мнения очевидцев</a:t>
            </a:r>
          </a:p>
          <a:p>
            <a:pPr marL="0" indent="0">
              <a:buNone/>
            </a:pPr>
            <a:endParaRPr lang="ru-RU" sz="20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535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Речевые клише для аргументации собственного мнения: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Невозможно не согласиться с точкой зрения автора на проблему...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Я разделяю (не разделяю) точку зрения автора на проблему 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Я придерживаюсь (не придерживаюсь) того же мнения на проблему …, что и автор.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Я согласна (не согласна) с автором в том, что 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Трудно (нельзя) не согласиться с автором текста в том, что 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Мне близка позиция автора тем, что 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Позиция автора представляется мне убедительной, потому что…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808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Речевые клише для аргументации собственного мнения: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прав в том, что… Однако трудно согласиться с тем,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Нельзя не согласиться с автором в том,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Кажется спорной мысль автора о том,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Текст (ФИО автора) вызвал во мне противоречивые чувства. С одной стороны… с другой стороны…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С автором статьи трудно не согласиться. Действительно, подобные примеры…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Хочу поддержать точку зрения автора в том,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Я не могу согласиться с точкой зрения автора, потому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При всём моём уважении к авторской точке зрения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583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Речевые клише для аргументации собственного мнения: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Несмотря на мой довольно скромный жизненный опыт, я вспоминаю похожую ситуацию, когда я (мой друг, одноклассник, знакомый) 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Помню, как-то мама (отец, бабушка, друг, знакомый и т. д.) рассказывали, как…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Мне кажется, этот случай убеждает нас в том,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Конечно, мой жизненный опыт пока очень небольшой, но, тем не менее, нечто подобное было и в моей жизни:...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Как часто приходится сталкиваться с 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Разве не стали обычными (нормой жизни) такие явления, как ...?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586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Речевые клише для аргументации собственного мнения: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Кто из нас не наблюдал (не сталкивался; не замечал (за собой); не оказывался свидетелем) того, как 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К сожалению, зачастую в наши дни (среди нас; вокруг нас) 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Выдающийся борец за гражданские права Мартин Лютер Кинг учил,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Гениальный русский ученый Д. И. Менделеев однажды сказал,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Еще Пётр I говорил,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Любой историк скажет вам,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Большинство врачей считают,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Как установлено учёными...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0218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721</Words>
  <Application>Microsoft Office PowerPoint</Application>
  <PresentationFormat>Widescreen</PresentationFormat>
  <Paragraphs>76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 Unicode MS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7</vt:lpstr>
      <vt:lpstr>Выражение личного мнения</vt:lpstr>
      <vt:lpstr>Иллюстративные обоснования</vt:lpstr>
      <vt:lpstr>Логические рассуждения</vt:lpstr>
      <vt:lpstr>Ссылки на авторитет</vt:lpstr>
      <vt:lpstr>Речевые клише для аргументации собственного мнения:</vt:lpstr>
      <vt:lpstr>Речевые клише для аргументации собственного мнения:</vt:lpstr>
      <vt:lpstr>Речевые клише для аргументации собственного мнения:</vt:lpstr>
      <vt:lpstr>Речевые клише для аргументации собственного мнения: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2020-07-05T06:56:41Z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