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e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image" Target="../media/image5.emf"/><Relationship Id="rId1" Type="http://schemas.openxmlformats.org/officeDocument/2006/relationships/image" Target="../media/image4.emf"/><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847204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1607476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56320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4079050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040653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1065941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575C566-0E21-47CF-8152-096EBE112331}" type="datetimeFigureOut">
              <a:rPr lang="tr-TR" smtClean="0"/>
              <a:t>26.3.2017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2674037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575C566-0E21-47CF-8152-096EBE112331}" type="datetimeFigureOut">
              <a:rPr lang="tr-TR" smtClean="0"/>
              <a:t>26.3.2017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56676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75C566-0E21-47CF-8152-096EBE112331}" type="datetimeFigureOut">
              <a:rPr lang="tr-TR" smtClean="0"/>
              <a:t>26.3.2017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69723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875222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01719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5C566-0E21-47CF-8152-096EBE112331}" type="datetimeFigureOut">
              <a:rPr lang="tr-TR" smtClean="0"/>
              <a:t>26.3.2017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A7535-A206-46D4-86FF-FBD182570947}" type="slidenum">
              <a:rPr lang="tr-TR" smtClean="0"/>
              <a:t>‹#›</a:t>
            </a:fld>
            <a:endParaRPr lang="tr-TR"/>
          </a:p>
        </p:txBody>
      </p:sp>
    </p:spTree>
    <p:extLst>
      <p:ext uri="{BB962C8B-B14F-4D97-AF65-F5344CB8AC3E}">
        <p14:creationId xmlns:p14="http://schemas.microsoft.com/office/powerpoint/2010/main" val="38610425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oleObject" Target="../embeddings/oleObject9.bin"/><Relationship Id="rId18" Type="http://schemas.openxmlformats.org/officeDocument/2006/relationships/image" Target="../media/image11.w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8.emf"/><Relationship Id="rId17" Type="http://schemas.openxmlformats.org/officeDocument/2006/relationships/oleObject" Target="../embeddings/oleObject11.bin"/><Relationship Id="rId2" Type="http://schemas.openxmlformats.org/officeDocument/2006/relationships/slideLayout" Target="../slideLayouts/slideLayout7.xml"/><Relationship Id="rId16" Type="http://schemas.openxmlformats.org/officeDocument/2006/relationships/image" Target="../media/image10.emf"/><Relationship Id="rId1" Type="http://schemas.openxmlformats.org/officeDocument/2006/relationships/vmlDrawing" Target="../drawings/vmlDrawing2.vml"/><Relationship Id="rId6" Type="http://schemas.openxmlformats.org/officeDocument/2006/relationships/image" Target="../media/image5.e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oleObject" Target="../embeddings/oleObject10.bin"/><Relationship Id="rId10" Type="http://schemas.openxmlformats.org/officeDocument/2006/relationships/image" Target="../media/image7.emf"/><Relationship Id="rId4" Type="http://schemas.openxmlformats.org/officeDocument/2006/relationships/image" Target="../media/image4.emf"/><Relationship Id="rId9" Type="http://schemas.openxmlformats.org/officeDocument/2006/relationships/oleObject" Target="../embeddings/oleObject7.bin"/><Relationship Id="rId14"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Dikdörtgen"/>
          <p:cNvSpPr/>
          <p:nvPr/>
        </p:nvSpPr>
        <p:spPr>
          <a:xfrm>
            <a:off x="2693061" y="1644567"/>
            <a:ext cx="6091839" cy="19389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fontAlgn="auto">
              <a:spcBef>
                <a:spcPts val="0"/>
              </a:spcBef>
              <a:spcAft>
                <a:spcPts val="0"/>
              </a:spcAft>
              <a:defRPr/>
            </a:pPr>
            <a:r>
              <a:rPr lang="tr-TR" sz="6000" dirty="0" smtClean="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Metal Fiziği</a:t>
            </a:r>
            <a:endParaRPr lang="tr-TR" sz="6000" dirty="0" smtClean="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endParaRPr>
          </a:p>
          <a:p>
            <a:pPr algn="ctr" fontAlgn="auto">
              <a:spcBef>
                <a:spcPts val="0"/>
              </a:spcBef>
              <a:spcAft>
                <a:spcPts val="0"/>
              </a:spcAft>
              <a:defRPr/>
            </a:pPr>
            <a:r>
              <a:rPr lang="tr-TR" sz="6000" spc="-150" dirty="0" smtClean="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Ders Notları</a:t>
            </a:r>
            <a:endParaRPr lang="tr-TR" sz="6000" spc="-150" dirty="0">
              <a:ln w="900" cmpd="sng">
                <a:solidFill>
                  <a:schemeClr val="accent1">
                    <a:satMod val="190000"/>
                    <a:alpha val="55000"/>
                  </a:schemeClr>
                </a:solidFill>
                <a:prstDash val="solid"/>
              </a:ln>
              <a:solidFill>
                <a:srgbClr val="FF0000"/>
              </a:solidFill>
              <a:latin typeface="Times New Roman" pitchFamily="18" charset="0"/>
              <a:cs typeface="Times New Roman" pitchFamily="18" charset="0"/>
            </a:endParaRPr>
          </a:p>
        </p:txBody>
      </p:sp>
      <p:sp>
        <p:nvSpPr>
          <p:cNvPr id="3" name="8 Dikdörtgen"/>
          <p:cNvSpPr/>
          <p:nvPr/>
        </p:nvSpPr>
        <p:spPr>
          <a:xfrm>
            <a:off x="7252912" y="5685617"/>
            <a:ext cx="4777462" cy="553998"/>
          </a:xfrm>
          <a:prstGeom prst="rect">
            <a:avLst/>
          </a:prstGeom>
          <a:solidFill>
            <a:schemeClr val="bg2"/>
          </a:solidFill>
          <a:ln>
            <a:noFill/>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ts val="0"/>
              </a:spcBef>
              <a:spcAft>
                <a:spcPts val="0"/>
              </a:spcAft>
              <a:defRPr/>
            </a:pPr>
            <a:r>
              <a:rPr lang="tr-TR" sz="3000"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Prof. Dr. Yalçın ELERMAN</a:t>
            </a:r>
          </a:p>
        </p:txBody>
      </p:sp>
    </p:spTree>
    <p:extLst>
      <p:ext uri="{BB962C8B-B14F-4D97-AF65-F5344CB8AC3E}">
        <p14:creationId xmlns:p14="http://schemas.microsoft.com/office/powerpoint/2010/main" val="28001614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1015580" y="965698"/>
            <a:ext cx="9769934" cy="4234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0000"/>
              </a:lnSpc>
              <a:spcBef>
                <a:spcPct val="20000"/>
              </a:spcBef>
              <a:buClr>
                <a:schemeClr val="tx1"/>
              </a:buClr>
              <a:buFont typeface="Wingdings" panose="05000000000000000000" pitchFamily="2" charset="2"/>
              <a:buChar char="q"/>
            </a:pPr>
            <a:r>
              <a:rPr lang="tr-TR" altLang="tr-TR" sz="1600" dirty="0">
                <a:solidFill>
                  <a:srgbClr val="FFFFFF"/>
                </a:solidFill>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Valans</a:t>
            </a:r>
            <a:r>
              <a:rPr lang="tr-TR" altLang="tr-TR" sz="2000" dirty="0">
                <a:latin typeface="Times New Roman" panose="02020603050405020304" pitchFamily="18" charset="0"/>
                <a:cs typeface="Times New Roman" panose="02020603050405020304" pitchFamily="18" charset="0"/>
              </a:rPr>
              <a:t> altı kabukları dolu olmayan elementlerde ise bir yöne dönen elektronların sayısı, diğer yöne dönenlerin sayısından farklı olduğundan, </a:t>
            </a:r>
            <a:r>
              <a:rPr lang="tr-TR" altLang="tr-TR" sz="2000" dirty="0">
                <a:solidFill>
                  <a:srgbClr val="FF0000"/>
                </a:solidFill>
                <a:latin typeface="Times New Roman" panose="02020603050405020304" pitchFamily="18" charset="0"/>
                <a:cs typeface="Times New Roman" panose="02020603050405020304" pitchFamily="18" charset="0"/>
              </a:rPr>
              <a:t>µ</a:t>
            </a:r>
            <a:r>
              <a:rPr lang="tr-TR" altLang="tr-TR" sz="2000" baseline="-25000" dirty="0">
                <a:solidFill>
                  <a:srgbClr val="FF0000"/>
                </a:solidFill>
                <a:latin typeface="Times New Roman" panose="02020603050405020304" pitchFamily="18" charset="0"/>
                <a:cs typeface="Times New Roman" panose="02020603050405020304" pitchFamily="18" charset="0"/>
              </a:rPr>
              <a:t>+</a:t>
            </a:r>
            <a:r>
              <a:rPr lang="tr-TR" altLang="tr-TR" sz="2000" dirty="0">
                <a:solidFill>
                  <a:srgbClr val="FF0000"/>
                </a:solidFill>
                <a:latin typeface="Times New Roman" panose="02020603050405020304" pitchFamily="18" charset="0"/>
                <a:cs typeface="Times New Roman" panose="02020603050405020304" pitchFamily="18" charset="0"/>
              </a:rPr>
              <a:t> ≠ µ</a:t>
            </a:r>
            <a:r>
              <a:rPr lang="tr-TR" altLang="tr-TR" sz="2000" baseline="-25000" dirty="0">
                <a:solidFill>
                  <a:srgbClr val="FF0000"/>
                </a:solidFill>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dir</a:t>
            </a:r>
            <a:r>
              <a:rPr lang="tr-TR" altLang="tr-TR" sz="2000" dirty="0">
                <a:latin typeface="Times New Roman" panose="02020603050405020304" pitchFamily="18" charset="0"/>
                <a:cs typeface="Times New Roman" panose="02020603050405020304" pitchFamily="18" charset="0"/>
              </a:rPr>
              <a:t>. Bu nedenle de, bu malzemelerde net bir manyetik moment oluşur ve madde bu manyetik momentin büyüklüğüne bağlı olarak manyetik özellikler gösterirler</a:t>
            </a:r>
            <a:r>
              <a:rPr lang="tr-TR" altLang="tr-TR" sz="2000" dirty="0" smtClean="0">
                <a:latin typeface="Times New Roman" panose="02020603050405020304" pitchFamily="18" charset="0"/>
                <a:cs typeface="Times New Roman" panose="02020603050405020304" pitchFamily="18" charset="0"/>
              </a:rPr>
              <a:t>.</a:t>
            </a:r>
          </a:p>
          <a:p>
            <a:pPr algn="just" eaLnBrk="1" hangingPunct="1">
              <a:lnSpc>
                <a:spcPct val="12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120000"/>
              </a:lnSpc>
              <a:spcBef>
                <a:spcPct val="20000"/>
              </a:spcBef>
            </a:pPr>
            <a:r>
              <a:rPr lang="tr-TR" altLang="tr-TR" sz="2000" dirty="0">
                <a:latin typeface="Times New Roman" panose="02020603050405020304" pitchFamily="18" charset="0"/>
                <a:cs typeface="Times New Roman" panose="02020603050405020304" pitchFamily="18" charset="0"/>
              </a:rPr>
              <a:t>         </a:t>
            </a:r>
            <a:r>
              <a:rPr lang="tr-TR" altLang="tr-TR" sz="2000" dirty="0">
                <a:solidFill>
                  <a:srgbClr val="0070C0"/>
                </a:solidFill>
                <a:latin typeface="Times New Roman" panose="02020603050405020304" pitchFamily="18" charset="0"/>
                <a:cs typeface="Times New Roman" panose="02020603050405020304" pitchFamily="18" charset="0"/>
              </a:rPr>
              <a:t>Kobalt ve </a:t>
            </a:r>
            <a:r>
              <a:rPr lang="tr-TR" altLang="tr-TR" sz="2000" dirty="0" err="1">
                <a:solidFill>
                  <a:srgbClr val="0070C0"/>
                </a:solidFill>
                <a:latin typeface="Times New Roman" panose="02020603050405020304" pitchFamily="18" charset="0"/>
                <a:cs typeface="Times New Roman" panose="02020603050405020304" pitchFamily="18" charset="0"/>
              </a:rPr>
              <a:t>Gadolinyum’da</a:t>
            </a:r>
            <a:r>
              <a:rPr lang="tr-TR" altLang="tr-TR" sz="2000" dirty="0">
                <a:solidFill>
                  <a:srgbClr val="0070C0"/>
                </a:solidFill>
                <a:latin typeface="Times New Roman" panose="02020603050405020304" pitchFamily="18" charset="0"/>
                <a:cs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manyetik momentler yeterince güçlüdür. Bu manyetik momentler yakındaki manyetik momentlerde bir düzenleme oluştururlar. </a:t>
            </a:r>
            <a:endParaRPr lang="tr-TR" altLang="tr-TR" sz="2000" dirty="0" smtClean="0">
              <a:latin typeface="Times New Roman" panose="02020603050405020304" pitchFamily="18" charset="0"/>
              <a:cs typeface="Times New Roman" panose="02020603050405020304" pitchFamily="18" charset="0"/>
            </a:endParaRPr>
          </a:p>
          <a:p>
            <a:pPr algn="just" eaLnBrk="1" hangingPunct="1">
              <a:lnSpc>
                <a:spcPct val="12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120000"/>
              </a:lnSpc>
              <a:spcBef>
                <a:spcPct val="20000"/>
              </a:spcBef>
            </a:pPr>
            <a:r>
              <a:rPr lang="tr-TR" altLang="tr-TR" sz="2000" dirty="0">
                <a:latin typeface="Times New Roman" panose="02020603050405020304" pitchFamily="18" charset="0"/>
                <a:cs typeface="Times New Roman" panose="02020603050405020304" pitchFamily="18" charset="0"/>
              </a:rPr>
              <a:t>         Bu durum </a:t>
            </a:r>
            <a:r>
              <a:rPr lang="tr-TR" altLang="tr-TR" sz="2000" dirty="0" err="1">
                <a:latin typeface="Times New Roman" panose="02020603050405020304" pitchFamily="18" charset="0"/>
                <a:cs typeface="Times New Roman" panose="02020603050405020304" pitchFamily="18" charset="0"/>
              </a:rPr>
              <a:t>ferromıknatıslığı</a:t>
            </a:r>
            <a:r>
              <a:rPr lang="tr-TR" altLang="tr-TR" sz="2000" dirty="0">
                <a:latin typeface="Times New Roman" panose="02020603050405020304" pitchFamily="18" charset="0"/>
                <a:cs typeface="Times New Roman" panose="02020603050405020304" pitchFamily="18" charset="0"/>
              </a:rPr>
              <a:t> oluşturur. Yukarıdaki elementlerin yanında </a:t>
            </a:r>
            <a:r>
              <a:rPr lang="tr-TR" altLang="tr-TR" sz="2000" dirty="0">
                <a:solidFill>
                  <a:srgbClr val="0070C0"/>
                </a:solidFill>
                <a:latin typeface="Times New Roman" panose="02020603050405020304" pitchFamily="18" charset="0"/>
                <a:cs typeface="Times New Roman" panose="02020603050405020304" pitchFamily="18" charset="0"/>
              </a:rPr>
              <a:t>Mn</a:t>
            </a:r>
            <a:r>
              <a:rPr lang="tr-TR" altLang="tr-TR" sz="2000" dirty="0">
                <a:latin typeface="Times New Roman" panose="02020603050405020304" pitchFamily="18" charset="0"/>
                <a:cs typeface="Times New Roman" panose="02020603050405020304" pitchFamily="18" charset="0"/>
              </a:rPr>
              <a:t>, </a:t>
            </a:r>
            <a:r>
              <a:rPr lang="tr-TR" altLang="tr-TR" sz="2000" dirty="0" err="1">
                <a:solidFill>
                  <a:srgbClr val="0070C0"/>
                </a:solidFill>
                <a:latin typeface="Times New Roman" panose="02020603050405020304" pitchFamily="18" charset="0"/>
                <a:cs typeface="Times New Roman" panose="02020603050405020304" pitchFamily="18" charset="0"/>
              </a:rPr>
              <a:t>MnBi</a:t>
            </a:r>
            <a:r>
              <a:rPr lang="tr-TR" altLang="tr-TR" sz="2000" dirty="0">
                <a:latin typeface="Times New Roman" panose="02020603050405020304" pitchFamily="18" charset="0"/>
                <a:cs typeface="Times New Roman" panose="02020603050405020304" pitchFamily="18" charset="0"/>
              </a:rPr>
              <a:t> alaşımları da </a:t>
            </a:r>
            <a:r>
              <a:rPr lang="tr-TR" altLang="tr-TR" sz="2000" dirty="0" err="1">
                <a:latin typeface="Times New Roman" panose="02020603050405020304" pitchFamily="18" charset="0"/>
                <a:cs typeface="Times New Roman" panose="02020603050405020304" pitchFamily="18" charset="0"/>
              </a:rPr>
              <a:t>ferromanyetiktir</a:t>
            </a:r>
            <a:r>
              <a:rPr lang="tr-TR" altLang="tr-TR" sz="2000" dirty="0">
                <a:latin typeface="Times New Roman" panose="02020603050405020304" pitchFamily="18" charset="0"/>
                <a:cs typeface="Times New Roman" panose="02020603050405020304" pitchFamily="18" charset="0"/>
              </a:rPr>
              <a:t>. Aynı şekilde </a:t>
            </a:r>
            <a:r>
              <a:rPr lang="tr-TR" altLang="tr-TR" sz="2000" dirty="0">
                <a:solidFill>
                  <a:srgbClr val="0070C0"/>
                </a:solidFill>
                <a:latin typeface="Times New Roman" panose="02020603050405020304" pitchFamily="18" charset="0"/>
                <a:cs typeface="Times New Roman" panose="02020603050405020304" pitchFamily="18" charset="0"/>
              </a:rPr>
              <a:t>NiFe</a:t>
            </a:r>
            <a:r>
              <a:rPr lang="tr-TR" altLang="tr-TR" sz="2000" baseline="-25000" dirty="0">
                <a:solidFill>
                  <a:srgbClr val="0070C0"/>
                </a:solidFill>
                <a:latin typeface="Times New Roman" panose="02020603050405020304" pitchFamily="18" charset="0"/>
                <a:cs typeface="Times New Roman" panose="02020603050405020304" pitchFamily="18" charset="0"/>
              </a:rPr>
              <a:t>2</a:t>
            </a:r>
            <a:r>
              <a:rPr lang="tr-TR" altLang="tr-TR" sz="2000" dirty="0">
                <a:solidFill>
                  <a:srgbClr val="0070C0"/>
                </a:solidFill>
                <a:latin typeface="Times New Roman" panose="02020603050405020304" pitchFamily="18" charset="0"/>
                <a:cs typeface="Times New Roman" panose="02020603050405020304" pitchFamily="18" charset="0"/>
              </a:rPr>
              <a:t>O</a:t>
            </a:r>
            <a:r>
              <a:rPr lang="tr-TR" altLang="tr-TR" sz="2000" baseline="-25000" dirty="0">
                <a:solidFill>
                  <a:srgbClr val="0070C0"/>
                </a:solidFill>
                <a:latin typeface="Times New Roman" panose="02020603050405020304" pitchFamily="18" charset="0"/>
                <a:cs typeface="Times New Roman" panose="02020603050405020304" pitchFamily="18" charset="0"/>
              </a:rPr>
              <a:t>3</a:t>
            </a:r>
            <a:r>
              <a:rPr lang="tr-TR" altLang="tr-TR" sz="2000" dirty="0">
                <a:latin typeface="Times New Roman" panose="02020603050405020304" pitchFamily="18" charset="0"/>
                <a:cs typeface="Times New Roman" panose="02020603050405020304" pitchFamily="18" charset="0"/>
              </a:rPr>
              <a:t>, </a:t>
            </a:r>
            <a:r>
              <a:rPr lang="tr-TR" altLang="tr-TR" sz="2000" dirty="0">
                <a:solidFill>
                  <a:srgbClr val="0070C0"/>
                </a:solidFill>
                <a:latin typeface="Times New Roman" panose="02020603050405020304" pitchFamily="18" charset="0"/>
                <a:cs typeface="Times New Roman" panose="02020603050405020304" pitchFamily="18" charset="0"/>
              </a:rPr>
              <a:t>BaFe</a:t>
            </a:r>
            <a:r>
              <a:rPr lang="tr-TR" altLang="tr-TR" sz="2000" baseline="-25000" dirty="0">
                <a:solidFill>
                  <a:srgbClr val="0070C0"/>
                </a:solidFill>
                <a:latin typeface="Times New Roman" panose="02020603050405020304" pitchFamily="18" charset="0"/>
                <a:cs typeface="Times New Roman" panose="02020603050405020304" pitchFamily="18" charset="0"/>
              </a:rPr>
              <a:t>12</a:t>
            </a:r>
            <a:r>
              <a:rPr lang="tr-TR" altLang="tr-TR" sz="2000" dirty="0">
                <a:solidFill>
                  <a:srgbClr val="0070C0"/>
                </a:solidFill>
                <a:latin typeface="Times New Roman" panose="02020603050405020304" pitchFamily="18" charset="0"/>
                <a:cs typeface="Times New Roman" panose="02020603050405020304" pitchFamily="18" charset="0"/>
              </a:rPr>
              <a:t>O</a:t>
            </a:r>
            <a:r>
              <a:rPr lang="tr-TR" altLang="tr-TR" sz="2000" baseline="-25000" dirty="0">
                <a:solidFill>
                  <a:srgbClr val="0070C0"/>
                </a:solidFill>
                <a:latin typeface="Times New Roman" panose="02020603050405020304" pitchFamily="18" charset="0"/>
                <a:cs typeface="Times New Roman" panose="02020603050405020304" pitchFamily="18" charset="0"/>
              </a:rPr>
              <a:t>19</a:t>
            </a:r>
            <a:r>
              <a:rPr lang="tr-TR" altLang="tr-TR" sz="2000" dirty="0">
                <a:latin typeface="Times New Roman" panose="02020603050405020304" pitchFamily="18" charset="0"/>
                <a:cs typeface="Times New Roman" panose="02020603050405020304" pitchFamily="18" charset="0"/>
              </a:rPr>
              <a:t> gibi bazı seramik malzemeler de </a:t>
            </a:r>
            <a:r>
              <a:rPr lang="tr-TR" altLang="tr-TR" sz="2000" dirty="0" err="1">
                <a:latin typeface="Times New Roman" panose="02020603050405020304" pitchFamily="18" charset="0"/>
                <a:cs typeface="Times New Roman" panose="02020603050405020304" pitchFamily="18" charset="0"/>
              </a:rPr>
              <a:t>ferromanyetiktir</a:t>
            </a:r>
            <a:r>
              <a:rPr lang="tr-TR" altLang="tr-TR" sz="2000" dirty="0">
                <a:latin typeface="Times New Roman" panose="02020603050405020304" pitchFamily="18" charset="0"/>
                <a:cs typeface="Times New Roman" panose="02020603050405020304" pitchFamily="18" charset="0"/>
              </a:rPr>
              <a:t>.</a:t>
            </a:r>
          </a:p>
          <a:p>
            <a:pPr eaLnBrk="1" hangingPunct="1">
              <a:lnSpc>
                <a:spcPct val="90000"/>
              </a:lnSpc>
              <a:spcBef>
                <a:spcPct val="20000"/>
              </a:spcBef>
              <a:buFont typeface="Arial" panose="020B0604020202020204" pitchFamily="34" charset="0"/>
              <a:buChar char="•"/>
            </a:pPr>
            <a:endParaRPr lang="tr-TR" altLang="tr-TR" sz="20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2801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Metin kutusu"/>
          <p:cNvSpPr txBox="1">
            <a:spLocks noChangeArrowheads="1"/>
          </p:cNvSpPr>
          <p:nvPr/>
        </p:nvSpPr>
        <p:spPr bwMode="auto">
          <a:xfrm>
            <a:off x="297033" y="301415"/>
            <a:ext cx="22145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000" dirty="0">
                <a:solidFill>
                  <a:srgbClr val="FF0000"/>
                </a:solidFill>
                <a:latin typeface="Times New Roman" panose="02020603050405020304" pitchFamily="18" charset="0"/>
                <a:cs typeface="Times New Roman" panose="02020603050405020304" pitchFamily="18" charset="0"/>
              </a:rPr>
              <a:t>Bölme </a:t>
            </a:r>
            <a:r>
              <a:rPr lang="tr-TR" altLang="tr-TR" sz="2000" dirty="0" smtClean="0">
                <a:solidFill>
                  <a:srgbClr val="FF0000"/>
                </a:solidFill>
                <a:latin typeface="Times New Roman" panose="02020603050405020304" pitchFamily="18" charset="0"/>
                <a:cs typeface="Times New Roman" panose="02020603050405020304" pitchFamily="18" charset="0"/>
              </a:rPr>
              <a:t>Yapısı : </a:t>
            </a:r>
            <a:endParaRPr lang="tr-TR" altLang="tr-TR" sz="2000" dirty="0">
              <a:solidFill>
                <a:srgbClr val="FF0000"/>
              </a:solidFill>
              <a:latin typeface="Times New Roman" panose="02020603050405020304" pitchFamily="18" charset="0"/>
              <a:cs typeface="Times New Roman" panose="02020603050405020304" pitchFamily="18" charset="0"/>
            </a:endParaRPr>
          </a:p>
        </p:txBody>
      </p:sp>
      <p:sp>
        <p:nvSpPr>
          <p:cNvPr id="3" name="Text Box 6"/>
          <p:cNvSpPr txBox="1">
            <a:spLocks noChangeArrowheads="1"/>
          </p:cNvSpPr>
          <p:nvPr/>
        </p:nvSpPr>
        <p:spPr bwMode="auto">
          <a:xfrm>
            <a:off x="164831" y="966576"/>
            <a:ext cx="10896103"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tabLst>
                <a:tab pos="0" algn="l"/>
              </a:tabLst>
              <a:defRPr>
                <a:solidFill>
                  <a:schemeClr val="tx1"/>
                </a:solidFill>
                <a:latin typeface="Arial" panose="020B0604020202020204" pitchFamily="34" charset="0"/>
              </a:defRPr>
            </a:lvl1pPr>
            <a:lvl2pPr marL="742950" indent="-285750" eaLnBrk="0" hangingPunct="0">
              <a:tabLst>
                <a:tab pos="0" algn="l"/>
              </a:tabLst>
              <a:defRPr>
                <a:solidFill>
                  <a:schemeClr val="tx1"/>
                </a:solidFill>
                <a:latin typeface="Arial" panose="020B0604020202020204" pitchFamily="34" charset="0"/>
              </a:defRPr>
            </a:lvl2pPr>
            <a:lvl3pPr marL="1143000" indent="-228600" eaLnBrk="0" hangingPunct="0">
              <a:tabLst>
                <a:tab pos="0" algn="l"/>
              </a:tabLst>
              <a:defRPr>
                <a:solidFill>
                  <a:schemeClr val="tx1"/>
                </a:solidFill>
                <a:latin typeface="Arial" panose="020B0604020202020204" pitchFamily="34" charset="0"/>
              </a:defRPr>
            </a:lvl3pPr>
            <a:lvl4pPr marL="1600200" indent="-228600" eaLnBrk="0" hangingPunct="0">
              <a:tabLst>
                <a:tab pos="0" algn="l"/>
              </a:tabLst>
              <a:defRPr>
                <a:solidFill>
                  <a:schemeClr val="tx1"/>
                </a:solidFill>
                <a:latin typeface="Arial" panose="020B0604020202020204" pitchFamily="34" charset="0"/>
              </a:defRPr>
            </a:lvl4pPr>
            <a:lvl5pPr marL="2057400" indent="-228600" eaLnBrk="0" hangingPunct="0">
              <a:tabLst>
                <a:tab pos="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0" algn="l"/>
              </a:tabLst>
              <a:defRPr>
                <a:solidFill>
                  <a:schemeClr val="tx1"/>
                </a:solidFill>
                <a:latin typeface="Arial" panose="020B0604020202020204" pitchFamily="34" charset="0"/>
              </a:defRPr>
            </a:lvl9pPr>
          </a:lstStyle>
          <a:p>
            <a:pPr algn="just" eaLnBrk="1" hangingPunct="1">
              <a:lnSpc>
                <a:spcPct val="120000"/>
              </a:lnSpc>
            </a:pPr>
            <a:r>
              <a:rPr lang="tr-TR" altLang="tr-TR" sz="2000" dirty="0">
                <a:latin typeface="Times New Roman" panose="02020603050405020304" pitchFamily="18" charset="0"/>
                <a:cs typeface="Times New Roman" panose="02020603050405020304" pitchFamily="18" charset="0"/>
              </a:rPr>
              <a:t>      Komşu </a:t>
            </a:r>
            <a:r>
              <a:rPr lang="tr-TR" altLang="tr-TR" sz="2000" dirty="0" err="1">
                <a:latin typeface="Times New Roman" panose="02020603050405020304" pitchFamily="18" charset="0"/>
                <a:cs typeface="Times New Roman" panose="02020603050405020304" pitchFamily="18" charset="0"/>
              </a:rPr>
              <a:t>ferromanyetik</a:t>
            </a:r>
            <a:r>
              <a:rPr lang="tr-TR" altLang="tr-TR" sz="2000" dirty="0">
                <a:latin typeface="Times New Roman" panose="02020603050405020304" pitchFamily="18" charset="0"/>
                <a:cs typeface="Times New Roman" panose="02020603050405020304" pitchFamily="18" charset="0"/>
              </a:rPr>
              <a:t> atomlar aynı yöne dönecek şekilde kendilerini ayarladıklarından kristallerde manyetik bölmeler oluşur. Bu manyetik bölmelerin boyutları </a:t>
            </a:r>
            <a:r>
              <a:rPr lang="tr-TR" altLang="tr-TR" sz="2000" dirty="0">
                <a:solidFill>
                  <a:srgbClr val="0070C0"/>
                </a:solidFill>
                <a:latin typeface="Times New Roman" panose="02020603050405020304" pitchFamily="18" charset="0"/>
                <a:cs typeface="Times New Roman" panose="02020603050405020304" pitchFamily="18" charset="0"/>
              </a:rPr>
              <a:t>0,05 mm</a:t>
            </a:r>
            <a:r>
              <a:rPr lang="tr-TR" altLang="tr-TR" sz="2000" dirty="0">
                <a:latin typeface="Times New Roman" panose="02020603050405020304" pitchFamily="18" charset="0"/>
                <a:cs typeface="Times New Roman" panose="02020603050405020304" pitchFamily="18" charset="0"/>
              </a:rPr>
              <a:t>’den büyük olmaz</a:t>
            </a:r>
            <a:r>
              <a:rPr lang="tr-TR" altLang="tr-TR" sz="2000" dirty="0" smtClean="0">
                <a:latin typeface="Times New Roman" panose="02020603050405020304" pitchFamily="18" charset="0"/>
                <a:cs typeface="Times New Roman" panose="02020603050405020304" pitchFamily="18" charset="0"/>
              </a:rPr>
              <a:t>.</a:t>
            </a:r>
          </a:p>
          <a:p>
            <a:pPr algn="just" eaLnBrk="1" hangingPunct="1">
              <a:lnSpc>
                <a:spcPct val="120000"/>
              </a:lnSpc>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120000"/>
              </a:lnSpc>
            </a:pPr>
            <a:r>
              <a:rPr lang="tr-TR" altLang="tr-TR" sz="2000" dirty="0">
                <a:latin typeface="Times New Roman" panose="02020603050405020304" pitchFamily="18" charset="0"/>
                <a:cs typeface="Times New Roman" panose="02020603050405020304" pitchFamily="18" charset="0"/>
              </a:rPr>
              <a:t>      Bir </a:t>
            </a:r>
            <a:r>
              <a:rPr lang="tr-TR" altLang="tr-TR" sz="2000" dirty="0" err="1">
                <a:latin typeface="Times New Roman" panose="02020603050405020304" pitchFamily="18" charset="0"/>
                <a:cs typeface="Times New Roman" panose="02020603050405020304" pitchFamily="18" charset="0"/>
              </a:rPr>
              <a:t>ferromanyetik</a:t>
            </a:r>
            <a:r>
              <a:rPr lang="tr-TR" altLang="tr-TR" sz="2000" dirty="0">
                <a:latin typeface="Times New Roman" panose="02020603050405020304" pitchFamily="18" charset="0"/>
                <a:cs typeface="Times New Roman" panose="02020603050405020304" pitchFamily="18" charset="0"/>
              </a:rPr>
              <a:t> malzemede manyetik bölmeler rastgele yerleştirilmiştir. Bu nedenle etkileri birbirini yok eder. Bir dış manyetik alanla bunlar aynı yöne çevrilirse malzeme manyetik olur</a:t>
            </a:r>
            <a:r>
              <a:rPr lang="tr-TR" altLang="tr-TR" sz="2000" dirty="0" smtClean="0">
                <a:latin typeface="Times New Roman" panose="02020603050405020304" pitchFamily="18" charset="0"/>
                <a:cs typeface="Times New Roman" panose="02020603050405020304" pitchFamily="18" charset="0"/>
              </a:rPr>
              <a:t>.</a:t>
            </a:r>
          </a:p>
          <a:p>
            <a:pPr algn="just" eaLnBrk="1" hangingPunct="1">
              <a:lnSpc>
                <a:spcPct val="120000"/>
              </a:lnSpc>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12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Bütün manyetik bölmelerin bir yöne dönüşü malzemede öyle bir etki yapar ki, bu özellik manyetik alan kaldırıldıktan sonra kalıcı veya gidici olabilir.</a:t>
            </a:r>
          </a:p>
          <a:p>
            <a:pPr algn="just" eaLnBrk="1" hangingPunct="1">
              <a:lnSpc>
                <a:spcPct val="12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Malzemenin, </a:t>
            </a:r>
            <a:r>
              <a:rPr lang="tr-TR" altLang="tr-TR" sz="2000" dirty="0">
                <a:solidFill>
                  <a:srgbClr val="0070C0"/>
                </a:solidFill>
                <a:latin typeface="Times New Roman" panose="02020603050405020304" pitchFamily="18" charset="0"/>
                <a:cs typeface="Times New Roman" panose="02020603050405020304" pitchFamily="18" charset="0"/>
              </a:rPr>
              <a:t>manyetik olarak sert veya yumuşak olması </a:t>
            </a:r>
            <a:r>
              <a:rPr lang="tr-TR" altLang="tr-TR" sz="2000" dirty="0">
                <a:latin typeface="Times New Roman" panose="02020603050405020304" pitchFamily="18" charset="0"/>
                <a:cs typeface="Times New Roman" panose="02020603050405020304" pitchFamily="18" charset="0"/>
              </a:rPr>
              <a:t>manyetizmanın kalıcı olup olmamasına bağlıdır. </a:t>
            </a:r>
          </a:p>
          <a:p>
            <a:pPr algn="just" eaLnBrk="1" hangingPunct="1">
              <a:lnSpc>
                <a:spcPct val="12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malzemenin manyetik özelliklerini araştırırken öncelikle </a:t>
            </a:r>
            <a:r>
              <a:rPr lang="tr-TR" altLang="tr-TR" sz="2000" dirty="0" err="1">
                <a:latin typeface="Times New Roman" panose="02020603050405020304" pitchFamily="18" charset="0"/>
                <a:cs typeface="Times New Roman" panose="02020603050405020304" pitchFamily="18" charset="0"/>
              </a:rPr>
              <a:t>diamanyetizma</a:t>
            </a:r>
            <a:r>
              <a:rPr lang="tr-TR" altLang="tr-TR" sz="2000" dirty="0">
                <a:latin typeface="Times New Roman" panose="02020603050405020304" pitchFamily="18" charset="0"/>
                <a:cs typeface="Times New Roman" panose="02020603050405020304" pitchFamily="18" charset="0"/>
              </a:rPr>
              <a:t> ve </a:t>
            </a:r>
            <a:r>
              <a:rPr lang="tr-TR" altLang="tr-TR" sz="2000" dirty="0" err="1">
                <a:latin typeface="Times New Roman" panose="02020603050405020304" pitchFamily="18" charset="0"/>
                <a:cs typeface="Times New Roman" panose="02020603050405020304" pitchFamily="18" charset="0"/>
              </a:rPr>
              <a:t>paramanyetizmayı</a:t>
            </a:r>
            <a:r>
              <a:rPr lang="tr-TR" altLang="tr-TR" sz="2000" dirty="0">
                <a:latin typeface="Times New Roman" panose="02020603050405020304" pitchFamily="18" charset="0"/>
                <a:cs typeface="Times New Roman" panose="02020603050405020304" pitchFamily="18" charset="0"/>
              </a:rPr>
              <a:t> incelememiz gerekmektedir.</a:t>
            </a:r>
          </a:p>
          <a:p>
            <a:pPr algn="just" eaLnBrk="1" hangingPunct="1">
              <a:lnSpc>
                <a:spcPct val="120000"/>
              </a:lnSpc>
              <a:buClr>
                <a:schemeClr val="tx1"/>
              </a:buClr>
              <a:buFont typeface="Wingdings" panose="05000000000000000000" pitchFamily="2" charset="2"/>
              <a:buChar char="q"/>
            </a:pPr>
            <a:r>
              <a:rPr lang="tr-TR" altLang="tr-TR" sz="2000" dirty="0">
                <a:solidFill>
                  <a:srgbClr val="FF0000"/>
                </a:solidFill>
                <a:latin typeface="Times New Roman" panose="02020603050405020304" pitchFamily="18" charset="0"/>
                <a:cs typeface="Times New Roman" panose="02020603050405020304" pitchFamily="18" charset="0"/>
              </a:rPr>
              <a:t>     </a:t>
            </a:r>
            <a:r>
              <a:rPr lang="tr-TR" altLang="tr-TR" sz="2000" dirty="0">
                <a:solidFill>
                  <a:srgbClr val="0070C0"/>
                </a:solidFill>
                <a:latin typeface="Times New Roman" panose="02020603050405020304" pitchFamily="18" charset="0"/>
                <a:cs typeface="Times New Roman" panose="02020603050405020304" pitchFamily="18" charset="0"/>
              </a:rPr>
              <a:t>İncelememize </a:t>
            </a:r>
            <a:r>
              <a:rPr lang="tr-TR" altLang="tr-TR" sz="2000" dirty="0" err="1">
                <a:solidFill>
                  <a:srgbClr val="0070C0"/>
                </a:solidFill>
                <a:latin typeface="Times New Roman" panose="02020603050405020304" pitchFamily="18" charset="0"/>
                <a:cs typeface="Times New Roman" panose="02020603050405020304" pitchFamily="18" charset="0"/>
              </a:rPr>
              <a:t>diamanyetizmadan</a:t>
            </a:r>
            <a:r>
              <a:rPr lang="tr-TR" altLang="tr-TR" sz="2000" dirty="0">
                <a:solidFill>
                  <a:srgbClr val="0070C0"/>
                </a:solidFill>
                <a:latin typeface="Times New Roman" panose="02020603050405020304" pitchFamily="18" charset="0"/>
                <a:cs typeface="Times New Roman" panose="02020603050405020304" pitchFamily="18" charset="0"/>
              </a:rPr>
              <a:t> ve </a:t>
            </a:r>
            <a:r>
              <a:rPr lang="tr-TR" altLang="tr-TR" sz="2000" dirty="0" err="1">
                <a:solidFill>
                  <a:srgbClr val="0070C0"/>
                </a:solidFill>
                <a:latin typeface="Times New Roman" panose="02020603050405020304" pitchFamily="18" charset="0"/>
                <a:cs typeface="Times New Roman" panose="02020603050405020304" pitchFamily="18" charset="0"/>
              </a:rPr>
              <a:t>paramanyetizmadan</a:t>
            </a:r>
            <a:r>
              <a:rPr lang="tr-TR" altLang="tr-TR" sz="2000" dirty="0">
                <a:solidFill>
                  <a:srgbClr val="0070C0"/>
                </a:solidFill>
                <a:latin typeface="Times New Roman" panose="02020603050405020304" pitchFamily="18" charset="0"/>
                <a:cs typeface="Times New Roman" panose="02020603050405020304" pitchFamily="18" charset="0"/>
              </a:rPr>
              <a:t> başlayacağız. </a:t>
            </a:r>
          </a:p>
        </p:txBody>
      </p:sp>
    </p:spTree>
    <p:extLst>
      <p:ext uri="{BB962C8B-B14F-4D97-AF65-F5344CB8AC3E}">
        <p14:creationId xmlns:p14="http://schemas.microsoft.com/office/powerpoint/2010/main" val="3979065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46071" y="1163803"/>
            <a:ext cx="2111475" cy="584775"/>
          </a:xfrm>
          <a:prstGeom prst="rect">
            <a:avLst/>
          </a:prstGeom>
          <a:noFill/>
        </p:spPr>
        <p:txBody>
          <a:bodyPr wrap="none" rtlCol="0">
            <a:spAutoFit/>
          </a:bodyPr>
          <a:lstStyle/>
          <a:p>
            <a:r>
              <a:rPr lang="tr-TR" sz="32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Ders</a:t>
            </a:r>
            <a:r>
              <a:rPr lang="tr-TR" sz="25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tr-TR" sz="32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İçeriği</a:t>
            </a:r>
            <a:endParaRPr lang="tr-TR" sz="3200"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Metin kutusu 2"/>
          <p:cNvSpPr txBox="1"/>
          <p:nvPr/>
        </p:nvSpPr>
        <p:spPr>
          <a:xfrm>
            <a:off x="1323360" y="2629928"/>
            <a:ext cx="4664887" cy="1938992"/>
          </a:xfrm>
          <a:prstGeom prst="rect">
            <a:avLst/>
          </a:prstGeom>
          <a:noFill/>
        </p:spPr>
        <p:txBody>
          <a:bodyPr wrap="square" rtlCol="0">
            <a:spAutoFit/>
          </a:bodyPr>
          <a:lstStyle/>
          <a:p>
            <a:pPr marL="285750" indent="-285750">
              <a:buFont typeface="Arial" panose="020B0604020202020204" pitchFamily="34" charset="0"/>
              <a:buChar char="•"/>
            </a:pPr>
            <a:r>
              <a:rPr lang="tr-TR" sz="2000" b="1" dirty="0" smtClean="0">
                <a:ln w="0"/>
              </a:rPr>
              <a:t>Manyetik Malzeme</a:t>
            </a:r>
          </a:p>
          <a:p>
            <a:endParaRPr lang="tr-TR" sz="2000" b="1" dirty="0" smtClean="0">
              <a:ln w="0"/>
            </a:endParaRPr>
          </a:p>
          <a:p>
            <a:pPr marL="285750" indent="-285750">
              <a:buFont typeface="Arial" panose="020B0604020202020204" pitchFamily="34" charset="0"/>
              <a:buChar char="•"/>
            </a:pPr>
            <a:r>
              <a:rPr lang="tr-TR" sz="2000" b="1" dirty="0" smtClean="0">
                <a:ln w="0"/>
              </a:rPr>
              <a:t>Bir Atomun Manyetik Momenti</a:t>
            </a:r>
          </a:p>
          <a:p>
            <a:pPr marL="285750" indent="-285750">
              <a:buFont typeface="Arial" panose="020B0604020202020204" pitchFamily="34" charset="0"/>
              <a:buChar char="•"/>
            </a:pPr>
            <a:endParaRPr lang="tr-TR" sz="2000" b="1" dirty="0" smtClean="0">
              <a:ln w="0"/>
            </a:endParaRPr>
          </a:p>
          <a:p>
            <a:pPr marL="285750" indent="-285750">
              <a:buFont typeface="Arial" panose="020B0604020202020204" pitchFamily="34" charset="0"/>
              <a:buChar char="•"/>
            </a:pPr>
            <a:r>
              <a:rPr lang="tr-TR" sz="2000" b="1" dirty="0" err="1" smtClean="0">
                <a:ln w="0"/>
              </a:rPr>
              <a:t>Ferromıknatıslık</a:t>
            </a:r>
            <a:endParaRPr lang="tr-TR" sz="2000" b="1" dirty="0" smtClean="0">
              <a:ln w="0"/>
            </a:endParaRPr>
          </a:p>
          <a:p>
            <a:endParaRPr lang="tr-TR" sz="2000" b="1" dirty="0" smtClean="0">
              <a:ln w="0"/>
              <a:solidFill>
                <a:schemeClr val="bg2"/>
              </a:solidFill>
            </a:endParaRPr>
          </a:p>
        </p:txBody>
      </p:sp>
    </p:spTree>
    <p:extLst>
      <p:ext uri="{BB962C8B-B14F-4D97-AF65-F5344CB8AC3E}">
        <p14:creationId xmlns:p14="http://schemas.microsoft.com/office/powerpoint/2010/main" val="1091745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Başlık"/>
          <p:cNvSpPr txBox="1">
            <a:spLocks/>
          </p:cNvSpPr>
          <p:nvPr/>
        </p:nvSpPr>
        <p:spPr>
          <a:xfrm>
            <a:off x="3962400" y="363875"/>
            <a:ext cx="8229600" cy="1143000"/>
          </a:xfrm>
          <a:prstGeom prst="rect">
            <a:avLst/>
          </a:prstGeom>
        </p:spPr>
        <p:txBody>
          <a:bodyPr rtlCol="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tr-TR" sz="3200" dirty="0" smtClean="0">
                <a:solidFill>
                  <a:srgbClr val="FF0000"/>
                </a:solidFill>
                <a:latin typeface="Times New Roman" pitchFamily="18" charset="0"/>
                <a:cs typeface="Times New Roman" pitchFamily="18" charset="0"/>
              </a:rPr>
              <a:t>Manyetik Malzeme</a:t>
            </a:r>
            <a:endParaRPr lang="tr-TR" sz="3200" dirty="0">
              <a:solidFill>
                <a:srgbClr val="FF0000"/>
              </a:solidFill>
              <a:latin typeface="Times New Roman" pitchFamily="18" charset="0"/>
              <a:cs typeface="Times New Roman" pitchFamily="18" charset="0"/>
            </a:endParaRPr>
          </a:p>
        </p:txBody>
      </p:sp>
      <p:sp>
        <p:nvSpPr>
          <p:cNvPr id="3" name="4 Dikdörtgen"/>
          <p:cNvSpPr/>
          <p:nvPr/>
        </p:nvSpPr>
        <p:spPr>
          <a:xfrm>
            <a:off x="583661" y="1506875"/>
            <a:ext cx="11128442" cy="4401205"/>
          </a:xfrm>
          <a:prstGeom prst="rect">
            <a:avLst/>
          </a:prstGeom>
        </p:spPr>
        <p:txBody>
          <a:bodyPr wrap="square">
            <a:spAutoFit/>
          </a:bodyPr>
          <a:lstStyle/>
          <a:p>
            <a:pPr marL="285750" indent="-285750" algn="just" fontAlgn="auto">
              <a:lnSpc>
                <a:spcPct val="150000"/>
              </a:lnSpc>
              <a:spcAft>
                <a:spcPts val="0"/>
              </a:spcAft>
              <a:buFont typeface="Arial" panose="020B0604020202020204" pitchFamily="34" charset="0"/>
              <a:buChar char="•"/>
              <a:tabLst>
                <a:tab pos="350838" algn="l"/>
                <a:tab pos="447675" algn="l"/>
                <a:tab pos="544513" algn="l"/>
              </a:tabLst>
              <a:defRPr/>
            </a:pPr>
            <a:r>
              <a:rPr lang="tr-TR" sz="2000" dirty="0">
                <a:solidFill>
                  <a:schemeClr val="tx2"/>
                </a:solidFill>
                <a:latin typeface="Times New Roman" pitchFamily="18" charset="0"/>
                <a:cs typeface="Times New Roman" pitchFamily="18" charset="0"/>
              </a:rPr>
              <a:t>Demir</a:t>
            </a:r>
            <a:r>
              <a:rPr lang="tr-TR" sz="2000" dirty="0">
                <a:solidFill>
                  <a:schemeClr val="tx2">
                    <a:lumMod val="50000"/>
                  </a:schemeClr>
                </a:solidFill>
                <a:latin typeface="Times New Roman" pitchFamily="18" charset="0"/>
                <a:cs typeface="Times New Roman" pitchFamily="18" charset="0"/>
              </a:rPr>
              <a:t> gibi bazı malzemeler doğal şekilde manyetiktir. İçinde demir olan ve olmayan maddeleri birbirinden ayırmanın en kolay yolu, manyetik özelliklerini kıyaslamaktır.</a:t>
            </a:r>
          </a:p>
          <a:p>
            <a:pPr algn="just" fontAlgn="auto">
              <a:spcAft>
                <a:spcPts val="0"/>
              </a:spcAft>
              <a:tabLst>
                <a:tab pos="350838" algn="l"/>
                <a:tab pos="447675" algn="l"/>
                <a:tab pos="544513" algn="l"/>
              </a:tabLst>
              <a:defRPr/>
            </a:pPr>
            <a:r>
              <a:rPr lang="tr-TR" sz="2000" dirty="0">
                <a:solidFill>
                  <a:schemeClr val="tx2">
                    <a:lumMod val="50000"/>
                  </a:schemeClr>
                </a:solidFill>
                <a:latin typeface="Times New Roman" pitchFamily="18" charset="0"/>
                <a:cs typeface="Times New Roman" pitchFamily="18" charset="0"/>
              </a:rPr>
              <a:t> </a:t>
            </a:r>
          </a:p>
          <a:p>
            <a:pPr marL="285750" indent="-285750" algn="just" fontAlgn="auto">
              <a:lnSpc>
                <a:spcPct val="150000"/>
              </a:lnSpc>
              <a:spcAft>
                <a:spcPts val="0"/>
              </a:spcAft>
              <a:buFont typeface="Arial" panose="020B0604020202020204" pitchFamily="34" charset="0"/>
              <a:buChar char="•"/>
              <a:tabLst>
                <a:tab pos="350838" algn="l"/>
                <a:tab pos="447675" algn="l"/>
                <a:tab pos="544513" algn="l"/>
              </a:tabLst>
              <a:defRPr/>
            </a:pPr>
            <a:r>
              <a:rPr lang="tr-TR" sz="2000" dirty="0">
                <a:solidFill>
                  <a:schemeClr val="tx2"/>
                </a:solidFill>
                <a:latin typeface="Times New Roman" pitchFamily="18" charset="0"/>
                <a:cs typeface="Times New Roman" pitchFamily="18" charset="0"/>
              </a:rPr>
              <a:t>Demir</a:t>
            </a:r>
            <a:r>
              <a:rPr lang="tr-TR" sz="2000" dirty="0">
                <a:solidFill>
                  <a:schemeClr val="tx2">
                    <a:lumMod val="50000"/>
                  </a:schemeClr>
                </a:solidFill>
                <a:latin typeface="Times New Roman" pitchFamily="18" charset="0"/>
                <a:cs typeface="Times New Roman" pitchFamily="18" charset="0"/>
              </a:rPr>
              <a:t> gibi kuvvetli manyetik özelliğe sahip olan malzemeler </a:t>
            </a:r>
            <a:r>
              <a:rPr lang="tr-TR" sz="2000" dirty="0">
                <a:solidFill>
                  <a:schemeClr val="tx2"/>
                </a:solidFill>
                <a:latin typeface="Times New Roman" pitchFamily="18" charset="0"/>
                <a:cs typeface="Times New Roman" pitchFamily="18" charset="0"/>
              </a:rPr>
              <a:t>Kobalt, Nikel ve Gadolinyum</a:t>
            </a:r>
            <a:r>
              <a:rPr lang="tr-TR" sz="2000" dirty="0">
                <a:solidFill>
                  <a:schemeClr val="tx2">
                    <a:lumMod val="50000"/>
                  </a:schemeClr>
                </a:solidFill>
                <a:latin typeface="Times New Roman" pitchFamily="18" charset="0"/>
                <a:cs typeface="Times New Roman" pitchFamily="18" charset="0"/>
              </a:rPr>
              <a:t>’dur. Bunların dışında bazı özel alaşımlar da önemli manyetik özelliklere sahiptirler.</a:t>
            </a:r>
          </a:p>
          <a:p>
            <a:pPr algn="just" fontAlgn="auto">
              <a:spcAft>
                <a:spcPts val="0"/>
              </a:spcAft>
              <a:tabLst>
                <a:tab pos="350838" algn="l"/>
                <a:tab pos="447675" algn="l"/>
                <a:tab pos="544513" algn="l"/>
              </a:tabLst>
              <a:defRPr/>
            </a:pPr>
            <a:endParaRPr lang="tr-TR" sz="2000" dirty="0">
              <a:solidFill>
                <a:schemeClr val="tx2">
                  <a:lumMod val="50000"/>
                </a:schemeClr>
              </a:solidFill>
              <a:latin typeface="Times New Roman" pitchFamily="18" charset="0"/>
              <a:cs typeface="Times New Roman" pitchFamily="18" charset="0"/>
            </a:endParaRPr>
          </a:p>
          <a:p>
            <a:pPr marL="285750" indent="-285750" algn="just" fontAlgn="auto">
              <a:lnSpc>
                <a:spcPct val="150000"/>
              </a:lnSpc>
              <a:spcAft>
                <a:spcPts val="0"/>
              </a:spcAft>
              <a:buFont typeface="Arial" panose="020B0604020202020204" pitchFamily="34" charset="0"/>
              <a:buChar char="•"/>
              <a:tabLst>
                <a:tab pos="350838" algn="l"/>
                <a:tab pos="447675" algn="l"/>
                <a:tab pos="544513" algn="l"/>
              </a:tabLst>
              <a:defRPr/>
            </a:pPr>
            <a:r>
              <a:rPr lang="tr-TR" sz="2000" dirty="0">
                <a:solidFill>
                  <a:schemeClr val="tx2">
                    <a:lumMod val="50000"/>
                  </a:schemeClr>
                </a:solidFill>
                <a:latin typeface="Times New Roman" pitchFamily="18" charset="0"/>
                <a:cs typeface="Times New Roman" pitchFamily="18" charset="0"/>
              </a:rPr>
              <a:t>Birçok element azda olsa manyetik özelliğe sahiptir. Metallerin çoğu </a:t>
            </a:r>
            <a:r>
              <a:rPr lang="tr-TR" sz="2000" dirty="0" err="1">
                <a:solidFill>
                  <a:srgbClr val="FF0000"/>
                </a:solidFill>
                <a:latin typeface="Times New Roman" pitchFamily="18" charset="0"/>
                <a:cs typeface="Times New Roman" pitchFamily="18" charset="0"/>
              </a:rPr>
              <a:t>paramanyetik</a:t>
            </a:r>
            <a:r>
              <a:rPr lang="tr-TR" sz="2000" dirty="0" err="1">
                <a:solidFill>
                  <a:schemeClr val="tx2">
                    <a:lumMod val="50000"/>
                  </a:schemeClr>
                </a:solidFill>
                <a:latin typeface="Times New Roman" pitchFamily="18" charset="0"/>
                <a:cs typeface="Times New Roman" pitchFamily="18" charset="0"/>
              </a:rPr>
              <a:t>tir</a:t>
            </a:r>
            <a:r>
              <a:rPr lang="tr-TR" sz="2000" dirty="0">
                <a:solidFill>
                  <a:schemeClr val="tx2">
                    <a:lumMod val="50000"/>
                  </a:schemeClr>
                </a:solidFill>
                <a:latin typeface="Times New Roman" pitchFamily="18" charset="0"/>
                <a:cs typeface="Times New Roman" pitchFamily="18" charset="0"/>
              </a:rPr>
              <a:t>. (Mıknatıs tarafından zayıfça çekilirler.) Diğer metaller ile ametaller </a:t>
            </a:r>
            <a:r>
              <a:rPr lang="tr-TR" sz="2000" dirty="0" err="1">
                <a:solidFill>
                  <a:srgbClr val="FF0000"/>
                </a:solidFill>
                <a:latin typeface="Times New Roman" pitchFamily="18" charset="0"/>
                <a:cs typeface="Times New Roman" pitchFamily="18" charset="0"/>
              </a:rPr>
              <a:t>diamanyetik</a:t>
            </a:r>
            <a:r>
              <a:rPr lang="tr-TR" sz="2000" dirty="0" err="1">
                <a:solidFill>
                  <a:schemeClr val="tx2">
                    <a:lumMod val="50000"/>
                  </a:schemeClr>
                </a:solidFill>
                <a:latin typeface="Times New Roman" pitchFamily="18" charset="0"/>
                <a:cs typeface="Times New Roman" pitchFamily="18" charset="0"/>
              </a:rPr>
              <a:t>tir</a:t>
            </a:r>
            <a:r>
              <a:rPr lang="tr-TR" sz="2000" dirty="0">
                <a:solidFill>
                  <a:schemeClr val="tx2">
                    <a:lumMod val="50000"/>
                  </a:schemeClr>
                </a:solidFill>
                <a:latin typeface="Times New Roman" pitchFamily="18" charset="0"/>
                <a:cs typeface="Times New Roman" pitchFamily="18" charset="0"/>
              </a:rPr>
              <a:t>. (Mıknatıs tarafından zayıfça itilirler.) </a:t>
            </a:r>
            <a:r>
              <a:rPr lang="tr-TR" sz="2000" dirty="0" err="1">
                <a:solidFill>
                  <a:schemeClr val="tx2">
                    <a:lumMod val="50000"/>
                  </a:schemeClr>
                </a:solidFill>
                <a:latin typeface="Times New Roman" pitchFamily="18" charset="0"/>
                <a:cs typeface="Times New Roman" pitchFamily="18" charset="0"/>
              </a:rPr>
              <a:t>Paramanyetik</a:t>
            </a:r>
            <a:r>
              <a:rPr lang="tr-TR" sz="2000" dirty="0">
                <a:solidFill>
                  <a:schemeClr val="tx2">
                    <a:lumMod val="50000"/>
                  </a:schemeClr>
                </a:solidFill>
                <a:latin typeface="Times New Roman" pitchFamily="18" charset="0"/>
                <a:cs typeface="Times New Roman" pitchFamily="18" charset="0"/>
              </a:rPr>
              <a:t> ve </a:t>
            </a:r>
            <a:r>
              <a:rPr lang="tr-TR" sz="2000" dirty="0" err="1">
                <a:solidFill>
                  <a:schemeClr val="tx2">
                    <a:lumMod val="50000"/>
                  </a:schemeClr>
                </a:solidFill>
                <a:latin typeface="Times New Roman" pitchFamily="18" charset="0"/>
                <a:cs typeface="Times New Roman" pitchFamily="18" charset="0"/>
              </a:rPr>
              <a:t>diamanyetik</a:t>
            </a:r>
            <a:r>
              <a:rPr lang="tr-TR" sz="2000" dirty="0">
                <a:solidFill>
                  <a:schemeClr val="tx2">
                    <a:lumMod val="50000"/>
                  </a:schemeClr>
                </a:solidFill>
                <a:latin typeface="Times New Roman" pitchFamily="18" charset="0"/>
                <a:cs typeface="Times New Roman" pitchFamily="18" charset="0"/>
              </a:rPr>
              <a:t> malzeme, (demir-kobalt-nikel) grubuna kıyasla milyonda birden daha az etkili olduklarından mühendislik uygulamaları şimdilik çok azdır. </a:t>
            </a:r>
          </a:p>
        </p:txBody>
      </p:sp>
    </p:spTree>
    <p:extLst>
      <p:ext uri="{BB962C8B-B14F-4D97-AF65-F5344CB8AC3E}">
        <p14:creationId xmlns:p14="http://schemas.microsoft.com/office/powerpoint/2010/main" val="2848040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Başlık"/>
          <p:cNvSpPr txBox="1">
            <a:spLocks/>
          </p:cNvSpPr>
          <p:nvPr/>
        </p:nvSpPr>
        <p:spPr>
          <a:xfrm>
            <a:off x="3288557" y="272983"/>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z="3200" dirty="0" smtClean="0">
                <a:solidFill>
                  <a:srgbClr val="FF0000"/>
                </a:solidFill>
                <a:latin typeface="Times New Roman" panose="02020603050405020304" pitchFamily="18" charset="0"/>
                <a:cs typeface="Times New Roman" panose="02020603050405020304" pitchFamily="18" charset="0"/>
              </a:rPr>
              <a:t>Bir Atomun Manyetik Momenti</a:t>
            </a:r>
            <a:endParaRPr lang="tr-TR" altLang="tr-TR" sz="3200" dirty="0">
              <a:solidFill>
                <a:srgbClr val="FF0000"/>
              </a:solidFill>
              <a:latin typeface="Times New Roman" panose="02020603050405020304" pitchFamily="18" charset="0"/>
              <a:cs typeface="Times New Roman" panose="02020603050405020304" pitchFamily="18" charset="0"/>
            </a:endParaRPr>
          </a:p>
        </p:txBody>
      </p:sp>
      <p:sp>
        <p:nvSpPr>
          <p:cNvPr id="5" name="4 Metin kutusu"/>
          <p:cNvSpPr txBox="1"/>
          <p:nvPr/>
        </p:nvSpPr>
        <p:spPr>
          <a:xfrm>
            <a:off x="455306" y="943635"/>
            <a:ext cx="10732344" cy="5663089"/>
          </a:xfrm>
          <a:prstGeom prst="rect">
            <a:avLst/>
          </a:prstGeom>
          <a:noFill/>
        </p:spPr>
        <p:txBody>
          <a:bodyPr wrap="square">
            <a:spAutoFit/>
          </a:bodyPr>
          <a:lstStyle/>
          <a:p>
            <a:pPr marL="342900" indent="-342900" algn="just">
              <a:buClr>
                <a:schemeClr val="tx1"/>
              </a:buClr>
              <a:buFont typeface="Wingdings" pitchFamily="2" charset="2"/>
              <a:buChar char="q"/>
              <a:defRPr/>
            </a:pPr>
            <a:r>
              <a:rPr lang="tr-TR" sz="2000" dirty="0">
                <a:latin typeface="Times New Roman" pitchFamily="18" charset="0"/>
                <a:cs typeface="Times New Roman" pitchFamily="18" charset="0"/>
              </a:rPr>
              <a:t>Eğer bir manyetik alan katıyı etkilemişse, katı içindeki bir grup atom manyetik momente sahiptir. Bir küçük </a:t>
            </a:r>
            <a:r>
              <a:rPr lang="tr-TR" sz="2000" dirty="0" err="1">
                <a:latin typeface="Times New Roman" pitchFamily="18" charset="0"/>
                <a:cs typeface="Times New Roman" pitchFamily="18" charset="0"/>
              </a:rPr>
              <a:t>magnetin</a:t>
            </a:r>
            <a:r>
              <a:rPr lang="tr-TR" sz="2000" dirty="0">
                <a:latin typeface="Times New Roman" pitchFamily="18" charset="0"/>
                <a:cs typeface="Times New Roman" pitchFamily="18" charset="0"/>
              </a:rPr>
              <a:t> </a:t>
            </a:r>
            <a:r>
              <a:rPr lang="tr-TR" sz="2000" dirty="0">
                <a:solidFill>
                  <a:schemeClr val="accent1"/>
                </a:solidFill>
                <a:latin typeface="Times New Roman" pitchFamily="18" charset="0"/>
                <a:cs typeface="Times New Roman" pitchFamily="18" charset="0"/>
              </a:rPr>
              <a:t>M manyetik momenti</a:t>
            </a:r>
            <a:r>
              <a:rPr lang="tr-TR" sz="2000" dirty="0">
                <a:latin typeface="Times New Roman" pitchFamily="18" charset="0"/>
                <a:cs typeface="Times New Roman" pitchFamily="18" charset="0"/>
              </a:rPr>
              <a:t>, manyetik olarak </a:t>
            </a:r>
            <a:r>
              <a:rPr lang="tr-TR" sz="2000" dirty="0">
                <a:solidFill>
                  <a:srgbClr val="0070C0"/>
                </a:solidFill>
                <a:latin typeface="Times New Roman" pitchFamily="18" charset="0"/>
                <a:cs typeface="Times New Roman" pitchFamily="18" charset="0"/>
              </a:rPr>
              <a:t>I akımı taşıyan ve S yüzeyine sahip</a:t>
            </a:r>
            <a:r>
              <a:rPr lang="tr-TR" sz="2000" dirty="0">
                <a:solidFill>
                  <a:schemeClr val="accent5"/>
                </a:solidFill>
                <a:latin typeface="Times New Roman" pitchFamily="18" charset="0"/>
                <a:cs typeface="Times New Roman" pitchFamily="18" charset="0"/>
              </a:rPr>
              <a:t> </a:t>
            </a:r>
            <a:r>
              <a:rPr lang="tr-TR" sz="2000" dirty="0">
                <a:latin typeface="Times New Roman" pitchFamily="18" charset="0"/>
                <a:cs typeface="Times New Roman" pitchFamily="18" charset="0"/>
              </a:rPr>
              <a:t>olan bir akım halkasının manyetik momentine eşittir. </a:t>
            </a:r>
            <a:endParaRPr lang="tr-TR" sz="2000" dirty="0" smtClean="0">
              <a:latin typeface="Times New Roman" pitchFamily="18" charset="0"/>
              <a:cs typeface="Times New Roman" pitchFamily="18" charset="0"/>
            </a:endParaRPr>
          </a:p>
          <a:p>
            <a:pPr algn="just">
              <a:buClr>
                <a:schemeClr val="tx1"/>
              </a:buClr>
              <a:defRPr/>
            </a:pPr>
            <a:endParaRPr lang="tr-TR" sz="2000" dirty="0">
              <a:latin typeface="Times New Roman" pitchFamily="18" charset="0"/>
              <a:cs typeface="Times New Roman" pitchFamily="18" charset="0"/>
            </a:endParaRPr>
          </a:p>
          <a:p>
            <a:pPr marL="342900" indent="-342900" algn="just">
              <a:buClr>
                <a:srgbClr val="FF0000"/>
              </a:buClr>
              <a:buSzPct val="130000"/>
              <a:defRPr/>
            </a:pPr>
            <a:r>
              <a:rPr lang="tr-TR" sz="2000" dirty="0">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M= I </a:t>
            </a:r>
            <a:r>
              <a:rPr lang="tr-TR" sz="2000" b="1" dirty="0">
                <a:solidFill>
                  <a:srgbClr val="FF0000"/>
                </a:solidFill>
                <a:latin typeface="Times New Roman" pitchFamily="18" charset="0"/>
                <a:cs typeface="Times New Roman" pitchFamily="18" charset="0"/>
              </a:rPr>
              <a:t>.</a:t>
            </a:r>
            <a:r>
              <a:rPr lang="tr-TR" sz="2000" dirty="0">
                <a:solidFill>
                  <a:srgbClr val="FF0000"/>
                </a:solidFill>
                <a:latin typeface="Times New Roman" pitchFamily="18" charset="0"/>
                <a:cs typeface="Times New Roman" pitchFamily="18" charset="0"/>
              </a:rPr>
              <a:t> </a:t>
            </a:r>
            <a:r>
              <a:rPr lang="tr-TR" sz="2000" dirty="0" smtClean="0">
                <a:solidFill>
                  <a:srgbClr val="FF0000"/>
                </a:solidFill>
                <a:latin typeface="Times New Roman" pitchFamily="18" charset="0"/>
                <a:cs typeface="Times New Roman" pitchFamily="18" charset="0"/>
              </a:rPr>
              <a:t>S</a:t>
            </a:r>
          </a:p>
          <a:p>
            <a:pPr marL="342900" indent="-342900" algn="just">
              <a:buClr>
                <a:srgbClr val="FF0000"/>
              </a:buClr>
              <a:buSzPct val="130000"/>
              <a:defRPr/>
            </a:pPr>
            <a:endParaRPr lang="tr-TR" sz="2000" dirty="0">
              <a:solidFill>
                <a:srgbClr val="FF0000"/>
              </a:solidFill>
              <a:latin typeface="Times New Roman" pitchFamily="18" charset="0"/>
              <a:cs typeface="Times New Roman" pitchFamily="18" charset="0"/>
            </a:endParaRPr>
          </a:p>
          <a:p>
            <a:pPr marL="342900" indent="-342900" algn="just">
              <a:buClr>
                <a:schemeClr val="tx1"/>
              </a:buClr>
              <a:buFont typeface="Wingdings" pitchFamily="2" charset="2"/>
              <a:buChar char="q"/>
              <a:defRPr/>
            </a:pPr>
            <a:r>
              <a:rPr lang="tr-TR" sz="2000" dirty="0">
                <a:latin typeface="Times New Roman" pitchFamily="18" charset="0"/>
                <a:cs typeface="Times New Roman" pitchFamily="18" charset="0"/>
              </a:rPr>
              <a:t>Atomik manyetik momentler, manyetizmanın temel verilerini oluştururlar</a:t>
            </a:r>
            <a:r>
              <a:rPr lang="tr-TR" sz="2000" dirty="0" smtClean="0">
                <a:latin typeface="Times New Roman" pitchFamily="18" charset="0"/>
                <a:cs typeface="Times New Roman" pitchFamily="18" charset="0"/>
              </a:rPr>
              <a:t>.</a:t>
            </a:r>
            <a:endParaRPr lang="tr-TR" sz="2000" dirty="0">
              <a:latin typeface="Times New Roman" pitchFamily="18" charset="0"/>
              <a:cs typeface="Times New Roman" pitchFamily="18" charset="0"/>
            </a:endParaRPr>
          </a:p>
          <a:p>
            <a:pPr marL="342900" indent="-342900" algn="just">
              <a:buClr>
                <a:srgbClr val="FF0000"/>
              </a:buClr>
              <a:defRPr/>
            </a:pPr>
            <a:r>
              <a:rPr lang="tr-TR" sz="2000" dirty="0">
                <a:latin typeface="Times New Roman" pitchFamily="18" charset="0"/>
                <a:cs typeface="Times New Roman" pitchFamily="18" charset="0"/>
              </a:rPr>
              <a:t>      Bir atomdaki elektronu ele alalım: </a:t>
            </a:r>
          </a:p>
          <a:p>
            <a:pPr marL="342900" indent="-342900" algn="just">
              <a:defRPr/>
            </a:pPr>
            <a:r>
              <a:rPr lang="tr-TR" sz="2000" dirty="0">
                <a:latin typeface="Times New Roman" pitchFamily="18" charset="0"/>
                <a:cs typeface="Times New Roman" pitchFamily="18" charset="0"/>
              </a:rPr>
              <a:t>	Atoma bağlı veya serbest bir elektron 1/2 </a:t>
            </a:r>
            <a:r>
              <a:rPr lang="tr-TR" sz="2000" dirty="0" err="1">
                <a:latin typeface="Times New Roman" pitchFamily="18" charset="0"/>
                <a:cs typeface="Times New Roman" pitchFamily="18" charset="0"/>
              </a:rPr>
              <a:t>spin’e</a:t>
            </a:r>
            <a:r>
              <a:rPr lang="tr-TR" sz="2000" dirty="0">
                <a:latin typeface="Times New Roman" pitchFamily="18" charset="0"/>
                <a:cs typeface="Times New Roman" pitchFamily="18" charset="0"/>
              </a:rPr>
              <a:t> sahiptir. Bunun anlamı, elektronun ħ/2ve – ħ/2 değerinde iki açısal momentuma sahip olmasıdır. </a:t>
            </a:r>
            <a:endParaRPr lang="tr-TR" sz="2000" dirty="0" smtClean="0">
              <a:latin typeface="Times New Roman" pitchFamily="18" charset="0"/>
              <a:cs typeface="Times New Roman" pitchFamily="18" charset="0"/>
            </a:endParaRPr>
          </a:p>
          <a:p>
            <a:pPr marL="342900" indent="-342900" algn="just">
              <a:defRPr/>
            </a:pPr>
            <a:endParaRPr lang="tr-TR" sz="2000" dirty="0">
              <a:latin typeface="Times New Roman" pitchFamily="18" charset="0"/>
              <a:cs typeface="Times New Roman" pitchFamily="18" charset="0"/>
            </a:endParaRPr>
          </a:p>
          <a:p>
            <a:pPr marL="342900" indent="-342900" algn="just">
              <a:buClr>
                <a:srgbClr val="FF0000"/>
              </a:buClr>
              <a:defRPr/>
            </a:pPr>
            <a:r>
              <a:rPr lang="tr-TR" sz="2000" dirty="0">
                <a:solidFill>
                  <a:srgbClr val="FF0000"/>
                </a:solidFill>
                <a:latin typeface="Times New Roman" pitchFamily="18" charset="0"/>
                <a:cs typeface="Times New Roman" pitchFamily="18" charset="0"/>
              </a:rPr>
              <a:t>       ħ = h/2π = 1.054x10</a:t>
            </a:r>
            <a:r>
              <a:rPr lang="tr-TR" sz="2000" baseline="30000" dirty="0">
                <a:solidFill>
                  <a:srgbClr val="FF0000"/>
                </a:solidFill>
                <a:latin typeface="Times New Roman" pitchFamily="18" charset="0"/>
                <a:cs typeface="Times New Roman" pitchFamily="18" charset="0"/>
              </a:rPr>
              <a:t>-34</a:t>
            </a:r>
            <a:r>
              <a:rPr lang="tr-TR" sz="2000" dirty="0">
                <a:solidFill>
                  <a:srgbClr val="FF0000"/>
                </a:solidFill>
                <a:latin typeface="Times New Roman" pitchFamily="18" charset="0"/>
                <a:cs typeface="Times New Roman" pitchFamily="18" charset="0"/>
              </a:rPr>
              <a:t> J.sn </a:t>
            </a:r>
          </a:p>
          <a:p>
            <a:pPr marL="342900" indent="-342900" algn="just">
              <a:buClr>
                <a:srgbClr val="FF0000"/>
              </a:buClr>
              <a:defRPr/>
            </a:pPr>
            <a:r>
              <a:rPr lang="tr-TR" sz="2000" dirty="0">
                <a:latin typeface="Times New Roman" pitchFamily="18" charset="0"/>
                <a:cs typeface="Times New Roman" pitchFamily="18" charset="0"/>
              </a:rPr>
              <a:t>      Bu açısal momentum, elektrona </a:t>
            </a:r>
            <a:r>
              <a:rPr lang="tr-TR" sz="2000" dirty="0" err="1">
                <a:solidFill>
                  <a:srgbClr val="0070C0"/>
                </a:solidFill>
                <a:latin typeface="Times New Roman" pitchFamily="18" charset="0"/>
                <a:cs typeface="Times New Roman" pitchFamily="18" charset="0"/>
              </a:rPr>
              <a:t>Bohr</a:t>
            </a:r>
            <a:r>
              <a:rPr lang="tr-TR" sz="2000" dirty="0">
                <a:solidFill>
                  <a:srgbClr val="0070C0"/>
                </a:solidFill>
                <a:latin typeface="Times New Roman" pitchFamily="18" charset="0"/>
                <a:cs typeface="Times New Roman" pitchFamily="18" charset="0"/>
              </a:rPr>
              <a:t> </a:t>
            </a:r>
            <a:r>
              <a:rPr lang="tr-TR" sz="2000" dirty="0" err="1">
                <a:solidFill>
                  <a:srgbClr val="0070C0"/>
                </a:solidFill>
                <a:latin typeface="Times New Roman" pitchFamily="18" charset="0"/>
                <a:cs typeface="Times New Roman" pitchFamily="18" charset="0"/>
              </a:rPr>
              <a:t>Magnetonu</a:t>
            </a:r>
            <a:r>
              <a:rPr lang="tr-TR" sz="2000" dirty="0">
                <a:solidFill>
                  <a:srgbClr val="0070C0"/>
                </a:solidFill>
                <a:latin typeface="Times New Roman" pitchFamily="18" charset="0"/>
                <a:cs typeface="Times New Roman" pitchFamily="18" charset="0"/>
              </a:rPr>
              <a:t> </a:t>
            </a:r>
            <a:r>
              <a:rPr lang="tr-TR" sz="2000" dirty="0">
                <a:latin typeface="Times New Roman" pitchFamily="18" charset="0"/>
                <a:cs typeface="Times New Roman" pitchFamily="18" charset="0"/>
              </a:rPr>
              <a:t>olarak da bilinen bir manyetik moment verir</a:t>
            </a:r>
            <a:r>
              <a:rPr lang="tr-TR" sz="2000" dirty="0" smtClean="0">
                <a:latin typeface="Times New Roman" pitchFamily="18" charset="0"/>
                <a:cs typeface="Times New Roman" pitchFamily="18" charset="0"/>
              </a:rPr>
              <a:t>.</a:t>
            </a:r>
          </a:p>
          <a:p>
            <a:pPr marL="342900" indent="-342900" algn="just">
              <a:buClr>
                <a:srgbClr val="FF0000"/>
              </a:buClr>
              <a:defRPr/>
            </a:pPr>
            <a:endParaRPr lang="tr-TR" sz="2000" dirty="0">
              <a:latin typeface="Times New Roman" pitchFamily="18" charset="0"/>
              <a:cs typeface="Times New Roman" pitchFamily="18" charset="0"/>
            </a:endParaRPr>
          </a:p>
          <a:p>
            <a:pPr marL="342900" indent="-342900" algn="just">
              <a:lnSpc>
                <a:spcPct val="110000"/>
              </a:lnSpc>
              <a:buClr>
                <a:srgbClr val="FF0000"/>
              </a:buClr>
              <a:defRPr/>
            </a:pPr>
            <a:r>
              <a:rPr lang="tr-TR" sz="2000" dirty="0">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µ</a:t>
            </a:r>
            <a:r>
              <a:rPr lang="tr-TR" sz="2000" baseline="-25000" dirty="0">
                <a:solidFill>
                  <a:srgbClr val="FF0000"/>
                </a:solidFill>
                <a:latin typeface="Times New Roman" pitchFamily="18" charset="0"/>
                <a:cs typeface="Times New Roman" pitchFamily="18" charset="0"/>
              </a:rPr>
              <a:t>B</a:t>
            </a:r>
            <a:r>
              <a:rPr lang="tr-TR" sz="2000" dirty="0">
                <a:solidFill>
                  <a:srgbClr val="FF0000"/>
                </a:solidFill>
                <a:latin typeface="Times New Roman" pitchFamily="18" charset="0"/>
                <a:cs typeface="Times New Roman" pitchFamily="18" charset="0"/>
              </a:rPr>
              <a:t> = </a:t>
            </a:r>
            <a:r>
              <a:rPr lang="tr-TR" sz="2000" dirty="0" err="1">
                <a:solidFill>
                  <a:srgbClr val="FF0000"/>
                </a:solidFill>
                <a:latin typeface="Times New Roman" pitchFamily="18" charset="0"/>
                <a:cs typeface="Times New Roman" pitchFamily="18" charset="0"/>
              </a:rPr>
              <a:t>eħ</a:t>
            </a:r>
            <a:r>
              <a:rPr lang="tr-TR" sz="2000" dirty="0">
                <a:solidFill>
                  <a:srgbClr val="FF0000"/>
                </a:solidFill>
                <a:latin typeface="Times New Roman" pitchFamily="18" charset="0"/>
                <a:cs typeface="Times New Roman" pitchFamily="18" charset="0"/>
              </a:rPr>
              <a:t>/2m</a:t>
            </a:r>
            <a:r>
              <a:rPr lang="tr-TR" sz="2000" baseline="-25000" dirty="0">
                <a:solidFill>
                  <a:srgbClr val="FF0000"/>
                </a:solidFill>
                <a:latin typeface="Times New Roman" pitchFamily="18" charset="0"/>
                <a:cs typeface="Times New Roman" pitchFamily="18" charset="0"/>
              </a:rPr>
              <a:t>e</a:t>
            </a:r>
            <a:r>
              <a:rPr lang="tr-TR" sz="2000" dirty="0">
                <a:solidFill>
                  <a:srgbClr val="FF0000"/>
                </a:solidFill>
                <a:latin typeface="Times New Roman" pitchFamily="18" charset="0"/>
                <a:cs typeface="Times New Roman" pitchFamily="18" charset="0"/>
              </a:rPr>
              <a:t> = 9.27x10</a:t>
            </a:r>
            <a:r>
              <a:rPr lang="tr-TR" sz="2000" baseline="30000" dirty="0">
                <a:solidFill>
                  <a:srgbClr val="FF0000"/>
                </a:solidFill>
                <a:latin typeface="Times New Roman" pitchFamily="18" charset="0"/>
                <a:cs typeface="Times New Roman" pitchFamily="18" charset="0"/>
              </a:rPr>
              <a:t>-4</a:t>
            </a:r>
            <a:r>
              <a:rPr lang="tr-TR" sz="2000" dirty="0">
                <a:solidFill>
                  <a:srgbClr val="FF0000"/>
                </a:solidFill>
                <a:latin typeface="Times New Roman" pitchFamily="18" charset="0"/>
                <a:cs typeface="Times New Roman" pitchFamily="18" charset="0"/>
              </a:rPr>
              <a:t>  (MKSA</a:t>
            </a:r>
            <a:r>
              <a:rPr lang="tr-TR" sz="2000" dirty="0" smtClean="0">
                <a:solidFill>
                  <a:srgbClr val="FF0000"/>
                </a:solidFill>
                <a:latin typeface="Times New Roman" pitchFamily="18" charset="0"/>
                <a:cs typeface="Times New Roman" pitchFamily="18" charset="0"/>
              </a:rPr>
              <a:t>)</a:t>
            </a:r>
            <a:endParaRPr lang="tr-TR" sz="2000" dirty="0">
              <a:solidFill>
                <a:srgbClr val="FF0000"/>
              </a:solidFill>
              <a:latin typeface="Times New Roman" pitchFamily="18" charset="0"/>
              <a:cs typeface="Times New Roman" pitchFamily="18" charset="0"/>
            </a:endParaRPr>
          </a:p>
          <a:p>
            <a:pPr marL="342900" indent="-342900" algn="just">
              <a:buClr>
                <a:srgbClr val="FF0000"/>
              </a:buClr>
              <a:defRPr/>
            </a:pPr>
            <a:r>
              <a:rPr lang="tr-TR" sz="2000" dirty="0">
                <a:latin typeface="Times New Roman" pitchFamily="18" charset="0"/>
                <a:cs typeface="Times New Roman" pitchFamily="18" charset="0"/>
              </a:rPr>
              <a:t>      Herhangi bir doğrultuda elektronun manyetik momenti ölçülmek istendiğinde, açısal momentuma bağlı olarak +µ</a:t>
            </a:r>
            <a:r>
              <a:rPr lang="tr-TR" sz="2000" baseline="-25000" dirty="0">
                <a:latin typeface="Times New Roman" pitchFamily="18" charset="0"/>
                <a:cs typeface="Times New Roman" pitchFamily="18" charset="0"/>
              </a:rPr>
              <a:t>B</a:t>
            </a:r>
            <a:r>
              <a:rPr lang="tr-TR" sz="2000" dirty="0">
                <a:latin typeface="Times New Roman" pitchFamily="18" charset="0"/>
                <a:cs typeface="Times New Roman" pitchFamily="18" charset="0"/>
              </a:rPr>
              <a:t> ve -µ</a:t>
            </a:r>
            <a:r>
              <a:rPr lang="tr-TR" sz="2000" baseline="-25000" dirty="0">
                <a:latin typeface="Times New Roman" pitchFamily="18" charset="0"/>
                <a:cs typeface="Times New Roman" pitchFamily="18" charset="0"/>
              </a:rPr>
              <a:t>B</a:t>
            </a:r>
            <a:r>
              <a:rPr lang="tr-TR" sz="2000" dirty="0">
                <a:latin typeface="Times New Roman" pitchFamily="18" charset="0"/>
                <a:cs typeface="Times New Roman" pitchFamily="18" charset="0"/>
              </a:rPr>
              <a:t> değerlerini buluruz.</a:t>
            </a:r>
          </a:p>
          <a:p>
            <a:pPr algn="just">
              <a:defRPr/>
            </a:pP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10454682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Metin kutusu"/>
          <p:cNvSpPr txBox="1">
            <a:spLocks noChangeArrowheads="1"/>
          </p:cNvSpPr>
          <p:nvPr/>
        </p:nvSpPr>
        <p:spPr bwMode="auto">
          <a:xfrm>
            <a:off x="571500" y="187287"/>
            <a:ext cx="11007228"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52425" indent="-352425"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8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Bir atomda elektronun yanında çekirdek ve onun içinde de parçacıklar vardır. Bu parçacıkların da </a:t>
            </a:r>
            <a:r>
              <a:rPr lang="tr-TR" altLang="tr-TR" sz="2000" dirty="0" err="1">
                <a:latin typeface="Times New Roman" panose="02020603050405020304" pitchFamily="18" charset="0"/>
                <a:cs typeface="Times New Roman" panose="02020603050405020304" pitchFamily="18" charset="0"/>
              </a:rPr>
              <a:t>spini</a:t>
            </a:r>
            <a:r>
              <a:rPr lang="tr-TR" altLang="tr-TR" sz="2000" dirty="0">
                <a:latin typeface="Times New Roman" panose="02020603050405020304" pitchFamily="18" charset="0"/>
                <a:cs typeface="Times New Roman" panose="02020603050405020304" pitchFamily="18" charset="0"/>
              </a:rPr>
              <a:t> olup atomik manyetik momente katkıları vardır. Yalnız </a:t>
            </a:r>
            <a:r>
              <a:rPr lang="tr-TR" altLang="tr-TR" sz="2000" dirty="0" smtClean="0">
                <a:latin typeface="Times New Roman" panose="02020603050405020304" pitchFamily="18" charset="0"/>
                <a:cs typeface="Times New Roman" panose="02020603050405020304" pitchFamily="18" charset="0"/>
              </a:rPr>
              <a:t>bu manyetik </a:t>
            </a:r>
            <a:r>
              <a:rPr lang="tr-TR" altLang="tr-TR" sz="2000" dirty="0">
                <a:latin typeface="Times New Roman" panose="02020603050405020304" pitchFamily="18" charset="0"/>
                <a:cs typeface="Times New Roman" panose="02020603050405020304" pitchFamily="18" charset="0"/>
              </a:rPr>
              <a:t>moment, kütle ile ters orantılı olduğundan </a:t>
            </a:r>
            <a:r>
              <a:rPr lang="tr-TR" altLang="tr-TR" sz="2000" dirty="0">
                <a:solidFill>
                  <a:schemeClr val="accent1"/>
                </a:solidFill>
                <a:latin typeface="Times New Roman" panose="02020603050405020304" pitchFamily="18" charset="0"/>
                <a:cs typeface="Times New Roman" panose="02020603050405020304" pitchFamily="18" charset="0"/>
              </a:rPr>
              <a:t>çekirdeğin manyetik momenti, elektronların manyetik momentleriyle karşılaştırıldığında ihmal edilecek düzeydedir</a:t>
            </a:r>
            <a:r>
              <a:rPr lang="tr-TR" altLang="tr-TR" sz="2000" dirty="0">
                <a:latin typeface="Times New Roman" panose="02020603050405020304" pitchFamily="18" charset="0"/>
                <a:cs typeface="Times New Roman" panose="02020603050405020304" pitchFamily="18" charset="0"/>
              </a:rPr>
              <a:t>.   </a:t>
            </a:r>
          </a:p>
          <a:p>
            <a:pPr algn="just" eaLnBrk="1" hangingPunct="1">
              <a:lnSpc>
                <a:spcPct val="80000"/>
              </a:lnSpc>
              <a:buClr>
                <a:schemeClr val="tx1"/>
              </a:buClr>
            </a:pPr>
            <a:r>
              <a:rPr lang="tr-TR" altLang="tr-TR" sz="2000" dirty="0">
                <a:latin typeface="Times New Roman" panose="02020603050405020304" pitchFamily="18" charset="0"/>
                <a:cs typeface="Times New Roman" panose="02020603050405020304" pitchFamily="18" charset="0"/>
              </a:rPr>
              <a:t>	</a:t>
            </a:r>
          </a:p>
          <a:p>
            <a:pPr algn="just" eaLnBrk="1" hangingPunct="1">
              <a:lnSpc>
                <a:spcPct val="8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Bir atomik elektron, atomun manyetik momentine 2. bir katkıda daha bulunur. manyetik momente bu katkı, </a:t>
            </a:r>
            <a:r>
              <a:rPr lang="tr-TR" altLang="tr-TR" sz="2000" dirty="0">
                <a:solidFill>
                  <a:schemeClr val="accent1"/>
                </a:solidFill>
                <a:latin typeface="Times New Roman" panose="02020603050405020304" pitchFamily="18" charset="0"/>
                <a:cs typeface="Times New Roman" panose="02020603050405020304" pitchFamily="18" charset="0"/>
              </a:rPr>
              <a:t>elektronun yörüngesel </a:t>
            </a:r>
            <a:r>
              <a:rPr lang="tr-TR" altLang="tr-TR" sz="2000" dirty="0" err="1">
                <a:solidFill>
                  <a:schemeClr val="accent1"/>
                </a:solidFill>
                <a:latin typeface="Times New Roman" panose="02020603050405020304" pitchFamily="18" charset="0"/>
                <a:cs typeface="Times New Roman" panose="02020603050405020304" pitchFamily="18" charset="0"/>
              </a:rPr>
              <a:t>açısal</a:t>
            </a:r>
            <a:r>
              <a:rPr lang="tr-TR" altLang="tr-TR" sz="2000" dirty="0">
                <a:solidFill>
                  <a:schemeClr val="accent1"/>
                </a:solidFill>
                <a:latin typeface="Times New Roman" panose="02020603050405020304" pitchFamily="18" charset="0"/>
                <a:cs typeface="Times New Roman" panose="02020603050405020304" pitchFamily="18" charset="0"/>
              </a:rPr>
              <a:t> momentumundan</a:t>
            </a:r>
            <a:r>
              <a:rPr lang="tr-TR" altLang="tr-TR" sz="2000" dirty="0">
                <a:latin typeface="Times New Roman" panose="02020603050405020304" pitchFamily="18" charset="0"/>
                <a:cs typeface="Times New Roman" panose="02020603050405020304" pitchFamily="18" charset="0"/>
              </a:rPr>
              <a:t> ileri gelmektedir. Bu </a:t>
            </a:r>
            <a:r>
              <a:rPr lang="tr-TR" altLang="tr-TR" sz="2000" dirty="0" err="1">
                <a:latin typeface="Times New Roman" panose="02020603050405020304" pitchFamily="18" charset="0"/>
                <a:cs typeface="Times New Roman" panose="02020603050405020304" pitchFamily="18" charset="0"/>
              </a:rPr>
              <a:t>açısal</a:t>
            </a:r>
            <a:r>
              <a:rPr lang="tr-TR" altLang="tr-TR" sz="2000" dirty="0">
                <a:latin typeface="Times New Roman" panose="02020603050405020304" pitchFamily="18" charset="0"/>
                <a:cs typeface="Times New Roman" panose="02020603050405020304" pitchFamily="18" charset="0"/>
              </a:rPr>
              <a:t> momentumun “z” ekseni üzerindeki izdüşümü ‘</a:t>
            </a:r>
            <a:r>
              <a:rPr lang="tr-TR" altLang="tr-TR" sz="2000" dirty="0" err="1">
                <a:latin typeface="Times New Roman" panose="02020603050405020304" pitchFamily="18" charset="0"/>
                <a:cs typeface="Times New Roman" panose="02020603050405020304" pitchFamily="18" charset="0"/>
              </a:rPr>
              <a:t>mħ</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dir</a:t>
            </a:r>
            <a:r>
              <a:rPr lang="tr-TR" altLang="tr-TR" sz="2000" dirty="0">
                <a:latin typeface="Times New Roman" panose="02020603050405020304" pitchFamily="18" charset="0"/>
                <a:cs typeface="Times New Roman" panose="02020603050405020304" pitchFamily="18" charset="0"/>
              </a:rPr>
              <a:t>. Bu </a:t>
            </a:r>
            <a:r>
              <a:rPr lang="tr-TR" altLang="tr-TR" sz="2000" dirty="0" err="1">
                <a:latin typeface="Times New Roman" panose="02020603050405020304" pitchFamily="18" charset="0"/>
                <a:cs typeface="Times New Roman" panose="02020603050405020304" pitchFamily="18" charset="0"/>
              </a:rPr>
              <a:t>açısal</a:t>
            </a:r>
            <a:r>
              <a:rPr lang="tr-TR" altLang="tr-TR" sz="2000" dirty="0">
                <a:latin typeface="Times New Roman" panose="02020603050405020304" pitchFamily="18" charset="0"/>
                <a:cs typeface="Times New Roman" panose="02020603050405020304" pitchFamily="18" charset="0"/>
              </a:rPr>
              <a:t> momentumun oluşturduğu manyetik moment ise ‘</a:t>
            </a:r>
            <a:r>
              <a:rPr lang="tr-TR" altLang="tr-TR" sz="2000" dirty="0" err="1">
                <a:latin typeface="Times New Roman" panose="02020603050405020304" pitchFamily="18" charset="0"/>
                <a:cs typeface="Times New Roman" panose="02020603050405020304" pitchFamily="18" charset="0"/>
              </a:rPr>
              <a:t>mµ</a:t>
            </a:r>
            <a:r>
              <a:rPr lang="tr-TR" altLang="tr-TR" sz="2000" baseline="-25000" dirty="0" err="1">
                <a:latin typeface="Times New Roman" panose="02020603050405020304" pitchFamily="18" charset="0"/>
                <a:cs typeface="Times New Roman" panose="02020603050405020304" pitchFamily="18" charset="0"/>
              </a:rPr>
              <a:t>B</a:t>
            </a:r>
            <a:endParaRPr lang="tr-TR" altLang="tr-TR" sz="2000" dirty="0">
              <a:latin typeface="Times New Roman" panose="02020603050405020304" pitchFamily="18" charset="0"/>
              <a:cs typeface="Times New Roman" panose="02020603050405020304" pitchFamily="18" charset="0"/>
            </a:endParaRPr>
          </a:p>
        </p:txBody>
      </p:sp>
      <p:graphicFrame>
        <p:nvGraphicFramePr>
          <p:cNvPr id="5" name="Object 11"/>
          <p:cNvGraphicFramePr>
            <a:graphicFrameLocks noChangeAspect="1"/>
          </p:cNvGraphicFramePr>
          <p:nvPr>
            <p:extLst>
              <p:ext uri="{D42A27DB-BD31-4B8C-83A1-F6EECF244321}">
                <p14:modId xmlns:p14="http://schemas.microsoft.com/office/powerpoint/2010/main" val="2241246321"/>
              </p:ext>
            </p:extLst>
          </p:nvPr>
        </p:nvGraphicFramePr>
        <p:xfrm>
          <a:off x="4704202" y="2293481"/>
          <a:ext cx="1855347" cy="642236"/>
        </p:xfrm>
        <a:graphic>
          <a:graphicData uri="http://schemas.openxmlformats.org/presentationml/2006/ole">
            <mc:AlternateContent xmlns:mc="http://schemas.openxmlformats.org/markup-compatibility/2006">
              <mc:Choice xmlns:v="urn:schemas-microsoft-com:vml" Requires="v">
                <p:oleObj spid="_x0000_s1097" name="Equation" r:id="rId3" imgW="660240" imgH="228600" progId="Equation.DSMT4">
                  <p:embed/>
                </p:oleObj>
              </mc:Choice>
              <mc:Fallback>
                <p:oleObj name="Equation" r:id="rId3" imgW="660240" imgH="228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4202" y="2293481"/>
                        <a:ext cx="1855347" cy="642236"/>
                      </a:xfrm>
                      <a:prstGeom prst="rect">
                        <a:avLst/>
                      </a:prstGeom>
                      <a:solidFill>
                        <a:srgbClr val="FF0000"/>
                      </a:solidFill>
                      <a:ln>
                        <a:noFill/>
                      </a:ln>
                      <a:effectLst/>
                    </p:spPr>
                  </p:pic>
                </p:oleObj>
              </mc:Fallback>
            </mc:AlternateContent>
          </a:graphicData>
        </a:graphic>
      </p:graphicFrame>
      <p:sp>
        <p:nvSpPr>
          <p:cNvPr id="6" name="7 Metin kutusu"/>
          <p:cNvSpPr txBox="1"/>
          <p:nvPr/>
        </p:nvSpPr>
        <p:spPr>
          <a:xfrm>
            <a:off x="2555153" y="3042891"/>
            <a:ext cx="6500858" cy="1015663"/>
          </a:xfrm>
          <a:prstGeom prst="rect">
            <a:avLst/>
          </a:prstGeom>
          <a:noFill/>
        </p:spPr>
        <p:txBody>
          <a:bodyPr>
            <a:spAutoFit/>
          </a:bodyPr>
          <a:lstStyle/>
          <a:p>
            <a:pPr algn="ctr">
              <a:defRPr/>
            </a:pPr>
            <a:r>
              <a:rPr lang="tr-TR" sz="2000" b="1" kern="10" dirty="0">
                <a:ln w="12700">
                  <a:noFill/>
                  <a:round/>
                  <a:headEnd/>
                  <a:tailEnd/>
                </a:ln>
                <a:solidFill>
                  <a:srgbClr val="0070C0"/>
                </a:solidFill>
                <a:latin typeface="Times New Roman" pitchFamily="18" charset="0"/>
                <a:cs typeface="Times New Roman" pitchFamily="18" charset="0"/>
              </a:rPr>
              <a:t>Bir yörüngede hareket eden bir elektronun manyetik momentinin klasik yoldan hesabı: </a:t>
            </a:r>
          </a:p>
          <a:p>
            <a:pPr algn="just">
              <a:defRPr/>
            </a:pPr>
            <a:endParaRPr lang="tr-TR" sz="2000" dirty="0">
              <a:latin typeface="Arial" charset="0"/>
            </a:endParaRPr>
          </a:p>
        </p:txBody>
      </p:sp>
      <p:sp>
        <p:nvSpPr>
          <p:cNvPr id="7" name="8 Metin kutusu"/>
          <p:cNvSpPr txBox="1">
            <a:spLocks noChangeArrowheads="1"/>
          </p:cNvSpPr>
          <p:nvPr/>
        </p:nvSpPr>
        <p:spPr bwMode="auto">
          <a:xfrm>
            <a:off x="2036922" y="3959167"/>
            <a:ext cx="771525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tr-TR" altLang="tr-TR" sz="2000" dirty="0">
                <a:latin typeface="Times New Roman" panose="02020603050405020304" pitchFamily="18" charset="0"/>
                <a:cs typeface="Times New Roman" panose="02020603050405020304" pitchFamily="18" charset="0"/>
              </a:rPr>
              <a:t>     M noktasında bulunan m</a:t>
            </a:r>
            <a:r>
              <a:rPr lang="tr-TR" altLang="tr-TR" sz="2000" baseline="-25000" dirty="0">
                <a:latin typeface="Times New Roman" panose="02020603050405020304" pitchFamily="18" charset="0"/>
                <a:cs typeface="Times New Roman" panose="02020603050405020304" pitchFamily="18" charset="0"/>
              </a:rPr>
              <a:t>e</a:t>
            </a:r>
            <a:r>
              <a:rPr lang="tr-TR" altLang="tr-TR" sz="2000" dirty="0">
                <a:latin typeface="Times New Roman" panose="02020603050405020304" pitchFamily="18" charset="0"/>
                <a:cs typeface="Times New Roman" panose="02020603050405020304" pitchFamily="18" charset="0"/>
              </a:rPr>
              <a:t> kütleli bir elektronun O noktasından geçen bir eksen etrafında döndüğünü varsayalım</a:t>
            </a:r>
            <a:r>
              <a:rPr lang="tr-TR" altLang="tr-TR" sz="2000" dirty="0" smtClean="0">
                <a:latin typeface="Times New Roman" panose="02020603050405020304" pitchFamily="18" charset="0"/>
                <a:cs typeface="Times New Roman" panose="02020603050405020304" pitchFamily="18" charset="0"/>
              </a:rPr>
              <a:t>.</a:t>
            </a:r>
          </a:p>
          <a:p>
            <a:pPr algn="just" eaLnBrk="1" hangingPunct="1"/>
            <a:endParaRPr lang="tr-TR" altLang="tr-TR" sz="2000" dirty="0">
              <a:latin typeface="Times New Roman" panose="02020603050405020304" pitchFamily="18" charset="0"/>
              <a:cs typeface="Times New Roman" panose="02020603050405020304" pitchFamily="18" charset="0"/>
            </a:endParaRPr>
          </a:p>
          <a:p>
            <a:pPr algn="just" eaLnBrk="1" hangingPunct="1"/>
            <a:endParaRPr lang="tr-TR" altLang="tr-TR" sz="2000" dirty="0">
              <a:latin typeface="Times New Roman" panose="02020603050405020304" pitchFamily="18" charset="0"/>
              <a:cs typeface="Times New Roman" panose="02020603050405020304" pitchFamily="18" charset="0"/>
            </a:endParaRPr>
          </a:p>
          <a:p>
            <a:pPr algn="just" eaLnBrk="1" hangingPunct="1"/>
            <a:endParaRPr lang="tr-TR" altLang="tr-TR" sz="2000" dirty="0">
              <a:latin typeface="Times New Roman" panose="02020603050405020304" pitchFamily="18" charset="0"/>
              <a:cs typeface="Times New Roman" panose="02020603050405020304" pitchFamily="18" charset="0"/>
            </a:endParaRPr>
          </a:p>
          <a:p>
            <a:pPr algn="just" eaLnBrk="1" hangingPunct="1"/>
            <a:r>
              <a:rPr lang="tr-TR" altLang="tr-TR" sz="2000" dirty="0">
                <a:latin typeface="Times New Roman" panose="02020603050405020304" pitchFamily="18" charset="0"/>
                <a:cs typeface="Times New Roman" panose="02020603050405020304" pitchFamily="18" charset="0"/>
              </a:rPr>
              <a:t>        Yörünge düzlemine dik birim vektör</a:t>
            </a:r>
          </a:p>
          <a:p>
            <a:pPr algn="just" eaLnBrk="1" hangingPunct="1"/>
            <a:endParaRPr lang="tr-TR" altLang="tr-TR" sz="2000" dirty="0">
              <a:latin typeface="Times New Roman" panose="02020603050405020304" pitchFamily="18" charset="0"/>
              <a:cs typeface="Times New Roman" panose="02020603050405020304" pitchFamily="18" charset="0"/>
            </a:endParaRPr>
          </a:p>
          <a:p>
            <a:pPr algn="just" eaLnBrk="1" hangingPunct="1">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Yörüngede hareket eden bir elektron bir halka akımı oluşturur.</a:t>
            </a:r>
          </a:p>
          <a:p>
            <a:pPr algn="just" eaLnBrk="1" hangingPunct="1"/>
            <a:endParaRPr lang="tr-TR" altLang="tr-TR" sz="2000" dirty="0"/>
          </a:p>
        </p:txBody>
      </p:sp>
      <p:graphicFrame>
        <p:nvGraphicFramePr>
          <p:cNvPr id="8" name="Object 7"/>
          <p:cNvGraphicFramePr>
            <a:graphicFrameLocks noChangeAspect="1"/>
          </p:cNvGraphicFramePr>
          <p:nvPr>
            <p:extLst>
              <p:ext uri="{D42A27DB-BD31-4B8C-83A1-F6EECF244321}">
                <p14:modId xmlns:p14="http://schemas.microsoft.com/office/powerpoint/2010/main" val="802362188"/>
              </p:ext>
            </p:extLst>
          </p:nvPr>
        </p:nvGraphicFramePr>
        <p:xfrm>
          <a:off x="3889364" y="4813272"/>
          <a:ext cx="3580072" cy="539057"/>
        </p:xfrm>
        <a:graphic>
          <a:graphicData uri="http://schemas.openxmlformats.org/presentationml/2006/ole">
            <mc:AlternateContent xmlns:mc="http://schemas.openxmlformats.org/markup-compatibility/2006">
              <mc:Choice xmlns:v="urn:schemas-microsoft-com:vml" Requires="v">
                <p:oleObj spid="_x0000_s1098" name="Equation" r:id="rId5" imgW="1688760" imgH="253800" progId="Equation.DSMT4">
                  <p:embed/>
                </p:oleObj>
              </mc:Choice>
              <mc:Fallback>
                <p:oleObj name="Equation" r:id="rId5" imgW="1688760" imgH="2538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9364" y="4813272"/>
                        <a:ext cx="3580072" cy="539057"/>
                      </a:xfrm>
                      <a:prstGeom prst="rect">
                        <a:avLst/>
                      </a:prstGeom>
                      <a:solidFill>
                        <a:schemeClr val="accent2"/>
                      </a:solidFill>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422096376"/>
              </p:ext>
            </p:extLst>
          </p:nvPr>
        </p:nvGraphicFramePr>
        <p:xfrm>
          <a:off x="2123838" y="5475758"/>
          <a:ext cx="431315" cy="440300"/>
        </p:xfrm>
        <a:graphic>
          <a:graphicData uri="http://schemas.openxmlformats.org/presentationml/2006/ole">
            <mc:AlternateContent xmlns:mc="http://schemas.openxmlformats.org/markup-compatibility/2006">
              <mc:Choice xmlns:v="urn:schemas-microsoft-com:vml" Requires="v">
                <p:oleObj spid="_x0000_s1099" name="Denklem" r:id="rId7" imgW="177480" imgH="177480" progId="Equation.3">
                  <p:embed/>
                </p:oleObj>
              </mc:Choice>
              <mc:Fallback>
                <p:oleObj name="Denklem" r:id="rId7" imgW="177480" imgH="177480" progId="Equation.3">
                  <p:embed/>
                  <p:pic>
                    <p:nvPicPr>
                      <p:cNvPr id="0" name=""/>
                      <p:cNvPicPr>
                        <a:picLocks noChangeAspect="1" noChangeArrowheads="1"/>
                      </p:cNvPicPr>
                      <p:nvPr/>
                    </p:nvPicPr>
                    <p:blipFill>
                      <a:blip r:embed="rId8"/>
                      <a:srcRect/>
                      <a:stretch>
                        <a:fillRect/>
                      </a:stretch>
                    </p:blipFill>
                    <p:spPr bwMode="auto">
                      <a:xfrm>
                        <a:off x="2123838" y="5475758"/>
                        <a:ext cx="431315" cy="440300"/>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3569891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2 Metin kutusu"/>
          <p:cNvSpPr txBox="1">
            <a:spLocks noChangeArrowheads="1"/>
          </p:cNvSpPr>
          <p:nvPr/>
        </p:nvSpPr>
        <p:spPr bwMode="auto">
          <a:xfrm>
            <a:off x="1011315" y="529688"/>
            <a:ext cx="8419297"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tx1"/>
              </a:buClr>
              <a:buFont typeface="Wingdings" panose="05000000000000000000" pitchFamily="2" charset="2"/>
              <a:buChar char="q"/>
            </a:pPr>
            <a:r>
              <a:rPr lang="tr-TR" altLang="tr-TR" sz="2000" dirty="0"/>
              <a:t> </a:t>
            </a:r>
            <a:r>
              <a:rPr lang="tr-TR" altLang="tr-TR" sz="2000" dirty="0">
                <a:latin typeface="Times New Roman" panose="02020603050405020304" pitchFamily="18" charset="0"/>
                <a:cs typeface="Times New Roman" panose="02020603050405020304" pitchFamily="18" charset="0"/>
              </a:rPr>
              <a:t>e yükü, bir devri                     süresinde tamamladığına göre, oluşan </a:t>
            </a:r>
            <a:r>
              <a:rPr lang="tr-TR" altLang="tr-TR" sz="2000" dirty="0" smtClean="0">
                <a:latin typeface="Times New Roman" panose="02020603050405020304" pitchFamily="18" charset="0"/>
                <a:cs typeface="Times New Roman" panose="02020603050405020304" pitchFamily="18" charset="0"/>
              </a:rPr>
              <a:t>elektrik akımı : </a:t>
            </a:r>
            <a:endParaRPr lang="tr-TR" altLang="tr-TR" sz="2000" dirty="0">
              <a:latin typeface="Times New Roman" panose="02020603050405020304" pitchFamily="18" charset="0"/>
              <a:cs typeface="Times New Roman" panose="02020603050405020304" pitchFamily="18" charset="0"/>
            </a:endParaRPr>
          </a:p>
          <a:p>
            <a:pPr eaLnBrk="1" hangingPunct="1"/>
            <a:endParaRPr lang="tr-TR" altLang="tr-TR" sz="2000" dirty="0">
              <a:latin typeface="Times New Roman" panose="02020603050405020304" pitchFamily="18" charset="0"/>
              <a:cs typeface="Times New Roman" panose="02020603050405020304" pitchFamily="18" charset="0"/>
            </a:endParaRPr>
          </a:p>
          <a:p>
            <a:pPr eaLnBrk="1" hangingPunct="1"/>
            <a:endParaRPr lang="tr-TR" altLang="tr-TR" sz="2000" dirty="0">
              <a:latin typeface="Times New Roman" panose="02020603050405020304" pitchFamily="18" charset="0"/>
              <a:cs typeface="Times New Roman" panose="02020603050405020304" pitchFamily="18" charset="0"/>
            </a:endParaRPr>
          </a:p>
          <a:p>
            <a:pPr eaLnBrk="1" hangingPunct="1"/>
            <a:endParaRPr lang="tr-TR" altLang="tr-TR" sz="2000" dirty="0">
              <a:latin typeface="Times New Roman" panose="02020603050405020304" pitchFamily="18" charset="0"/>
              <a:cs typeface="Times New Roman" panose="02020603050405020304" pitchFamily="18" charset="0"/>
            </a:endParaRPr>
          </a:p>
        </p:txBody>
      </p:sp>
      <p:graphicFrame>
        <p:nvGraphicFramePr>
          <p:cNvPr id="26" name="Object 6"/>
          <p:cNvGraphicFramePr>
            <a:graphicFrameLocks noChangeAspect="1"/>
          </p:cNvGraphicFramePr>
          <p:nvPr>
            <p:extLst>
              <p:ext uri="{D42A27DB-BD31-4B8C-83A1-F6EECF244321}">
                <p14:modId xmlns:p14="http://schemas.microsoft.com/office/powerpoint/2010/main" val="1347352533"/>
              </p:ext>
            </p:extLst>
          </p:nvPr>
        </p:nvGraphicFramePr>
        <p:xfrm>
          <a:off x="4071908" y="1264226"/>
          <a:ext cx="2269513" cy="887369"/>
        </p:xfrm>
        <a:graphic>
          <a:graphicData uri="http://schemas.openxmlformats.org/presentationml/2006/ole">
            <mc:AlternateContent xmlns:mc="http://schemas.openxmlformats.org/markup-compatibility/2006">
              <mc:Choice xmlns:v="urn:schemas-microsoft-com:vml" Requires="v">
                <p:oleObj spid="_x0000_s2218" name="Equation" r:id="rId3" imgW="1002960" imgH="393480" progId="Equation.DSMT4">
                  <p:embed/>
                </p:oleObj>
              </mc:Choice>
              <mc:Fallback>
                <p:oleObj name="Equation" r:id="rId3" imgW="100296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1908" y="1264226"/>
                        <a:ext cx="2269513" cy="887369"/>
                      </a:xfrm>
                      <a:prstGeom prst="rect">
                        <a:avLst/>
                      </a:prstGeom>
                      <a:solidFill>
                        <a:schemeClr val="accent2"/>
                      </a:solidFill>
                    </p:spPr>
                  </p:pic>
                </p:oleObj>
              </mc:Fallback>
            </mc:AlternateContent>
          </a:graphicData>
        </a:graphic>
      </p:graphicFrame>
      <p:sp>
        <p:nvSpPr>
          <p:cNvPr id="27" name="7 Metin kutusu"/>
          <p:cNvSpPr txBox="1">
            <a:spLocks noChangeArrowheads="1"/>
          </p:cNvSpPr>
          <p:nvPr/>
        </p:nvSpPr>
        <p:spPr bwMode="auto">
          <a:xfrm>
            <a:off x="1011315" y="2275340"/>
            <a:ext cx="67921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akım halkasının oluşturduğu manyetik </a:t>
            </a:r>
            <a:r>
              <a:rPr lang="tr-TR" altLang="tr-TR" sz="2000" dirty="0" smtClean="0">
                <a:latin typeface="Times New Roman" panose="02020603050405020304" pitchFamily="18" charset="0"/>
                <a:cs typeface="Times New Roman" panose="02020603050405020304" pitchFamily="18" charset="0"/>
              </a:rPr>
              <a:t>moment ise :</a:t>
            </a:r>
            <a:endParaRPr lang="tr-TR" altLang="tr-TR" sz="2000" dirty="0">
              <a:latin typeface="Times New Roman" panose="02020603050405020304" pitchFamily="18" charset="0"/>
              <a:cs typeface="Times New Roman" panose="02020603050405020304" pitchFamily="18" charset="0"/>
            </a:endParaRPr>
          </a:p>
        </p:txBody>
      </p:sp>
      <p:graphicFrame>
        <p:nvGraphicFramePr>
          <p:cNvPr id="28" name="Object 9"/>
          <p:cNvGraphicFramePr>
            <a:graphicFrameLocks noChangeAspect="1"/>
          </p:cNvGraphicFramePr>
          <p:nvPr>
            <p:extLst>
              <p:ext uri="{D42A27DB-BD31-4B8C-83A1-F6EECF244321}">
                <p14:modId xmlns:p14="http://schemas.microsoft.com/office/powerpoint/2010/main" val="2811824804"/>
              </p:ext>
            </p:extLst>
          </p:nvPr>
        </p:nvGraphicFramePr>
        <p:xfrm>
          <a:off x="1821225" y="2825928"/>
          <a:ext cx="3019788" cy="653426"/>
        </p:xfrm>
        <a:graphic>
          <a:graphicData uri="http://schemas.openxmlformats.org/presentationml/2006/ole">
            <mc:AlternateContent xmlns:mc="http://schemas.openxmlformats.org/markup-compatibility/2006">
              <mc:Choice xmlns:v="urn:schemas-microsoft-com:vml" Requires="v">
                <p:oleObj spid="_x0000_s2219" name="Denklem" r:id="rId5" imgW="1688760" imgH="393480" progId="Equation.3">
                  <p:embed/>
                </p:oleObj>
              </mc:Choice>
              <mc:Fallback>
                <p:oleObj name="Denklem" r:id="rId5" imgW="168876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1225" y="2825928"/>
                        <a:ext cx="3019788" cy="653426"/>
                      </a:xfrm>
                      <a:prstGeom prst="rect">
                        <a:avLst/>
                      </a:prstGeom>
                      <a:solidFill>
                        <a:schemeClr val="accent2"/>
                      </a:solidFill>
                    </p:spPr>
                  </p:pic>
                </p:oleObj>
              </mc:Fallback>
            </mc:AlternateContent>
          </a:graphicData>
        </a:graphic>
      </p:graphicFrame>
      <p:graphicFrame>
        <p:nvGraphicFramePr>
          <p:cNvPr id="31" name="Object 22"/>
          <p:cNvGraphicFramePr>
            <a:graphicFrameLocks noChangeAspect="1"/>
          </p:cNvGraphicFramePr>
          <p:nvPr>
            <p:extLst>
              <p:ext uri="{D42A27DB-BD31-4B8C-83A1-F6EECF244321}">
                <p14:modId xmlns:p14="http://schemas.microsoft.com/office/powerpoint/2010/main" val="1190513196"/>
              </p:ext>
            </p:extLst>
          </p:nvPr>
        </p:nvGraphicFramePr>
        <p:xfrm>
          <a:off x="1161256" y="3714750"/>
          <a:ext cx="830263" cy="393700"/>
        </p:xfrm>
        <a:graphic>
          <a:graphicData uri="http://schemas.openxmlformats.org/presentationml/2006/ole">
            <mc:AlternateContent xmlns:mc="http://schemas.openxmlformats.org/markup-compatibility/2006">
              <mc:Choice xmlns:v="urn:schemas-microsoft-com:vml" Requires="v">
                <p:oleObj spid="_x0000_s2220" name="Denklem" r:id="rId7" imgW="545626" imgH="253780" progId="Equation.3">
                  <p:embed/>
                </p:oleObj>
              </mc:Choice>
              <mc:Fallback>
                <p:oleObj name="Denklem" r:id="rId7" imgW="545626" imgH="2537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61256" y="3714750"/>
                        <a:ext cx="830263" cy="393700"/>
                      </a:xfrm>
                      <a:prstGeom prst="rect">
                        <a:avLst/>
                      </a:prstGeom>
                      <a:solidFill>
                        <a:schemeClr val="accent2"/>
                      </a:solidFill>
                    </p:spPr>
                  </p:pic>
                </p:oleObj>
              </mc:Fallback>
            </mc:AlternateContent>
          </a:graphicData>
        </a:graphic>
      </p:graphicFrame>
      <p:sp>
        <p:nvSpPr>
          <p:cNvPr id="32" name="16 Dikdörtgen"/>
          <p:cNvSpPr>
            <a:spLocks noChangeArrowheads="1"/>
          </p:cNvSpPr>
          <p:nvPr/>
        </p:nvSpPr>
        <p:spPr bwMode="auto">
          <a:xfrm>
            <a:off x="2240756" y="3727375"/>
            <a:ext cx="199445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dirty="0">
                <a:latin typeface="Times New Roman" panose="02020603050405020304" pitchFamily="18" charset="0"/>
                <a:cs typeface="Times New Roman" panose="02020603050405020304" pitchFamily="18" charset="0"/>
              </a:rPr>
              <a:t>olarak yazılabilir</a:t>
            </a:r>
            <a:r>
              <a:rPr lang="tr-TR" altLang="tr-TR" sz="2000" dirty="0"/>
              <a:t>.</a:t>
            </a:r>
          </a:p>
        </p:txBody>
      </p:sp>
      <p:graphicFrame>
        <p:nvGraphicFramePr>
          <p:cNvPr id="33" name="Object 25"/>
          <p:cNvGraphicFramePr>
            <a:graphicFrameLocks noChangeAspect="1"/>
          </p:cNvGraphicFramePr>
          <p:nvPr>
            <p:extLst>
              <p:ext uri="{D42A27DB-BD31-4B8C-83A1-F6EECF244321}">
                <p14:modId xmlns:p14="http://schemas.microsoft.com/office/powerpoint/2010/main" val="12521236"/>
              </p:ext>
            </p:extLst>
          </p:nvPr>
        </p:nvGraphicFramePr>
        <p:xfrm>
          <a:off x="1161256" y="4263787"/>
          <a:ext cx="1079500" cy="687388"/>
        </p:xfrm>
        <a:graphic>
          <a:graphicData uri="http://schemas.openxmlformats.org/presentationml/2006/ole">
            <mc:AlternateContent xmlns:mc="http://schemas.openxmlformats.org/markup-compatibility/2006">
              <mc:Choice xmlns:v="urn:schemas-microsoft-com:vml" Requires="v">
                <p:oleObj spid="_x0000_s2221" name="Denklem" r:id="rId9" imgW="736600" imgH="469900" progId="Equation.3">
                  <p:embed/>
                </p:oleObj>
              </mc:Choice>
              <mc:Fallback>
                <p:oleObj name="Denklem" r:id="rId9" imgW="736600" imgH="4699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61256" y="4263787"/>
                        <a:ext cx="1079500" cy="687388"/>
                      </a:xfrm>
                      <a:prstGeom prst="rect">
                        <a:avLst/>
                      </a:prstGeom>
                      <a:solidFill>
                        <a:schemeClr val="accent2"/>
                      </a:solidFill>
                    </p:spPr>
                  </p:pic>
                </p:oleObj>
              </mc:Fallback>
            </mc:AlternateContent>
          </a:graphicData>
        </a:graphic>
      </p:graphicFrame>
      <p:sp>
        <p:nvSpPr>
          <p:cNvPr id="34" name="19 Dikdörtgen"/>
          <p:cNvSpPr>
            <a:spLocks noChangeArrowheads="1"/>
          </p:cNvSpPr>
          <p:nvPr/>
        </p:nvSpPr>
        <p:spPr bwMode="auto">
          <a:xfrm>
            <a:off x="2246695" y="4435614"/>
            <a:ext cx="50738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dirty="0">
                <a:latin typeface="Times New Roman" panose="02020603050405020304" pitchFamily="18" charset="0"/>
                <a:cs typeface="Times New Roman" panose="02020603050405020304" pitchFamily="18" charset="0"/>
              </a:rPr>
              <a:t>olup, </a:t>
            </a:r>
            <a:r>
              <a:rPr lang="tr-TR" altLang="tr-TR" sz="2000" dirty="0" err="1">
                <a:solidFill>
                  <a:srgbClr val="FF0000"/>
                </a:solidFill>
                <a:latin typeface="Times New Roman" panose="02020603050405020304" pitchFamily="18" charset="0"/>
                <a:cs typeface="Times New Roman" panose="02020603050405020304" pitchFamily="18" charset="0"/>
              </a:rPr>
              <a:t>Jiromanyetik</a:t>
            </a:r>
            <a:r>
              <a:rPr lang="tr-TR" altLang="tr-TR" sz="2000" dirty="0">
                <a:solidFill>
                  <a:srgbClr val="FF0000"/>
                </a:solidFill>
                <a:latin typeface="Times New Roman" panose="02020603050405020304" pitchFamily="18" charset="0"/>
                <a:cs typeface="Times New Roman" panose="02020603050405020304" pitchFamily="18" charset="0"/>
              </a:rPr>
              <a:t> oran </a:t>
            </a:r>
            <a:r>
              <a:rPr lang="tr-TR" altLang="tr-TR" sz="2000" dirty="0">
                <a:latin typeface="Times New Roman" panose="02020603050405020304" pitchFamily="18" charset="0"/>
                <a:cs typeface="Times New Roman" panose="02020603050405020304" pitchFamily="18" charset="0"/>
              </a:rPr>
              <a:t>olarak da bilinmektedir</a:t>
            </a:r>
          </a:p>
        </p:txBody>
      </p:sp>
      <p:sp>
        <p:nvSpPr>
          <p:cNvPr id="35" name="20 Dikdörtgen"/>
          <p:cNvSpPr>
            <a:spLocks noChangeArrowheads="1"/>
          </p:cNvSpPr>
          <p:nvPr/>
        </p:nvSpPr>
        <p:spPr bwMode="auto">
          <a:xfrm>
            <a:off x="1113171" y="5378480"/>
            <a:ext cx="28873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dirty="0">
                <a:latin typeface="Times New Roman" panose="02020603050405020304" pitchFamily="18" charset="0"/>
                <a:cs typeface="Times New Roman" panose="02020603050405020304" pitchFamily="18" charset="0"/>
              </a:rPr>
              <a:t>Eğer J=</a:t>
            </a:r>
            <a:r>
              <a:rPr lang="tr-TR" altLang="tr-TR" sz="2000" dirty="0" err="1">
                <a:latin typeface="Times New Roman" panose="02020603050405020304" pitchFamily="18" charset="0"/>
                <a:cs typeface="Times New Roman" panose="02020603050405020304" pitchFamily="18" charset="0"/>
              </a:rPr>
              <a:t>mħ</a:t>
            </a:r>
            <a:r>
              <a:rPr lang="tr-TR" altLang="tr-TR" sz="2000" dirty="0">
                <a:latin typeface="Times New Roman" panose="02020603050405020304" pitchFamily="18" charset="0"/>
                <a:cs typeface="Times New Roman" panose="02020603050405020304" pitchFamily="18" charset="0"/>
              </a:rPr>
              <a:t> olarak alınırsa </a:t>
            </a:r>
          </a:p>
        </p:txBody>
      </p:sp>
      <p:graphicFrame>
        <p:nvGraphicFramePr>
          <p:cNvPr id="36" name="Object 29"/>
          <p:cNvGraphicFramePr>
            <a:graphicFrameLocks noChangeAspect="1"/>
          </p:cNvGraphicFramePr>
          <p:nvPr>
            <p:extLst>
              <p:ext uri="{D42A27DB-BD31-4B8C-83A1-F6EECF244321}">
                <p14:modId xmlns:p14="http://schemas.microsoft.com/office/powerpoint/2010/main" val="2262686611"/>
              </p:ext>
            </p:extLst>
          </p:nvPr>
        </p:nvGraphicFramePr>
        <p:xfrm>
          <a:off x="4313735" y="5171990"/>
          <a:ext cx="1839415" cy="841600"/>
        </p:xfrm>
        <a:graphic>
          <a:graphicData uri="http://schemas.openxmlformats.org/presentationml/2006/ole">
            <mc:AlternateContent xmlns:mc="http://schemas.openxmlformats.org/markup-compatibility/2006">
              <mc:Choice xmlns:v="urn:schemas-microsoft-com:vml" Requires="v">
                <p:oleObj spid="_x0000_s2222" name="Denklem" r:id="rId11" imgW="939600" imgH="431640" progId="Equation.3">
                  <p:embed/>
                </p:oleObj>
              </mc:Choice>
              <mc:Fallback>
                <p:oleObj name="Denklem" r:id="rId11" imgW="939600" imgH="43164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13735" y="5171990"/>
                        <a:ext cx="1839415" cy="841600"/>
                      </a:xfrm>
                      <a:prstGeom prst="rect">
                        <a:avLst/>
                      </a:prstGeom>
                      <a:solidFill>
                        <a:schemeClr val="accent2"/>
                      </a:solidFill>
                    </p:spPr>
                  </p:pic>
                </p:oleObj>
              </mc:Fallback>
            </mc:AlternateContent>
          </a:graphicData>
        </a:graphic>
      </p:graphicFrame>
      <p:sp>
        <p:nvSpPr>
          <p:cNvPr id="37" name="Text Box 35"/>
          <p:cNvSpPr txBox="1">
            <a:spLocks noChangeArrowheads="1"/>
          </p:cNvSpPr>
          <p:nvPr/>
        </p:nvSpPr>
        <p:spPr bwMode="auto">
          <a:xfrm>
            <a:off x="974237" y="6123127"/>
            <a:ext cx="71294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dirty="0">
                <a:latin typeface="Times New Roman" panose="02020603050405020304" pitchFamily="18" charset="0"/>
                <a:cs typeface="Times New Roman" panose="02020603050405020304" pitchFamily="18" charset="0"/>
              </a:rPr>
              <a:t>olarak bulunur. Buradaki (-) elektronun yükünden ileri gelmektedir.</a:t>
            </a:r>
          </a:p>
        </p:txBody>
      </p:sp>
      <p:graphicFrame>
        <p:nvGraphicFramePr>
          <p:cNvPr id="40" name="Object 4"/>
          <p:cNvGraphicFramePr>
            <a:graphicFrameLocks noChangeAspect="1"/>
          </p:cNvGraphicFramePr>
          <p:nvPr>
            <p:extLst>
              <p:ext uri="{D42A27DB-BD31-4B8C-83A1-F6EECF244321}">
                <p14:modId xmlns:p14="http://schemas.microsoft.com/office/powerpoint/2010/main" val="1284624423"/>
              </p:ext>
            </p:extLst>
          </p:nvPr>
        </p:nvGraphicFramePr>
        <p:xfrm>
          <a:off x="3288966" y="470873"/>
          <a:ext cx="824723" cy="572184"/>
        </p:xfrm>
        <a:graphic>
          <a:graphicData uri="http://schemas.openxmlformats.org/presentationml/2006/ole">
            <mc:AlternateContent xmlns:mc="http://schemas.openxmlformats.org/markup-compatibility/2006">
              <mc:Choice xmlns:v="urn:schemas-microsoft-com:vml" Requires="v">
                <p:oleObj spid="_x0000_s2223" name="Denklem" r:id="rId13" imgW="558720" imgH="393480" progId="Equation.3">
                  <p:embed/>
                </p:oleObj>
              </mc:Choice>
              <mc:Fallback>
                <p:oleObj name="Denklem" r:id="rId13" imgW="55872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88966" y="470873"/>
                        <a:ext cx="824723" cy="572184"/>
                      </a:xfrm>
                      <a:prstGeom prst="rect">
                        <a:avLst/>
                      </a:prstGeom>
                      <a:solidFill>
                        <a:schemeClr val="accent2"/>
                      </a:solidFill>
                    </p:spPr>
                  </p:pic>
                </p:oleObj>
              </mc:Fallback>
            </mc:AlternateContent>
          </a:graphicData>
        </a:graphic>
      </p:graphicFrame>
      <p:graphicFrame>
        <p:nvGraphicFramePr>
          <p:cNvPr id="41" name="Object 11"/>
          <p:cNvGraphicFramePr>
            <a:graphicFrameLocks noChangeAspect="1"/>
          </p:cNvGraphicFramePr>
          <p:nvPr>
            <p:extLst>
              <p:ext uri="{D42A27DB-BD31-4B8C-83A1-F6EECF244321}">
                <p14:modId xmlns:p14="http://schemas.microsoft.com/office/powerpoint/2010/main" val="945321297"/>
              </p:ext>
            </p:extLst>
          </p:nvPr>
        </p:nvGraphicFramePr>
        <p:xfrm>
          <a:off x="5442334" y="2763499"/>
          <a:ext cx="1558542" cy="730454"/>
        </p:xfrm>
        <a:graphic>
          <a:graphicData uri="http://schemas.openxmlformats.org/presentationml/2006/ole">
            <mc:AlternateContent xmlns:mc="http://schemas.openxmlformats.org/markup-compatibility/2006">
              <mc:Choice xmlns:v="urn:schemas-microsoft-com:vml" Requires="v">
                <p:oleObj spid="_x0000_s2224" name="Denklem" r:id="rId15" imgW="914400" imgH="431800" progId="Equation.3">
                  <p:embed/>
                </p:oleObj>
              </mc:Choice>
              <mc:Fallback>
                <p:oleObj name="Denklem" r:id="rId15" imgW="914400" imgH="43180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42334" y="2763499"/>
                        <a:ext cx="1558542" cy="730454"/>
                      </a:xfrm>
                      <a:prstGeom prst="rect">
                        <a:avLst/>
                      </a:prstGeom>
                      <a:solidFill>
                        <a:schemeClr val="accent2"/>
                      </a:solidFill>
                    </p:spPr>
                  </p:pic>
                </p:oleObj>
              </mc:Fallback>
            </mc:AlternateContent>
          </a:graphicData>
        </a:graphic>
      </p:graphicFrame>
      <p:graphicFrame>
        <p:nvGraphicFramePr>
          <p:cNvPr id="42" name="Object 20"/>
          <p:cNvGraphicFramePr>
            <a:graphicFrameLocks noChangeAspect="1"/>
          </p:cNvGraphicFramePr>
          <p:nvPr>
            <p:extLst>
              <p:ext uri="{D42A27DB-BD31-4B8C-83A1-F6EECF244321}">
                <p14:modId xmlns:p14="http://schemas.microsoft.com/office/powerpoint/2010/main" val="522171412"/>
              </p:ext>
            </p:extLst>
          </p:nvPr>
        </p:nvGraphicFramePr>
        <p:xfrm>
          <a:off x="7602197" y="2744342"/>
          <a:ext cx="1828415" cy="820306"/>
        </p:xfrm>
        <a:graphic>
          <a:graphicData uri="http://schemas.openxmlformats.org/presentationml/2006/ole">
            <mc:AlternateContent xmlns:mc="http://schemas.openxmlformats.org/markup-compatibility/2006">
              <mc:Choice xmlns:v="urn:schemas-microsoft-com:vml" Requires="v">
                <p:oleObj spid="_x0000_s2225" name="Denklem" r:id="rId17" imgW="1282680" imgH="571320" progId="Equation.3">
                  <p:embed/>
                </p:oleObj>
              </mc:Choice>
              <mc:Fallback>
                <p:oleObj name="Denklem" r:id="rId17" imgW="1282680" imgH="571320" progId="Equation.3">
                  <p:embed/>
                  <p:pic>
                    <p:nvPicPr>
                      <p:cNvPr id="0" name=""/>
                      <p:cNvPicPr>
                        <a:picLocks noChangeAspect="1" noChangeArrowheads="1"/>
                      </p:cNvPicPr>
                      <p:nvPr/>
                    </p:nvPicPr>
                    <p:blipFill>
                      <a:blip r:embed="rId18"/>
                      <a:srcRect/>
                      <a:stretch>
                        <a:fillRect/>
                      </a:stretch>
                    </p:blipFill>
                    <p:spPr bwMode="auto">
                      <a:xfrm>
                        <a:off x="7602197" y="2744342"/>
                        <a:ext cx="1828415" cy="820306"/>
                      </a:xfrm>
                      <a:prstGeom prst="rect">
                        <a:avLst/>
                      </a:prstGeom>
                      <a:solidFill>
                        <a:schemeClr val="accent2"/>
                      </a:solidFill>
                    </p:spPr>
                  </p:pic>
                </p:oleObj>
              </mc:Fallback>
            </mc:AlternateContent>
          </a:graphicData>
        </a:graphic>
      </p:graphicFrame>
    </p:spTree>
    <p:extLst>
      <p:ext uri="{BB962C8B-B14F-4D97-AF65-F5344CB8AC3E}">
        <p14:creationId xmlns:p14="http://schemas.microsoft.com/office/powerpoint/2010/main" val="4044554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a:spLocks noChangeArrowheads="1"/>
          </p:cNvSpPr>
          <p:nvPr/>
        </p:nvSpPr>
        <p:spPr bwMode="auto">
          <a:xfrm>
            <a:off x="638978" y="1176051"/>
            <a:ext cx="10752463" cy="4745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609600" indent="-6096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9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Elektronun yörünge ve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manyetik momentleri birbiriyle kolaylıkla karşılaştırılabilir. Her iki nicelikte </a:t>
            </a:r>
            <a:r>
              <a:rPr lang="tr-TR" altLang="tr-TR" sz="2000" dirty="0" err="1">
                <a:latin typeface="Times New Roman" panose="02020603050405020304" pitchFamily="18" charset="0"/>
                <a:cs typeface="Times New Roman" panose="02020603050405020304" pitchFamily="18" charset="0"/>
              </a:rPr>
              <a:t>Bohr</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magnetonu</a:t>
            </a:r>
            <a:r>
              <a:rPr lang="tr-TR" altLang="tr-TR" sz="2000" dirty="0">
                <a:latin typeface="Times New Roman" panose="02020603050405020304" pitchFamily="18" charset="0"/>
                <a:cs typeface="Times New Roman" panose="02020603050405020304" pitchFamily="18" charset="0"/>
              </a:rPr>
              <a:t> (µ</a:t>
            </a:r>
            <a:r>
              <a:rPr lang="tr-TR" altLang="tr-TR" sz="2000" baseline="-25000" dirty="0">
                <a:latin typeface="Times New Roman" panose="02020603050405020304" pitchFamily="18" charset="0"/>
                <a:cs typeface="Times New Roman" panose="02020603050405020304" pitchFamily="18" charset="0"/>
              </a:rPr>
              <a:t>B</a:t>
            </a:r>
            <a:r>
              <a:rPr lang="tr-TR" altLang="tr-TR" sz="2000" dirty="0">
                <a:latin typeface="Times New Roman" panose="02020603050405020304" pitchFamily="18" charset="0"/>
                <a:cs typeface="Times New Roman" panose="02020603050405020304" pitchFamily="18" charset="0"/>
              </a:rPr>
              <a:t>)nu içermektedir. </a:t>
            </a:r>
            <a:r>
              <a:rPr lang="tr-TR" altLang="tr-TR" sz="2000" dirty="0" err="1">
                <a:solidFill>
                  <a:srgbClr val="0070C0"/>
                </a:solidFill>
                <a:latin typeface="Times New Roman" panose="02020603050405020304" pitchFamily="18" charset="0"/>
                <a:cs typeface="Times New Roman" panose="02020603050405020304" pitchFamily="18" charset="0"/>
              </a:rPr>
              <a:t>Açısal</a:t>
            </a:r>
            <a:r>
              <a:rPr lang="tr-TR" altLang="tr-TR" sz="2000" dirty="0">
                <a:solidFill>
                  <a:srgbClr val="0070C0"/>
                </a:solidFill>
                <a:latin typeface="Times New Roman" panose="02020603050405020304" pitchFamily="18" charset="0"/>
                <a:cs typeface="Times New Roman" panose="02020603050405020304" pitchFamily="18" charset="0"/>
              </a:rPr>
              <a:t> momentumun ħ boyutunda katkısı </a:t>
            </a:r>
            <a:r>
              <a:rPr lang="tr-TR" altLang="tr-TR" sz="2000" dirty="0" err="1">
                <a:solidFill>
                  <a:srgbClr val="0070C0"/>
                </a:solidFill>
                <a:latin typeface="Times New Roman" panose="02020603050405020304" pitchFamily="18" charset="0"/>
                <a:cs typeface="Times New Roman" panose="02020603050405020304" pitchFamily="18" charset="0"/>
              </a:rPr>
              <a:t>spin’e</a:t>
            </a:r>
            <a:r>
              <a:rPr lang="tr-TR" altLang="tr-TR" sz="2000" dirty="0">
                <a:solidFill>
                  <a:srgbClr val="0070C0"/>
                </a:solidFill>
                <a:latin typeface="Times New Roman" panose="02020603050405020304" pitchFamily="18" charset="0"/>
                <a:cs typeface="Times New Roman" panose="02020603050405020304" pitchFamily="18" charset="0"/>
              </a:rPr>
              <a:t> 1/2, yörüngesel momenti ise m’dir</a:t>
            </a:r>
            <a:r>
              <a:rPr lang="tr-TR" altLang="tr-TR" sz="2000" dirty="0">
                <a:latin typeface="Times New Roman" panose="02020603050405020304" pitchFamily="18" charset="0"/>
                <a:cs typeface="Times New Roman" panose="02020603050405020304" pitchFamily="18" charset="0"/>
              </a:rPr>
              <a:t>. Buna her iki manyetik momentte aynı bağıntıdan giderek türetilebilir</a:t>
            </a:r>
            <a:r>
              <a:rPr lang="tr-TR" altLang="tr-TR" sz="1600" dirty="0">
                <a:latin typeface="Times New Roman" panose="02020603050405020304" pitchFamily="18" charset="0"/>
                <a:cs typeface="Times New Roman" panose="02020603050405020304" pitchFamily="18" charset="0"/>
              </a:rPr>
              <a:t>.</a:t>
            </a:r>
          </a:p>
          <a:p>
            <a:pPr algn="just" eaLnBrk="1" hangingPunct="1">
              <a:lnSpc>
                <a:spcPct val="90000"/>
              </a:lnSpc>
              <a:buClr>
                <a:srgbClr val="FFFFCC"/>
              </a:buClr>
              <a:buFont typeface="Wingdings" panose="05000000000000000000" pitchFamily="2" charset="2"/>
              <a:buChar char="q"/>
            </a:pPr>
            <a:endParaRPr lang="tr-TR" altLang="tr-TR" sz="1600" dirty="0">
              <a:latin typeface="Times New Roman" panose="02020603050405020304" pitchFamily="18" charset="0"/>
              <a:cs typeface="Times New Roman" panose="02020603050405020304" pitchFamily="18" charset="0"/>
            </a:endParaRPr>
          </a:p>
          <a:p>
            <a:pPr algn="just" eaLnBrk="1" hangingPunct="1">
              <a:lnSpc>
                <a:spcPct val="90000"/>
              </a:lnSpc>
              <a:buClr>
                <a:srgbClr val="FFFFCC"/>
              </a:buClr>
              <a:buFont typeface="Wingdings" panose="05000000000000000000" pitchFamily="2" charset="2"/>
              <a:buChar char="q"/>
            </a:pPr>
            <a:endParaRPr lang="tr-TR" altLang="tr-TR" sz="1600" dirty="0">
              <a:latin typeface="Times New Roman" panose="02020603050405020304" pitchFamily="18" charset="0"/>
              <a:cs typeface="Times New Roman" panose="02020603050405020304" pitchFamily="18" charset="0"/>
            </a:endParaRPr>
          </a:p>
          <a:p>
            <a:pPr algn="just" eaLnBrk="1" hangingPunct="1">
              <a:lnSpc>
                <a:spcPct val="90000"/>
              </a:lnSpc>
              <a:buClr>
                <a:srgbClr val="FFFFCC"/>
              </a:buClr>
            </a:pPr>
            <a:r>
              <a:rPr lang="tr-TR" altLang="tr-TR" sz="1600" dirty="0">
                <a:latin typeface="Times New Roman" panose="02020603050405020304" pitchFamily="18" charset="0"/>
                <a:cs typeface="Times New Roman" panose="02020603050405020304" pitchFamily="18" charset="0"/>
              </a:rPr>
              <a:t>    </a:t>
            </a:r>
          </a:p>
          <a:p>
            <a:pPr algn="just" eaLnBrk="1" hangingPunct="1">
              <a:lnSpc>
                <a:spcPct val="90000"/>
              </a:lnSpc>
              <a:buClr>
                <a:srgbClr val="FFFFCC"/>
              </a:buClr>
              <a:buFont typeface="Wingdings" panose="05000000000000000000" pitchFamily="2" charset="2"/>
              <a:buChar char="q"/>
            </a:pPr>
            <a:endParaRPr lang="tr-TR" altLang="tr-TR" sz="1600" dirty="0">
              <a:latin typeface="Times New Roman" panose="02020603050405020304" pitchFamily="18" charset="0"/>
              <a:cs typeface="Times New Roman" panose="02020603050405020304" pitchFamily="18" charset="0"/>
            </a:endParaRPr>
          </a:p>
          <a:p>
            <a:pPr algn="just" eaLnBrk="1" hangingPunct="1">
              <a:lnSpc>
                <a:spcPct val="90000"/>
              </a:lnSpc>
              <a:buClr>
                <a:srgbClr val="FFFFCC"/>
              </a:buClr>
            </a:pPr>
            <a:r>
              <a:rPr lang="tr-TR" altLang="tr-TR" sz="1600" dirty="0">
                <a:latin typeface="Times New Roman" panose="02020603050405020304" pitchFamily="18" charset="0"/>
                <a:cs typeface="Times New Roman" panose="02020603050405020304" pitchFamily="18" charset="0"/>
              </a:rPr>
              <a:t> 	</a:t>
            </a:r>
          </a:p>
          <a:p>
            <a:pPr algn="just" eaLnBrk="1" hangingPunct="1">
              <a:lnSpc>
                <a:spcPct val="90000"/>
              </a:lnSpc>
              <a:buClr>
                <a:srgbClr val="FFFFCC"/>
              </a:buClr>
            </a:pPr>
            <a:r>
              <a:rPr lang="tr-TR" altLang="tr-TR" sz="1600" dirty="0">
                <a:latin typeface="Times New Roman" panose="02020603050405020304" pitchFamily="18" charset="0"/>
                <a:cs typeface="Times New Roman" panose="02020603050405020304" pitchFamily="18" charset="0"/>
              </a:rPr>
              <a:t> 	</a:t>
            </a:r>
          </a:p>
          <a:p>
            <a:pPr algn="just" eaLnBrk="1" hangingPunct="1">
              <a:lnSpc>
                <a:spcPct val="90000"/>
              </a:lnSpc>
              <a:buClr>
                <a:srgbClr val="FFFFCC"/>
              </a:buClr>
            </a:pPr>
            <a:r>
              <a:rPr lang="tr-TR" altLang="tr-TR" sz="1600" dirty="0">
                <a:latin typeface="Times New Roman" panose="02020603050405020304" pitchFamily="18" charset="0"/>
                <a:cs typeface="Times New Roman" panose="02020603050405020304" pitchFamily="18" charset="0"/>
              </a:rPr>
              <a:t>	</a:t>
            </a:r>
            <a:r>
              <a:rPr lang="tr-TR" altLang="tr-TR" sz="2000" dirty="0">
                <a:solidFill>
                  <a:srgbClr val="FF0000"/>
                </a:solidFill>
                <a:latin typeface="Times New Roman" panose="02020603050405020304" pitchFamily="18" charset="0"/>
                <a:cs typeface="Times New Roman" panose="02020603050405020304" pitchFamily="18" charset="0"/>
              </a:rPr>
              <a:t>Buradaki g- faktörü </a:t>
            </a:r>
            <a:r>
              <a:rPr lang="tr-TR" altLang="tr-TR" sz="2000" dirty="0" err="1">
                <a:solidFill>
                  <a:srgbClr val="FF0000"/>
                </a:solidFill>
                <a:latin typeface="Times New Roman" panose="02020603050405020304" pitchFamily="18" charset="0"/>
                <a:cs typeface="Times New Roman" panose="02020603050405020304" pitchFamily="18" charset="0"/>
              </a:rPr>
              <a:t>spin</a:t>
            </a:r>
            <a:r>
              <a:rPr lang="tr-TR" altLang="tr-TR" sz="2000" dirty="0">
                <a:solidFill>
                  <a:srgbClr val="FF0000"/>
                </a:solidFill>
                <a:latin typeface="Times New Roman" panose="02020603050405020304" pitchFamily="18" charset="0"/>
                <a:cs typeface="Times New Roman" panose="02020603050405020304" pitchFamily="18" charset="0"/>
              </a:rPr>
              <a:t> için 2, yörüngesel </a:t>
            </a:r>
            <a:r>
              <a:rPr lang="tr-TR" altLang="tr-TR" sz="2000" dirty="0" err="1">
                <a:solidFill>
                  <a:srgbClr val="FF0000"/>
                </a:solidFill>
                <a:latin typeface="Times New Roman" panose="02020603050405020304" pitchFamily="18" charset="0"/>
                <a:cs typeface="Times New Roman" panose="02020603050405020304" pitchFamily="18" charset="0"/>
              </a:rPr>
              <a:t>açısal</a:t>
            </a:r>
            <a:r>
              <a:rPr lang="tr-TR" altLang="tr-TR" sz="2000" dirty="0">
                <a:solidFill>
                  <a:srgbClr val="FF0000"/>
                </a:solidFill>
                <a:latin typeface="Times New Roman" panose="02020603050405020304" pitchFamily="18" charset="0"/>
                <a:cs typeface="Times New Roman" panose="02020603050405020304" pitchFamily="18" charset="0"/>
              </a:rPr>
              <a:t> momentum için ise 1 </a:t>
            </a:r>
            <a:r>
              <a:rPr lang="tr-TR" altLang="tr-TR" sz="2000" dirty="0" err="1">
                <a:solidFill>
                  <a:srgbClr val="FF0000"/>
                </a:solidFill>
                <a:latin typeface="Times New Roman" panose="02020603050405020304" pitchFamily="18" charset="0"/>
                <a:cs typeface="Times New Roman" panose="02020603050405020304" pitchFamily="18" charset="0"/>
              </a:rPr>
              <a:t>dir</a:t>
            </a:r>
            <a:r>
              <a:rPr lang="tr-TR" altLang="tr-TR" sz="2000" dirty="0">
                <a:latin typeface="Times New Roman" panose="02020603050405020304" pitchFamily="18" charset="0"/>
                <a:cs typeface="Times New Roman" panose="02020603050405020304" pitchFamily="18" charset="0"/>
              </a:rPr>
              <a:t>.</a:t>
            </a:r>
          </a:p>
          <a:p>
            <a:pPr algn="just" eaLnBrk="1" hangingPunct="1">
              <a:lnSpc>
                <a:spcPct val="90000"/>
              </a:lnSpc>
              <a:buClr>
                <a:srgbClr val="FFFFCC"/>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9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Bir </a:t>
            </a:r>
            <a:r>
              <a:rPr lang="tr-TR" altLang="tr-TR" sz="2000" dirty="0" err="1">
                <a:latin typeface="Times New Roman" panose="02020603050405020304" pitchFamily="18" charset="0"/>
                <a:cs typeface="Times New Roman" panose="02020603050405020304" pitchFamily="18" charset="0"/>
              </a:rPr>
              <a:t>elektron’un</a:t>
            </a:r>
            <a:r>
              <a:rPr lang="tr-TR" altLang="tr-TR" sz="2000" dirty="0">
                <a:latin typeface="Times New Roman" panose="02020603050405020304" pitchFamily="18" charset="0"/>
                <a:cs typeface="Times New Roman" panose="02020603050405020304" pitchFamily="18" charset="0"/>
              </a:rPr>
              <a:t> atomun manyetik momentine katkısı 2 etkinin toplamından giderek bulunabilmektedir. Bu iki katkının toplanmasındaki problem</a:t>
            </a:r>
            <a:r>
              <a:rPr lang="tr-TR" altLang="tr-TR" sz="2000" dirty="0">
                <a:solidFill>
                  <a:srgbClr val="0070C0"/>
                </a:solidFill>
                <a:latin typeface="Times New Roman" panose="02020603050405020304" pitchFamily="18" charset="0"/>
                <a:cs typeface="Times New Roman" panose="02020603050405020304" pitchFamily="18" charset="0"/>
              </a:rPr>
              <a:t>, bunların birbirinden bağımsız olmamasıdır</a:t>
            </a:r>
            <a:r>
              <a:rPr lang="tr-TR" altLang="tr-TR" sz="2000" dirty="0">
                <a:latin typeface="Times New Roman" panose="02020603050405020304" pitchFamily="18" charset="0"/>
                <a:cs typeface="Times New Roman" panose="02020603050405020304" pitchFamily="18" charset="0"/>
              </a:rPr>
              <a:t>. Çünkü elektronun yörüngesel hareketinden oluşan manyetik alan, elektronun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açısal</a:t>
            </a:r>
            <a:r>
              <a:rPr lang="tr-TR" altLang="tr-TR" sz="2000" dirty="0">
                <a:latin typeface="Times New Roman" panose="02020603050405020304" pitchFamily="18" charset="0"/>
                <a:cs typeface="Times New Roman" panose="02020603050405020304" pitchFamily="18" charset="0"/>
              </a:rPr>
              <a:t> momentumunu, dolası ile de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manyetik momentini etkilemektedir. Atomda birbirinden bağımsız olmayan elektronların katkıları birbirine eklenerek atomun manyetik momenti elde edilecektir.</a:t>
            </a:r>
          </a:p>
        </p:txBody>
      </p:sp>
      <p:graphicFrame>
        <p:nvGraphicFramePr>
          <p:cNvPr id="4" name="Object 4"/>
          <p:cNvGraphicFramePr>
            <a:graphicFrameLocks noChangeAspect="1"/>
          </p:cNvGraphicFramePr>
          <p:nvPr>
            <p:extLst>
              <p:ext uri="{D42A27DB-BD31-4B8C-83A1-F6EECF244321}">
                <p14:modId xmlns:p14="http://schemas.microsoft.com/office/powerpoint/2010/main" val="3451882671"/>
              </p:ext>
            </p:extLst>
          </p:nvPr>
        </p:nvGraphicFramePr>
        <p:xfrm>
          <a:off x="3400226" y="2539140"/>
          <a:ext cx="4373139" cy="843038"/>
        </p:xfrm>
        <a:graphic>
          <a:graphicData uri="http://schemas.openxmlformats.org/presentationml/2006/ole">
            <mc:AlternateContent xmlns:mc="http://schemas.openxmlformats.org/markup-compatibility/2006">
              <mc:Choice xmlns:v="urn:schemas-microsoft-com:vml" Requires="v">
                <p:oleObj spid="_x0000_s3089" name="Equation" r:id="rId3" imgW="2019240" imgH="393480" progId="Equation.DSMT4">
                  <p:embed/>
                </p:oleObj>
              </mc:Choice>
              <mc:Fallback>
                <p:oleObj name="Equation" r:id="rId3" imgW="201924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0226" y="2539140"/>
                        <a:ext cx="4373139" cy="843038"/>
                      </a:xfrm>
                      <a:prstGeom prst="rect">
                        <a:avLst/>
                      </a:prstGeom>
                      <a:solidFill>
                        <a:srgbClr val="00B0F0"/>
                      </a:solidFill>
                    </p:spPr>
                  </p:pic>
                </p:oleObj>
              </mc:Fallback>
            </mc:AlternateContent>
          </a:graphicData>
        </a:graphic>
      </p:graphicFrame>
    </p:spTree>
    <p:extLst>
      <p:ext uri="{BB962C8B-B14F-4D97-AF65-F5344CB8AC3E}">
        <p14:creationId xmlns:p14="http://schemas.microsoft.com/office/powerpoint/2010/main" val="3471644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Dikdörtgen"/>
          <p:cNvSpPr>
            <a:spLocks noChangeArrowheads="1"/>
          </p:cNvSpPr>
          <p:nvPr/>
        </p:nvSpPr>
        <p:spPr bwMode="auto">
          <a:xfrm>
            <a:off x="2099711" y="705195"/>
            <a:ext cx="7072312"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90000"/>
              </a:lnSpc>
            </a:pPr>
            <a:r>
              <a:rPr lang="tr-TR" altLang="tr-TR" sz="2000" dirty="0">
                <a:solidFill>
                  <a:srgbClr val="FF0000"/>
                </a:solidFill>
                <a:latin typeface="Times New Roman" panose="02020603050405020304" pitchFamily="18" charset="0"/>
                <a:cs typeface="Times New Roman" panose="02020603050405020304" pitchFamily="18" charset="0"/>
              </a:rPr>
              <a:t>Eğer bir toplam olarak </a:t>
            </a:r>
            <a:r>
              <a:rPr lang="tr-TR" altLang="tr-TR" sz="2000" dirty="0" err="1">
                <a:solidFill>
                  <a:srgbClr val="FF0000"/>
                </a:solidFill>
                <a:latin typeface="Times New Roman" panose="02020603050405020304" pitchFamily="18" charset="0"/>
                <a:cs typeface="Times New Roman" panose="02020603050405020304" pitchFamily="18" charset="0"/>
              </a:rPr>
              <a:t>jħ</a:t>
            </a:r>
            <a:r>
              <a:rPr lang="tr-TR" altLang="tr-TR" sz="2000" dirty="0">
                <a:solidFill>
                  <a:srgbClr val="FF0000"/>
                </a:solidFill>
                <a:latin typeface="Times New Roman" panose="02020603050405020304" pitchFamily="18" charset="0"/>
                <a:cs typeface="Times New Roman" panose="02020603050405020304" pitchFamily="18" charset="0"/>
              </a:rPr>
              <a:t> </a:t>
            </a:r>
            <a:r>
              <a:rPr lang="tr-TR" altLang="tr-TR" sz="2000" dirty="0" err="1">
                <a:solidFill>
                  <a:srgbClr val="FF0000"/>
                </a:solidFill>
                <a:latin typeface="Times New Roman" panose="02020603050405020304" pitchFamily="18" charset="0"/>
                <a:cs typeface="Times New Roman" panose="02020603050405020304" pitchFamily="18" charset="0"/>
              </a:rPr>
              <a:t>açısal</a:t>
            </a:r>
            <a:r>
              <a:rPr lang="tr-TR" altLang="tr-TR" sz="2000" dirty="0">
                <a:solidFill>
                  <a:srgbClr val="FF0000"/>
                </a:solidFill>
                <a:latin typeface="Times New Roman" panose="02020603050405020304" pitchFamily="18" charset="0"/>
                <a:cs typeface="Times New Roman" panose="02020603050405020304" pitchFamily="18" charset="0"/>
              </a:rPr>
              <a:t> momentuma sahipse manyetik momenti şuna eşittir</a:t>
            </a:r>
            <a:r>
              <a:rPr lang="tr-TR" altLang="tr-TR" sz="2000" dirty="0">
                <a:latin typeface="Times New Roman" panose="02020603050405020304" pitchFamily="18" charset="0"/>
                <a:cs typeface="Times New Roman" panose="02020603050405020304" pitchFamily="18" charset="0"/>
              </a:rPr>
              <a:t>.</a:t>
            </a:r>
          </a:p>
          <a:p>
            <a:pPr algn="just" eaLnBrk="1" hangingPunct="1">
              <a:lnSpc>
                <a:spcPct val="90000"/>
              </a:lnSpc>
            </a:pPr>
            <a:endParaRPr lang="tr-TR" altLang="tr-TR" sz="2000" dirty="0">
              <a:latin typeface="Times New Roman" panose="02020603050405020304" pitchFamily="18" charset="0"/>
              <a:cs typeface="Times New Roman" panose="02020603050405020304" pitchFamily="18" charset="0"/>
            </a:endParaRPr>
          </a:p>
          <a:p>
            <a:pPr algn="ctr" eaLnBrk="1" hangingPunct="1">
              <a:lnSpc>
                <a:spcPct val="90000"/>
              </a:lnSpc>
            </a:pPr>
            <a:endParaRPr lang="tr-TR" altLang="tr-TR" sz="2000" dirty="0">
              <a:latin typeface="Times New Roman" panose="02020603050405020304" pitchFamily="18" charset="0"/>
              <a:cs typeface="Times New Roman" panose="02020603050405020304" pitchFamily="18" charset="0"/>
            </a:endParaRPr>
          </a:p>
          <a:p>
            <a:pPr algn="ctr" eaLnBrk="1" hangingPunct="1">
              <a:lnSpc>
                <a:spcPct val="90000"/>
              </a:lnSpc>
            </a:pPr>
            <a:endParaRPr lang="tr-TR" altLang="tr-TR" sz="2000" dirty="0">
              <a:latin typeface="Times New Roman" panose="02020603050405020304" pitchFamily="18" charset="0"/>
              <a:cs typeface="Times New Roman" panose="02020603050405020304" pitchFamily="18" charset="0"/>
            </a:endParaRPr>
          </a:p>
          <a:p>
            <a:pPr algn="ctr" eaLnBrk="1" hangingPunct="1">
              <a:lnSpc>
                <a:spcPct val="90000"/>
              </a:lnSpc>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90000"/>
              </a:lnSpc>
            </a:pPr>
            <a:r>
              <a:rPr lang="tr-TR" altLang="tr-TR" sz="2000" dirty="0">
                <a:solidFill>
                  <a:srgbClr val="0070C0"/>
                </a:solidFill>
                <a:latin typeface="Times New Roman" panose="02020603050405020304" pitchFamily="18" charset="0"/>
                <a:cs typeface="Times New Roman" panose="02020603050405020304" pitchFamily="18" charset="0"/>
              </a:rPr>
              <a:t>g: </a:t>
            </a:r>
            <a:r>
              <a:rPr lang="tr-TR" altLang="tr-TR" sz="2000" dirty="0" err="1">
                <a:solidFill>
                  <a:srgbClr val="0070C0"/>
                </a:solidFill>
                <a:latin typeface="Times New Roman" panose="02020603050405020304" pitchFamily="18" charset="0"/>
                <a:cs typeface="Times New Roman" panose="02020603050405020304" pitchFamily="18" charset="0"/>
              </a:rPr>
              <a:t>Lande</a:t>
            </a:r>
            <a:r>
              <a:rPr lang="tr-TR" altLang="tr-TR" sz="2000" dirty="0">
                <a:solidFill>
                  <a:srgbClr val="0070C0"/>
                </a:solidFill>
                <a:latin typeface="Times New Roman" panose="02020603050405020304" pitchFamily="18" charset="0"/>
                <a:cs typeface="Times New Roman" panose="02020603050405020304" pitchFamily="18" charset="0"/>
              </a:rPr>
              <a:t> -g- faktörü olup değeri 1 ile 2 arasındadır.</a:t>
            </a:r>
          </a:p>
          <a:p>
            <a:pPr algn="just" eaLnBrk="1" hangingPunct="1">
              <a:lnSpc>
                <a:spcPct val="90000"/>
              </a:lnSpc>
            </a:pPr>
            <a:r>
              <a:rPr lang="tr-TR" altLang="tr-TR" sz="2000" dirty="0">
                <a:solidFill>
                  <a:srgbClr val="0070C0"/>
                </a:solidFill>
                <a:latin typeface="Times New Roman" panose="02020603050405020304" pitchFamily="18" charset="0"/>
                <a:cs typeface="Times New Roman" panose="02020603050405020304" pitchFamily="18" charset="0"/>
              </a:rPr>
              <a:t>Spin momentumu için: 1/2</a:t>
            </a:r>
          </a:p>
          <a:p>
            <a:pPr algn="just" eaLnBrk="1" hangingPunct="1">
              <a:lnSpc>
                <a:spcPct val="90000"/>
              </a:lnSpc>
            </a:pPr>
            <a:r>
              <a:rPr lang="tr-TR" altLang="tr-TR" sz="2000" dirty="0">
                <a:solidFill>
                  <a:srgbClr val="0070C0"/>
                </a:solidFill>
                <a:latin typeface="Times New Roman" panose="02020603050405020304" pitchFamily="18" charset="0"/>
                <a:cs typeface="Times New Roman" panose="02020603050405020304" pitchFamily="18" charset="0"/>
              </a:rPr>
              <a:t>Yörüngesel    "   L    " : 1  değerine sahiptir</a:t>
            </a:r>
            <a:r>
              <a:rPr lang="tr-TR" altLang="tr-TR" sz="2000" dirty="0">
                <a:latin typeface="Times New Roman" panose="02020603050405020304" pitchFamily="18" charset="0"/>
                <a:cs typeface="Times New Roman" panose="02020603050405020304" pitchFamily="18" charset="0"/>
              </a:rPr>
              <a:t>.</a:t>
            </a:r>
          </a:p>
        </p:txBody>
      </p:sp>
      <p:graphicFrame>
        <p:nvGraphicFramePr>
          <p:cNvPr id="3" name="Object 2"/>
          <p:cNvGraphicFramePr>
            <a:graphicFrameLocks noChangeAspect="1"/>
          </p:cNvGraphicFramePr>
          <p:nvPr>
            <p:extLst>
              <p:ext uri="{D42A27DB-BD31-4B8C-83A1-F6EECF244321}">
                <p14:modId xmlns:p14="http://schemas.microsoft.com/office/powerpoint/2010/main" val="3166544387"/>
              </p:ext>
            </p:extLst>
          </p:nvPr>
        </p:nvGraphicFramePr>
        <p:xfrm>
          <a:off x="4570072" y="1495525"/>
          <a:ext cx="1844748" cy="608696"/>
        </p:xfrm>
        <a:graphic>
          <a:graphicData uri="http://schemas.openxmlformats.org/presentationml/2006/ole">
            <mc:AlternateContent xmlns:mc="http://schemas.openxmlformats.org/markup-compatibility/2006">
              <mc:Choice xmlns:v="urn:schemas-microsoft-com:vml" Requires="v">
                <p:oleObj spid="_x0000_s4112" name="Equation" r:id="rId3" imgW="825480" imgH="266400" progId="Equation.DSMT4">
                  <p:embed/>
                </p:oleObj>
              </mc:Choice>
              <mc:Fallback>
                <p:oleObj name="Equation" r:id="rId3" imgW="825480" imgH="2664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0072" y="1495525"/>
                        <a:ext cx="1844748" cy="608696"/>
                      </a:xfrm>
                      <a:prstGeom prst="rect">
                        <a:avLst/>
                      </a:prstGeom>
                      <a:solidFill>
                        <a:srgbClr val="00B0F0"/>
                      </a:solidFill>
                    </p:spPr>
                  </p:pic>
                </p:oleObj>
              </mc:Fallback>
            </mc:AlternateContent>
          </a:graphicData>
        </a:graphic>
      </p:graphicFrame>
      <p:sp>
        <p:nvSpPr>
          <p:cNvPr id="4" name="6 Metin kutusu"/>
          <p:cNvSpPr txBox="1">
            <a:spLocks noChangeArrowheads="1"/>
          </p:cNvSpPr>
          <p:nvPr/>
        </p:nvSpPr>
        <p:spPr bwMode="auto">
          <a:xfrm>
            <a:off x="2590168" y="3672037"/>
            <a:ext cx="62150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000" b="1" dirty="0">
                <a:solidFill>
                  <a:srgbClr val="FF0000"/>
                </a:solidFill>
                <a:latin typeface="Times New Roman" panose="02020603050405020304" pitchFamily="18" charset="0"/>
                <a:cs typeface="Times New Roman" panose="02020603050405020304" pitchFamily="18" charset="0"/>
              </a:rPr>
              <a:t>Atomik manyetik Momentlerin Değerleri :</a:t>
            </a:r>
          </a:p>
        </p:txBody>
      </p:sp>
      <p:sp>
        <p:nvSpPr>
          <p:cNvPr id="5" name="7 Dikdörtgen"/>
          <p:cNvSpPr>
            <a:spLocks noChangeArrowheads="1"/>
          </p:cNvSpPr>
          <p:nvPr/>
        </p:nvSpPr>
        <p:spPr bwMode="auto">
          <a:xfrm>
            <a:off x="1121655" y="4453666"/>
            <a:ext cx="19561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b="1" i="1" dirty="0">
                <a:solidFill>
                  <a:srgbClr val="FF0000"/>
                </a:solidFill>
                <a:latin typeface="Times New Roman" panose="02020603050405020304" pitchFamily="18" charset="0"/>
                <a:cs typeface="Times New Roman" panose="02020603050405020304" pitchFamily="18" charset="0"/>
              </a:rPr>
              <a:t>1° Serbest Atom:</a:t>
            </a:r>
          </a:p>
        </p:txBody>
      </p:sp>
      <p:sp>
        <p:nvSpPr>
          <p:cNvPr id="7" name="Text Box 7"/>
          <p:cNvSpPr txBox="1">
            <a:spLocks noChangeArrowheads="1"/>
          </p:cNvSpPr>
          <p:nvPr/>
        </p:nvSpPr>
        <p:spPr bwMode="auto">
          <a:xfrm>
            <a:off x="879284" y="5060900"/>
            <a:ext cx="10126567" cy="2000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Clr>
                <a:schemeClr val="hlink"/>
              </a:buClr>
              <a:buSzPct val="120000"/>
            </a:pPr>
            <a:r>
              <a:rPr lang="tr-TR" altLang="tr-TR" sz="16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Pauli</a:t>
            </a:r>
            <a:r>
              <a:rPr lang="tr-TR" altLang="tr-TR" sz="2000" dirty="0">
                <a:latin typeface="Times New Roman" panose="02020603050405020304" pitchFamily="18" charset="0"/>
                <a:cs typeface="Times New Roman" panose="02020603050405020304" pitchFamily="18" charset="0"/>
              </a:rPr>
              <a:t> prensibi, bir atomda ancak zıt </a:t>
            </a:r>
            <a:r>
              <a:rPr lang="tr-TR" altLang="tr-TR" sz="2000" dirty="0" err="1">
                <a:latin typeface="Times New Roman" panose="02020603050405020304" pitchFamily="18" charset="0"/>
                <a:cs typeface="Times New Roman" panose="02020603050405020304" pitchFamily="18" charset="0"/>
              </a:rPr>
              <a:t>spinlere</a:t>
            </a:r>
            <a:r>
              <a:rPr lang="tr-TR" altLang="tr-TR" sz="2000" dirty="0">
                <a:latin typeface="Times New Roman" panose="02020603050405020304" pitchFamily="18" charset="0"/>
                <a:cs typeface="Times New Roman" panose="02020603050405020304" pitchFamily="18" charset="0"/>
              </a:rPr>
              <a:t> sahip olan elektronların aynı yörüngede bulunabileceklerini söylemektedir. Eğer yörünge dolu ise, bu elektron çiftinin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açısal</a:t>
            </a:r>
            <a:r>
              <a:rPr lang="tr-TR" altLang="tr-TR" sz="2000" dirty="0">
                <a:latin typeface="Times New Roman" panose="02020603050405020304" pitchFamily="18" charset="0"/>
                <a:cs typeface="Times New Roman" panose="02020603050405020304" pitchFamily="18" charset="0"/>
              </a:rPr>
              <a:t> momentumu sıfırdır. Eğer bir kristaldeki manyetik momentler rastgele bir doğrultuya sahipse, bunların herhangi bir eksen üzerindeki izdüşümü sıfıra eşittir. Bunun kuantum teorisindeki karşılığı </a:t>
            </a:r>
            <a:r>
              <a:rPr lang="tr-TR" altLang="tr-TR" sz="2000" dirty="0" err="1">
                <a:latin typeface="Times New Roman" panose="02020603050405020304" pitchFamily="18" charset="0"/>
                <a:cs typeface="Times New Roman" panose="02020603050405020304" pitchFamily="18" charset="0"/>
              </a:rPr>
              <a:t>mJ’nin</a:t>
            </a:r>
            <a:r>
              <a:rPr lang="tr-TR" altLang="tr-TR" sz="2000" dirty="0">
                <a:latin typeface="Times New Roman" panose="02020603050405020304" pitchFamily="18" charset="0"/>
                <a:cs typeface="Times New Roman" panose="02020603050405020304" pitchFamily="18" charset="0"/>
              </a:rPr>
              <a:t> tüm değerlerinin eşit olasılıkla alınmasıdır.</a:t>
            </a:r>
          </a:p>
          <a:p>
            <a:pPr algn="just" eaLnBrk="1" hangingPunct="1">
              <a:spcBef>
                <a:spcPct val="50000"/>
              </a:spcBef>
              <a:buFont typeface="Wingdings" panose="05000000000000000000" pitchFamily="2" charset="2"/>
              <a:buNone/>
            </a:pPr>
            <a:endParaRPr lang="tr-TR" alt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9181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3354637" y="654299"/>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z="3200" dirty="0" smtClean="0">
                <a:solidFill>
                  <a:srgbClr val="FF0000"/>
                </a:solidFill>
                <a:latin typeface="Times New Roman" panose="02020603050405020304" pitchFamily="18" charset="0"/>
                <a:cs typeface="Times New Roman" panose="02020603050405020304" pitchFamily="18" charset="0"/>
              </a:rPr>
              <a:t>FERROMIKNATISLIK</a:t>
            </a:r>
          </a:p>
        </p:txBody>
      </p:sp>
      <p:sp>
        <p:nvSpPr>
          <p:cNvPr id="3" name="Rectangle 6"/>
          <p:cNvSpPr txBox="1">
            <a:spLocks noChangeArrowheads="1"/>
          </p:cNvSpPr>
          <p:nvPr/>
        </p:nvSpPr>
        <p:spPr bwMode="auto">
          <a:xfrm>
            <a:off x="959634" y="1632045"/>
            <a:ext cx="9693677" cy="3667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tabLst>
                <a:tab pos="354013" algn="l"/>
              </a:tabLst>
              <a:defRPr>
                <a:solidFill>
                  <a:schemeClr val="tx1"/>
                </a:solidFill>
                <a:latin typeface="Arial" panose="020B0604020202020204" pitchFamily="34" charset="0"/>
              </a:defRPr>
            </a:lvl1pPr>
            <a:lvl2pPr marL="742950" indent="-285750" eaLnBrk="0" hangingPunct="0">
              <a:tabLst>
                <a:tab pos="354013" algn="l"/>
              </a:tabLst>
              <a:defRPr>
                <a:solidFill>
                  <a:schemeClr val="tx1"/>
                </a:solidFill>
                <a:latin typeface="Arial" panose="020B0604020202020204" pitchFamily="34" charset="0"/>
              </a:defRPr>
            </a:lvl2pPr>
            <a:lvl3pPr marL="1143000" indent="-228600" eaLnBrk="0" hangingPunct="0">
              <a:tabLst>
                <a:tab pos="354013" algn="l"/>
              </a:tabLst>
              <a:defRPr>
                <a:solidFill>
                  <a:schemeClr val="tx1"/>
                </a:solidFill>
                <a:latin typeface="Arial" panose="020B0604020202020204" pitchFamily="34" charset="0"/>
              </a:defRPr>
            </a:lvl3pPr>
            <a:lvl4pPr marL="1600200" indent="-228600" eaLnBrk="0" hangingPunct="0">
              <a:tabLst>
                <a:tab pos="354013" algn="l"/>
              </a:tabLst>
              <a:defRPr>
                <a:solidFill>
                  <a:schemeClr val="tx1"/>
                </a:solidFill>
                <a:latin typeface="Arial" panose="020B0604020202020204" pitchFamily="34" charset="0"/>
              </a:defRPr>
            </a:lvl4pPr>
            <a:lvl5pPr marL="2057400" indent="-228600" eaLnBrk="0" hangingPunct="0">
              <a:tabLst>
                <a:tab pos="354013"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354013"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354013"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354013"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354013" algn="l"/>
              </a:tabLst>
              <a:defRPr>
                <a:solidFill>
                  <a:schemeClr val="tx1"/>
                </a:solidFill>
                <a:latin typeface="Arial" panose="020B0604020202020204" pitchFamily="34" charset="0"/>
              </a:defRPr>
            </a:lvl9pPr>
          </a:lstStyle>
          <a:p>
            <a:pPr algn="just" eaLnBrk="1" hangingPunct="1">
              <a:lnSpc>
                <a:spcPct val="110000"/>
              </a:lnSpc>
              <a:spcBef>
                <a:spcPct val="20000"/>
              </a:spcBef>
            </a:pPr>
            <a:r>
              <a:rPr lang="tr-TR" altLang="tr-TR" sz="16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Ferromıknatıslık</a:t>
            </a:r>
            <a:r>
              <a:rPr lang="tr-TR" altLang="tr-TR" sz="2000" dirty="0">
                <a:latin typeface="Times New Roman" panose="02020603050405020304" pitchFamily="18" charset="0"/>
                <a:cs typeface="Times New Roman" panose="02020603050405020304" pitchFamily="18" charset="0"/>
              </a:rPr>
              <a:t>, atomlar içinde elektronların yapısı sonucu oluşmaktadır. Bir atomda her enerji düzeyinde en fazla iki elektron bulunur ve bunların </a:t>
            </a:r>
            <a:r>
              <a:rPr lang="tr-TR" altLang="tr-TR" sz="2000" dirty="0" err="1">
                <a:latin typeface="Times New Roman" panose="02020603050405020304" pitchFamily="18" charset="0"/>
                <a:cs typeface="Times New Roman" panose="02020603050405020304" pitchFamily="18" charset="0"/>
              </a:rPr>
              <a:t>spinleri</a:t>
            </a:r>
            <a:r>
              <a:rPr lang="tr-TR" altLang="tr-TR" sz="2000" dirty="0">
                <a:latin typeface="Times New Roman" panose="02020603050405020304" pitchFamily="18" charset="0"/>
                <a:cs typeface="Times New Roman" panose="02020603050405020304" pitchFamily="18" charset="0"/>
              </a:rPr>
              <a:t> zıt yönlü olmalıdır. Böylece her dönen elektron düşük kapasiteli bir mıknatıs gibi davranır. Çünkü elektronun kendi ekseni etrafında dönmesinden dolayı bir manyetik momenti vardır. Bu manyetik moment maddenin manyetik özelliğini belirlemektedir</a:t>
            </a:r>
            <a:r>
              <a:rPr lang="tr-TR" altLang="tr-TR" sz="2000" dirty="0" smtClean="0">
                <a:latin typeface="Times New Roman" panose="02020603050405020304" pitchFamily="18" charset="0"/>
                <a:cs typeface="Times New Roman" panose="02020603050405020304" pitchFamily="18" charset="0"/>
              </a:rPr>
              <a:t>.</a:t>
            </a:r>
          </a:p>
          <a:p>
            <a:pPr algn="just" eaLnBrk="1" hangingPunct="1">
              <a:lnSpc>
                <a:spcPct val="11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110000"/>
              </a:lnSpc>
              <a:spcBef>
                <a:spcPct val="20000"/>
              </a:spcBef>
            </a:pPr>
            <a:r>
              <a:rPr lang="tr-TR" altLang="tr-TR" sz="2000" dirty="0">
                <a:latin typeface="Times New Roman" panose="02020603050405020304" pitchFamily="18" charset="0"/>
                <a:cs typeface="Times New Roman" panose="02020603050405020304" pitchFamily="18" charset="0"/>
              </a:rPr>
              <a:t>         Genel olarak, çift sayıda elektronu olan bir elementte, +1/2 </a:t>
            </a:r>
            <a:r>
              <a:rPr lang="tr-TR" altLang="tr-TR" sz="2000" dirty="0" err="1">
                <a:latin typeface="Times New Roman" panose="02020603050405020304" pitchFamily="18" charset="0"/>
                <a:cs typeface="Times New Roman" panose="02020603050405020304" pitchFamily="18" charset="0"/>
              </a:rPr>
              <a:t>spine</a:t>
            </a:r>
            <a:r>
              <a:rPr lang="tr-TR" altLang="tr-TR" sz="2000" dirty="0">
                <a:latin typeface="Times New Roman" panose="02020603050405020304" pitchFamily="18" charset="0"/>
                <a:cs typeface="Times New Roman" panose="02020603050405020304" pitchFamily="18" charset="0"/>
              </a:rPr>
              <a:t> sahip elektron sayısı kadar, -1/2 </a:t>
            </a:r>
            <a:r>
              <a:rPr lang="tr-TR" altLang="tr-TR" sz="2000" dirty="0" err="1">
                <a:latin typeface="Times New Roman" panose="02020603050405020304" pitchFamily="18" charset="0"/>
                <a:cs typeface="Times New Roman" panose="02020603050405020304" pitchFamily="18" charset="0"/>
              </a:rPr>
              <a:t>spine</a:t>
            </a:r>
            <a:r>
              <a:rPr lang="tr-TR" altLang="tr-TR" sz="2000" dirty="0">
                <a:latin typeface="Times New Roman" panose="02020603050405020304" pitchFamily="18" charset="0"/>
                <a:cs typeface="Times New Roman" panose="02020603050405020304" pitchFamily="18" charset="0"/>
              </a:rPr>
              <a:t> sahip elektron bulunduğundan µ</a:t>
            </a:r>
            <a:r>
              <a:rPr lang="tr-TR" altLang="tr-TR" sz="2000" baseline="-25000" dirty="0">
                <a:latin typeface="Times New Roman" panose="02020603050405020304" pitchFamily="18" charset="0"/>
                <a:cs typeface="Times New Roman" panose="02020603050405020304" pitchFamily="18" charset="0"/>
              </a:rPr>
              <a:t>+</a:t>
            </a:r>
            <a:r>
              <a:rPr lang="tr-TR" altLang="tr-TR" sz="2000" dirty="0">
                <a:latin typeface="Times New Roman" panose="02020603050405020304" pitchFamily="18" charset="0"/>
                <a:cs typeface="Times New Roman" panose="02020603050405020304" pitchFamily="18" charset="0"/>
              </a:rPr>
              <a:t> ≡ µ</a:t>
            </a:r>
            <a:r>
              <a:rPr lang="tr-TR" altLang="tr-TR" sz="2000" baseline="-25000" dirty="0">
                <a:latin typeface="Times New Roman" panose="02020603050405020304" pitchFamily="18" charset="0"/>
                <a:cs typeface="Times New Roman" panose="02020603050405020304" pitchFamily="18" charset="0"/>
              </a:rPr>
              <a:t>-</a:t>
            </a:r>
            <a:r>
              <a:rPr lang="tr-TR" altLang="tr-TR" sz="2000" dirty="0">
                <a:latin typeface="Times New Roman" panose="02020603050405020304" pitchFamily="18" charset="0"/>
                <a:cs typeface="Times New Roman" panose="02020603050405020304" pitchFamily="18" charset="0"/>
              </a:rPr>
              <a:t> olduğundan toplam manyetik moment sıfırdır ve bu malzemede manyetik özellik gözlenmez.</a:t>
            </a:r>
          </a:p>
          <a:p>
            <a:pPr algn="just" eaLnBrk="1" hangingPunct="1">
              <a:lnSpc>
                <a:spcPct val="80000"/>
              </a:lnSpc>
              <a:spcBef>
                <a:spcPct val="20000"/>
              </a:spcBef>
              <a:buClr>
                <a:srgbClr val="FFFFCC"/>
              </a:buClr>
              <a:buSzPct val="130000"/>
              <a:buFont typeface="Wingdings" panose="05000000000000000000" pitchFamily="2" charset="2"/>
              <a:buNone/>
            </a:pPr>
            <a:endParaRPr lang="tr-TR" alt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2809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75</TotalTime>
  <Words>793</Words>
  <Application>Microsoft Office PowerPoint</Application>
  <PresentationFormat>Geniş ekran</PresentationFormat>
  <Paragraphs>86</Paragraphs>
  <Slides>11</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2</vt:i4>
      </vt:variant>
      <vt:variant>
        <vt:lpstr>Slayt Başlıkları</vt:lpstr>
      </vt:variant>
      <vt:variant>
        <vt:i4>11</vt:i4>
      </vt:variant>
    </vt:vector>
  </HeadingPairs>
  <TitlesOfParts>
    <vt:vector size="19" baseType="lpstr">
      <vt:lpstr>Arial</vt:lpstr>
      <vt:lpstr>Calibri</vt:lpstr>
      <vt:lpstr>Calibri Light</vt:lpstr>
      <vt:lpstr>Times New Roman</vt:lpstr>
      <vt:lpstr>Wingdings</vt:lpstr>
      <vt:lpstr>Office Theme</vt:lpstr>
      <vt:lpstr>Equation</vt:lpstr>
      <vt:lpstr>Denklem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merdo</dc:creator>
  <cp:lastModifiedBy>merdo</cp:lastModifiedBy>
  <cp:revision>31</cp:revision>
  <dcterms:created xsi:type="dcterms:W3CDTF">2017-03-26T09:47:23Z</dcterms:created>
  <dcterms:modified xsi:type="dcterms:W3CDTF">2017-03-26T14:13:02Z</dcterms:modified>
</cp:coreProperties>
</file>