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64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29EC8C-A8FF-4FA1-91B2-E7A88F7DFAE0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C19860-699A-4863-91FB-DD2ECD502B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19599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39397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973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56519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20141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4096D-49F8-49E0-B763-9B9154C7E931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6AB5F-3B93-4F02-AC2F-54B5CF5DD3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0701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4096D-49F8-49E0-B763-9B9154C7E931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6AB5F-3B93-4F02-AC2F-54B5CF5DD3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4096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4096D-49F8-49E0-B763-9B9154C7E931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6AB5F-3B93-4F02-AC2F-54B5CF5DD3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568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4096D-49F8-49E0-B763-9B9154C7E931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6AB5F-3B93-4F02-AC2F-54B5CF5DD3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6935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4096D-49F8-49E0-B763-9B9154C7E931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6AB5F-3B93-4F02-AC2F-54B5CF5DD3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0703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4096D-49F8-49E0-B763-9B9154C7E931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6AB5F-3B93-4F02-AC2F-54B5CF5DD3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8187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4096D-49F8-49E0-B763-9B9154C7E931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6AB5F-3B93-4F02-AC2F-54B5CF5DD3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0126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4096D-49F8-49E0-B763-9B9154C7E931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6AB5F-3B93-4F02-AC2F-54B5CF5DD3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5903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4096D-49F8-49E0-B763-9B9154C7E931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6AB5F-3B93-4F02-AC2F-54B5CF5DD3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9160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4096D-49F8-49E0-B763-9B9154C7E931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6AB5F-3B93-4F02-AC2F-54B5CF5DD3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0941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4096D-49F8-49E0-B763-9B9154C7E931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6AB5F-3B93-4F02-AC2F-54B5CF5DD3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5433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D4096D-49F8-49E0-B763-9B9154C7E931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26AB5F-3B93-4F02-AC2F-54B5CF5DD3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2028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altLang="tr-TR" sz="4800" b="1" dirty="0">
                <a:solidFill>
                  <a:srgbClr val="FF0000"/>
                </a:solidFill>
              </a:rPr>
              <a:t>Araştırmanın Yönelimi</a:t>
            </a:r>
            <a:endParaRPr lang="tr-TR" altLang="tr-TR" b="1" dirty="0">
              <a:solidFill>
                <a:srgbClr val="FF0000"/>
              </a:solidFill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tr-TR" altLang="tr-TR" sz="2400" b="1" dirty="0"/>
              <a:t>Temel (Akademik araştırma)</a:t>
            </a:r>
          </a:p>
          <a:p>
            <a:pPr lvl="1">
              <a:lnSpc>
                <a:spcPct val="80000"/>
              </a:lnSpc>
            </a:pPr>
            <a:r>
              <a:rPr lang="tr-TR" altLang="tr-TR" sz="2000" dirty="0"/>
              <a:t>Teori çoğunlukla önemlidir</a:t>
            </a:r>
          </a:p>
          <a:p>
            <a:pPr lvl="1">
              <a:lnSpc>
                <a:spcPct val="80000"/>
              </a:lnSpc>
            </a:pPr>
            <a:r>
              <a:rPr lang="tr-TR" altLang="tr-TR" sz="2000" dirty="0"/>
              <a:t>Kısa erimli pratik uygulama gibi amacı olmamakla birlikte, bu tip araştırmalara temel </a:t>
            </a:r>
            <a:r>
              <a:rPr lang="tr-TR" altLang="tr-TR" sz="2000" dirty="0" smtClean="0"/>
              <a:t>hazırlar</a:t>
            </a:r>
          </a:p>
          <a:p>
            <a:pPr lvl="1">
              <a:lnSpc>
                <a:spcPct val="80000"/>
              </a:lnSpc>
            </a:pPr>
            <a:endParaRPr lang="tr-TR" altLang="tr-TR" sz="2000" dirty="0"/>
          </a:p>
          <a:p>
            <a:pPr marL="457200" lvl="1" indent="0">
              <a:lnSpc>
                <a:spcPct val="80000"/>
              </a:lnSpc>
              <a:buNone/>
            </a:pPr>
            <a:endParaRPr lang="tr-TR" altLang="tr-TR" sz="2000" dirty="0"/>
          </a:p>
          <a:p>
            <a:pPr>
              <a:lnSpc>
                <a:spcPct val="80000"/>
              </a:lnSpc>
            </a:pPr>
            <a:r>
              <a:rPr lang="tr-TR" altLang="tr-TR" sz="2400" b="1" dirty="0"/>
              <a:t>Uygulamalı</a:t>
            </a:r>
          </a:p>
          <a:p>
            <a:pPr lvl="1">
              <a:lnSpc>
                <a:spcPct val="80000"/>
              </a:lnSpc>
            </a:pPr>
            <a:r>
              <a:rPr lang="tr-TR" altLang="tr-TR" sz="2000" dirty="0"/>
              <a:t>Belirli bir soruna acil çözüm </a:t>
            </a:r>
            <a:r>
              <a:rPr lang="tr-TR" altLang="tr-TR" sz="2000" dirty="0" smtClean="0"/>
              <a:t>bulmayı </a:t>
            </a:r>
            <a:r>
              <a:rPr lang="tr-TR" altLang="tr-TR" sz="2000" dirty="0"/>
              <a:t>amaçlar</a:t>
            </a:r>
          </a:p>
          <a:p>
            <a:pPr lvl="1">
              <a:lnSpc>
                <a:spcPct val="80000"/>
              </a:lnSpc>
            </a:pPr>
            <a:r>
              <a:rPr lang="tr-TR" altLang="tr-TR" sz="2000" dirty="0"/>
              <a:t>Politika yönelimlidir; teori yoğun değildir</a:t>
            </a:r>
          </a:p>
          <a:p>
            <a:pPr lvl="1">
              <a:lnSpc>
                <a:spcPct val="80000"/>
              </a:lnSpc>
            </a:pPr>
            <a:r>
              <a:rPr lang="tr-TR" altLang="tr-TR" sz="2000" dirty="0"/>
              <a:t>Eylem araştırması, Sosyal Etki Değerlendirmesi ve Değerlendirme Araştırması, şeklinde üç türü vardır. </a:t>
            </a:r>
          </a:p>
          <a:p>
            <a:pPr lvl="1">
              <a:lnSpc>
                <a:spcPct val="80000"/>
              </a:lnSpc>
            </a:pPr>
            <a:endParaRPr lang="tr-TR" altLang="tr-TR" sz="2000" dirty="0"/>
          </a:p>
        </p:txBody>
      </p:sp>
    </p:spTree>
    <p:extLst>
      <p:ext uri="{BB962C8B-B14F-4D97-AF65-F5344CB8AC3E}">
        <p14:creationId xmlns:p14="http://schemas.microsoft.com/office/powerpoint/2010/main" val="3263177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186706"/>
            <a:ext cx="10515600" cy="906114"/>
          </a:xfrm>
        </p:spPr>
        <p:txBody>
          <a:bodyPr/>
          <a:lstStyle/>
          <a:p>
            <a:pPr algn="ctr"/>
            <a:r>
              <a:rPr lang="tr-TR" altLang="tr-TR" sz="4800" b="1" dirty="0">
                <a:solidFill>
                  <a:srgbClr val="FF0000"/>
                </a:solidFill>
              </a:rPr>
              <a:t>Araştırmanın Öznesi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092820"/>
            <a:ext cx="10515600" cy="5464097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tr-TR" altLang="tr-TR" sz="2400" b="1" dirty="0" smtClean="0"/>
              <a:t/>
            </a:r>
            <a:br>
              <a:rPr lang="tr-TR" altLang="tr-TR" sz="2400" b="1" dirty="0" smtClean="0"/>
            </a:br>
            <a:r>
              <a:rPr lang="tr-TR" altLang="tr-TR" sz="2400" b="1" dirty="0" smtClean="0"/>
              <a:t>Analiz Düzeyi (Sosyal gerçekliğin düzeyleri):</a:t>
            </a:r>
            <a:endParaRPr lang="tr-TR" altLang="tr-TR" sz="2400" b="1" dirty="0"/>
          </a:p>
          <a:p>
            <a:pPr lvl="1">
              <a:lnSpc>
                <a:spcPct val="80000"/>
              </a:lnSpc>
            </a:pPr>
            <a:r>
              <a:rPr lang="tr-TR" altLang="tr-TR" dirty="0"/>
              <a:t>Mikro Düzey (</a:t>
            </a:r>
            <a:r>
              <a:rPr lang="tr-TR" altLang="tr-TR" dirty="0" err="1"/>
              <a:t>Sosyo</a:t>
            </a:r>
            <a:r>
              <a:rPr lang="tr-TR" altLang="tr-TR" dirty="0"/>
              <a:t>-Psikolojik); Birey</a:t>
            </a:r>
          </a:p>
          <a:p>
            <a:pPr lvl="1">
              <a:lnSpc>
                <a:spcPct val="80000"/>
              </a:lnSpc>
            </a:pPr>
            <a:r>
              <a:rPr lang="tr-TR" altLang="tr-TR" dirty="0" err="1"/>
              <a:t>Mezo</a:t>
            </a:r>
            <a:r>
              <a:rPr lang="tr-TR" altLang="tr-TR" dirty="0"/>
              <a:t> Düzey (Orta düzey); Eylem (oyun teorisi)</a:t>
            </a:r>
          </a:p>
          <a:p>
            <a:pPr lvl="1">
              <a:lnSpc>
                <a:spcPct val="80000"/>
              </a:lnSpc>
            </a:pPr>
            <a:r>
              <a:rPr lang="tr-TR" altLang="tr-TR" dirty="0"/>
              <a:t>Makro Düzey; </a:t>
            </a:r>
            <a:r>
              <a:rPr lang="tr-TR" altLang="tr-TR" dirty="0" smtClean="0"/>
              <a:t>Yapı</a:t>
            </a:r>
          </a:p>
          <a:p>
            <a:pPr marL="0" indent="0">
              <a:lnSpc>
                <a:spcPct val="80000"/>
              </a:lnSpc>
              <a:buNone/>
            </a:pPr>
            <a:endParaRPr lang="tr-TR" altLang="tr-TR" sz="2400" b="1" dirty="0" smtClean="0"/>
          </a:p>
          <a:p>
            <a:pPr marL="0" indent="0">
              <a:lnSpc>
                <a:spcPct val="80000"/>
              </a:lnSpc>
              <a:buNone/>
            </a:pPr>
            <a:r>
              <a:rPr lang="tr-TR" altLang="tr-TR" sz="2400" b="1" dirty="0" smtClean="0"/>
              <a:t>Gözlem Birimi: </a:t>
            </a:r>
            <a:r>
              <a:rPr lang="tr-TR" altLang="tr-TR" sz="2400" dirty="0" smtClean="0"/>
              <a:t>Araştırma örnekleminden ortaya çıkan, araştırma verisinin toplanacağı alandır. Verilerin hangi birim temelinde toplanacağı ile ilgilidir. (birey, topluluk, kurum vb.)</a:t>
            </a:r>
          </a:p>
          <a:p>
            <a:pPr marL="0" indent="0">
              <a:lnSpc>
                <a:spcPct val="80000"/>
              </a:lnSpc>
              <a:buNone/>
            </a:pPr>
            <a:endParaRPr lang="tr-TR" altLang="tr-TR" sz="2400" b="1" dirty="0" smtClean="0"/>
          </a:p>
          <a:p>
            <a:pPr marL="0" indent="0">
              <a:lnSpc>
                <a:spcPct val="80000"/>
              </a:lnSpc>
              <a:buNone/>
            </a:pPr>
            <a:endParaRPr lang="tr-TR" altLang="tr-TR" sz="2400" b="1" dirty="0" smtClean="0"/>
          </a:p>
          <a:p>
            <a:pPr marL="0" indent="0">
              <a:lnSpc>
                <a:spcPct val="80000"/>
              </a:lnSpc>
              <a:buNone/>
            </a:pPr>
            <a:r>
              <a:rPr lang="tr-TR" altLang="tr-TR" sz="2400" b="1" dirty="0" smtClean="0"/>
              <a:t>Analiz Birimi : </a:t>
            </a:r>
            <a:r>
              <a:rPr lang="tr-TR" altLang="tr-TR" sz="2400" dirty="0" smtClean="0"/>
              <a:t>Derlenen verilerin hangi birim temelinde tanımlanacağı/analiz edileceği ile ilgilidir. (birey</a:t>
            </a:r>
            <a:r>
              <a:rPr lang="tr-TR" altLang="tr-TR" sz="2400" dirty="0"/>
              <a:t>, grup, örgüt, kurum ve toplumsal kategorilerdir). </a:t>
            </a:r>
          </a:p>
          <a:p>
            <a:pPr marL="457200" lvl="1" indent="0">
              <a:lnSpc>
                <a:spcPct val="80000"/>
              </a:lnSpc>
              <a:buNone/>
            </a:pPr>
            <a:endParaRPr lang="tr-TR" altLang="tr-TR" sz="2000" dirty="0"/>
          </a:p>
          <a:p>
            <a:pPr>
              <a:lnSpc>
                <a:spcPct val="80000"/>
              </a:lnSpc>
            </a:pPr>
            <a:endParaRPr lang="tr-TR" altLang="tr-TR" sz="2300" dirty="0"/>
          </a:p>
        </p:txBody>
      </p:sp>
    </p:spTree>
    <p:extLst>
      <p:ext uri="{BB962C8B-B14F-4D97-AF65-F5344CB8AC3E}">
        <p14:creationId xmlns:p14="http://schemas.microsoft.com/office/powerpoint/2010/main" val="3455930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857130" y="178420"/>
            <a:ext cx="7740352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0000"/>
          </a:bodyPr>
          <a:lstStyle/>
          <a:p>
            <a:pPr algn="ctr"/>
            <a:r>
              <a:rPr lang="tr-TR" altLang="tr-TR" b="1" dirty="0">
                <a:solidFill>
                  <a:srgbClr val="FF0000"/>
                </a:solidFill>
              </a:rPr>
              <a:t>Araştırmanın Deseni ve Veri Derleme Biçimleri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649219" name="Rectangle 3"/>
          <p:cNvSpPr>
            <a:spLocks noGrp="1" noChangeArrowheads="1"/>
          </p:cNvSpPr>
          <p:nvPr>
            <p:ph type="body" sz="half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r>
              <a:rPr lang="tr-TR" b="1" dirty="0"/>
              <a:t>Niceliksel Araştırmalar</a:t>
            </a:r>
          </a:p>
          <a:p>
            <a:pPr lvl="1"/>
            <a:r>
              <a:rPr lang="tr-TR" dirty="0"/>
              <a:t>Maddi olguların ölçümü</a:t>
            </a:r>
          </a:p>
          <a:p>
            <a:pPr lvl="1"/>
            <a:r>
              <a:rPr lang="tr-TR" dirty="0"/>
              <a:t>Değişkenler üzerine odaklanır</a:t>
            </a:r>
          </a:p>
          <a:p>
            <a:pPr lvl="1"/>
            <a:r>
              <a:rPr lang="tr-TR" dirty="0"/>
              <a:t>Güvenilirlik önemli</a:t>
            </a:r>
          </a:p>
          <a:p>
            <a:pPr lvl="1"/>
            <a:r>
              <a:rPr lang="tr-TR" dirty="0"/>
              <a:t>Değerden arındırılmış</a:t>
            </a:r>
          </a:p>
          <a:p>
            <a:pPr lvl="1"/>
            <a:r>
              <a:rPr lang="tr-TR" dirty="0"/>
              <a:t>Bağlamdan bağımsız</a:t>
            </a:r>
          </a:p>
          <a:p>
            <a:pPr lvl="1"/>
            <a:r>
              <a:rPr lang="tr-TR" dirty="0"/>
              <a:t>Denek sayısı çok</a:t>
            </a:r>
          </a:p>
          <a:p>
            <a:pPr lvl="1"/>
            <a:r>
              <a:rPr lang="tr-TR" dirty="0"/>
              <a:t>Araştırmacı olayın dışında</a:t>
            </a:r>
          </a:p>
          <a:p>
            <a:pPr lvl="1"/>
            <a:endParaRPr lang="tr-TR" dirty="0"/>
          </a:p>
          <a:p>
            <a:endParaRPr lang="tr-TR" dirty="0"/>
          </a:p>
        </p:txBody>
      </p:sp>
      <p:sp>
        <p:nvSpPr>
          <p:cNvPr id="649220" name="Rectangle 4"/>
          <p:cNvSpPr>
            <a:spLocks noGrp="1" noChangeArrowheads="1"/>
          </p:cNvSpPr>
          <p:nvPr>
            <p:ph type="body" sz="half" idx="2"/>
          </p:nvPr>
        </p:nvSpPr>
        <p:spPr bwMode="auto">
          <a:xfrm>
            <a:off x="5807968" y="1196753"/>
            <a:ext cx="4464050" cy="4897437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lnSpcReduction="10000"/>
          </a:bodyPr>
          <a:lstStyle/>
          <a:p>
            <a:pPr>
              <a:lnSpc>
                <a:spcPct val="90000"/>
              </a:lnSpc>
            </a:pPr>
            <a:endParaRPr lang="tr-TR" b="1" dirty="0" smtClean="0"/>
          </a:p>
          <a:p>
            <a:pPr>
              <a:lnSpc>
                <a:spcPct val="90000"/>
              </a:lnSpc>
            </a:pPr>
            <a:r>
              <a:rPr lang="tr-TR" b="1" dirty="0" smtClean="0"/>
              <a:t>Niteliksel </a:t>
            </a:r>
            <a:endParaRPr lang="tr-TR" b="1" dirty="0"/>
          </a:p>
          <a:p>
            <a:pPr lvl="1">
              <a:lnSpc>
                <a:spcPct val="90000"/>
              </a:lnSpc>
              <a:buFontTx/>
              <a:buNone/>
            </a:pPr>
            <a:r>
              <a:rPr lang="tr-TR" sz="2800" b="1" dirty="0"/>
              <a:t>Araştırmalar</a:t>
            </a:r>
          </a:p>
          <a:p>
            <a:pPr lvl="1">
              <a:lnSpc>
                <a:spcPct val="90000"/>
              </a:lnSpc>
            </a:pPr>
            <a:r>
              <a:rPr lang="tr-TR" dirty="0"/>
              <a:t>Sosyal gerçekliğin, kültürel anlamın yapısı</a:t>
            </a:r>
          </a:p>
          <a:p>
            <a:pPr lvl="1">
              <a:lnSpc>
                <a:spcPct val="90000"/>
              </a:lnSpc>
            </a:pPr>
            <a:r>
              <a:rPr lang="tr-TR" dirty="0"/>
              <a:t>Etkileşimli süreçlere, olaylara odaklanır</a:t>
            </a:r>
          </a:p>
          <a:p>
            <a:pPr lvl="1">
              <a:lnSpc>
                <a:spcPct val="90000"/>
              </a:lnSpc>
            </a:pPr>
            <a:r>
              <a:rPr lang="tr-TR" dirty="0"/>
              <a:t>Gerçeğe uygunluk önemli</a:t>
            </a:r>
          </a:p>
          <a:p>
            <a:pPr lvl="1">
              <a:lnSpc>
                <a:spcPct val="90000"/>
              </a:lnSpc>
            </a:pPr>
            <a:r>
              <a:rPr lang="tr-TR" dirty="0"/>
              <a:t>Değerler var ve açık</a:t>
            </a:r>
          </a:p>
          <a:p>
            <a:pPr lvl="1">
              <a:lnSpc>
                <a:spcPct val="90000"/>
              </a:lnSpc>
            </a:pPr>
            <a:r>
              <a:rPr lang="tr-TR" dirty="0"/>
              <a:t>Durumla sınırlı</a:t>
            </a:r>
          </a:p>
          <a:p>
            <a:pPr lvl="1">
              <a:lnSpc>
                <a:spcPct val="90000"/>
              </a:lnSpc>
            </a:pPr>
            <a:r>
              <a:rPr lang="tr-TR" dirty="0"/>
              <a:t>Denek sayısı az</a:t>
            </a:r>
          </a:p>
          <a:p>
            <a:pPr lvl="1">
              <a:lnSpc>
                <a:spcPct val="90000"/>
              </a:lnSpc>
            </a:pPr>
            <a:r>
              <a:rPr lang="tr-TR" dirty="0"/>
              <a:t>Tematik analiz</a:t>
            </a:r>
          </a:p>
          <a:p>
            <a:pPr lvl="1">
              <a:lnSpc>
                <a:spcPct val="90000"/>
              </a:lnSpc>
            </a:pPr>
            <a:r>
              <a:rPr lang="tr-TR" dirty="0"/>
              <a:t>Araştırmacı olayın içinde</a:t>
            </a:r>
          </a:p>
        </p:txBody>
      </p:sp>
    </p:spTree>
    <p:extLst>
      <p:ext uri="{BB962C8B-B14F-4D97-AF65-F5344CB8AC3E}">
        <p14:creationId xmlns:p14="http://schemas.microsoft.com/office/powerpoint/2010/main" val="21105991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857130" y="178420"/>
            <a:ext cx="7740352" cy="93670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tr-TR" altLang="tr-TR" b="1" dirty="0" smtClean="0">
                <a:solidFill>
                  <a:srgbClr val="FF0000"/>
                </a:solidFill>
              </a:rPr>
              <a:t>Nicel- Nitel Araştırma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649220" name="Rectangle 4"/>
          <p:cNvSpPr>
            <a:spLocks noGrp="1" noChangeArrowheads="1"/>
          </p:cNvSpPr>
          <p:nvPr>
            <p:ph type="body" sz="half" idx="2"/>
          </p:nvPr>
        </p:nvSpPr>
        <p:spPr bwMode="auto">
          <a:xfrm>
            <a:off x="557561" y="1321419"/>
            <a:ext cx="11374244" cy="5213195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>
              <a:buFontTx/>
              <a:buChar char="-"/>
            </a:pPr>
            <a:r>
              <a:rPr lang="tr-TR" dirty="0" smtClean="0"/>
              <a:t>Nicel </a:t>
            </a:r>
            <a:r>
              <a:rPr lang="tr-TR" dirty="0"/>
              <a:t>araştırmanın </a:t>
            </a:r>
            <a:r>
              <a:rPr lang="tr-TR" b="1" dirty="0" smtClean="0"/>
              <a:t>ortalamaya</a:t>
            </a:r>
            <a:r>
              <a:rPr lang="tr-TR" dirty="0"/>
              <a:t> </a:t>
            </a:r>
            <a:r>
              <a:rPr lang="tr-TR" dirty="0" smtClean="0"/>
              <a:t>(</a:t>
            </a:r>
            <a:r>
              <a:rPr lang="tr-TR" dirty="0" err="1" smtClean="0"/>
              <a:t>average</a:t>
            </a:r>
            <a:r>
              <a:rPr lang="tr-TR" dirty="0" smtClean="0"/>
              <a:t>), </a:t>
            </a:r>
            <a:r>
              <a:rPr lang="tr-TR" dirty="0"/>
              <a:t>nitel </a:t>
            </a:r>
            <a:r>
              <a:rPr lang="tr-TR" dirty="0" smtClean="0"/>
              <a:t>araştırma </a:t>
            </a:r>
            <a:r>
              <a:rPr lang="tr-TR" dirty="0"/>
              <a:t>ise </a:t>
            </a:r>
            <a:r>
              <a:rPr lang="tr-TR" b="1" dirty="0" smtClean="0"/>
              <a:t>ortaklıklara</a:t>
            </a:r>
            <a:r>
              <a:rPr lang="tr-TR" dirty="0" smtClean="0"/>
              <a:t>/farklılıklara odaklanır.</a:t>
            </a:r>
          </a:p>
          <a:p>
            <a:pPr>
              <a:buFontTx/>
              <a:buChar char="-"/>
            </a:pPr>
            <a:endParaRPr lang="tr-TR" dirty="0" smtClean="0"/>
          </a:p>
          <a:p>
            <a:pPr>
              <a:buFontTx/>
              <a:buChar char="-"/>
            </a:pPr>
            <a:r>
              <a:rPr lang="tr-TR" dirty="0" smtClean="0"/>
              <a:t>Niceliksel araştırma </a:t>
            </a:r>
            <a:r>
              <a:rPr lang="tr-TR" dirty="0"/>
              <a:t>toplumun (incelenen </a:t>
            </a:r>
            <a:r>
              <a:rPr lang="tr-TR" dirty="0" smtClean="0"/>
              <a:t>alanın) </a:t>
            </a:r>
            <a:r>
              <a:rPr lang="tr-TR" b="1" dirty="0"/>
              <a:t>genel ve durağan </a:t>
            </a:r>
            <a:r>
              <a:rPr lang="tr-TR" dirty="0"/>
              <a:t>bir resmini çizmesine karşın, niteliksel </a:t>
            </a:r>
            <a:r>
              <a:rPr lang="tr-TR" dirty="0" smtClean="0"/>
              <a:t>araştırma </a:t>
            </a:r>
            <a:r>
              <a:rPr lang="tr-TR" dirty="0"/>
              <a:t>toplumsal yaşamın değişme sürecine ilişkin daha </a:t>
            </a:r>
            <a:r>
              <a:rPr lang="tr-TR" b="1" dirty="0"/>
              <a:t>dinamik ve zengin </a:t>
            </a:r>
            <a:r>
              <a:rPr lang="tr-TR" dirty="0"/>
              <a:t>bir anlam yaratmayı mümkün </a:t>
            </a:r>
            <a:r>
              <a:rPr lang="tr-TR" dirty="0" smtClean="0"/>
              <a:t>kılar.</a:t>
            </a:r>
          </a:p>
          <a:p>
            <a:pPr>
              <a:buFontTx/>
              <a:buChar char="-"/>
            </a:pPr>
            <a:endParaRPr lang="tr-TR" dirty="0" smtClean="0"/>
          </a:p>
          <a:p>
            <a:pPr>
              <a:buFontTx/>
              <a:buChar char="-"/>
            </a:pPr>
            <a:r>
              <a:rPr lang="tr-TR" dirty="0" smtClean="0"/>
              <a:t>Nicel </a:t>
            </a:r>
            <a:r>
              <a:rPr lang="tr-TR" dirty="0"/>
              <a:t>veri toplama tekniklerinin çoğu </a:t>
            </a:r>
            <a:r>
              <a:rPr lang="tr-TR" b="1" dirty="0"/>
              <a:t>veri </a:t>
            </a:r>
            <a:r>
              <a:rPr lang="tr-TR" b="1" dirty="0" err="1"/>
              <a:t>özetleyicileridir</a:t>
            </a:r>
            <a:r>
              <a:rPr lang="tr-TR" dirty="0"/>
              <a:t>. Büyük resmi görmek için verileri özetlerler. Nitel yöntemler ise tersine, </a:t>
            </a:r>
            <a:r>
              <a:rPr lang="tr-TR" b="1" dirty="0"/>
              <a:t>veri çoğaltıcılardır</a:t>
            </a:r>
            <a:r>
              <a:rPr lang="tr-TR" dirty="0"/>
              <a:t>. Olayların anahtar yönlerini görmek bu yolla mümkün olur.</a:t>
            </a:r>
          </a:p>
          <a:p>
            <a:pPr>
              <a:buFontTx/>
              <a:buChar char="-"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7316562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0"/>
            <a:ext cx="9144000" cy="90872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r>
              <a:rPr lang="tr-TR" b="1" dirty="0" smtClean="0">
                <a:solidFill>
                  <a:srgbClr val="FF0000"/>
                </a:solidFill>
              </a:rPr>
              <a:t>Nicel Araştırma </a:t>
            </a:r>
            <a:r>
              <a:rPr lang="tr-TR" b="1" dirty="0">
                <a:solidFill>
                  <a:srgbClr val="FF0000"/>
                </a:solidFill>
              </a:rPr>
              <a:t>Sürecinin Aşamaları</a:t>
            </a:r>
          </a:p>
        </p:txBody>
      </p:sp>
      <p:sp>
        <p:nvSpPr>
          <p:cNvPr id="650244" name="Oval 4"/>
          <p:cNvSpPr>
            <a:spLocks noChangeArrowheads="1"/>
          </p:cNvSpPr>
          <p:nvPr/>
        </p:nvSpPr>
        <p:spPr bwMode="auto">
          <a:xfrm>
            <a:off x="5159897" y="2924945"/>
            <a:ext cx="1296987" cy="1150937"/>
          </a:xfrm>
          <a:prstGeom prst="ellipse">
            <a:avLst/>
          </a:prstGeom>
          <a:solidFill>
            <a:srgbClr val="01E5F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tr-TR" sz="2800">
                <a:solidFill>
                  <a:schemeClr val="bg2"/>
                </a:solidFill>
              </a:rPr>
              <a:t>Kuram</a:t>
            </a:r>
          </a:p>
        </p:txBody>
      </p:sp>
      <p:sp>
        <p:nvSpPr>
          <p:cNvPr id="650245" name="Rectangle 5"/>
          <p:cNvSpPr>
            <a:spLocks noChangeArrowheads="1"/>
          </p:cNvSpPr>
          <p:nvPr/>
        </p:nvSpPr>
        <p:spPr bwMode="auto">
          <a:xfrm>
            <a:off x="5088458" y="1196156"/>
            <a:ext cx="1944688" cy="719138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650246" name="Rectangle 6"/>
          <p:cNvSpPr>
            <a:spLocks noChangeArrowheads="1"/>
          </p:cNvSpPr>
          <p:nvPr/>
        </p:nvSpPr>
        <p:spPr bwMode="auto">
          <a:xfrm>
            <a:off x="7968183" y="1988320"/>
            <a:ext cx="1944688" cy="936625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650247" name="Rectangle 7"/>
          <p:cNvSpPr>
            <a:spLocks noChangeArrowheads="1"/>
          </p:cNvSpPr>
          <p:nvPr/>
        </p:nvSpPr>
        <p:spPr bwMode="auto">
          <a:xfrm>
            <a:off x="7968183" y="3356744"/>
            <a:ext cx="1944688" cy="863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650248" name="Rectangle 8"/>
          <p:cNvSpPr>
            <a:spLocks noChangeArrowheads="1"/>
          </p:cNvSpPr>
          <p:nvPr/>
        </p:nvSpPr>
        <p:spPr bwMode="auto">
          <a:xfrm>
            <a:off x="2135708" y="1916881"/>
            <a:ext cx="1944688" cy="719138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650249" name="Rectangle 9"/>
          <p:cNvSpPr>
            <a:spLocks noChangeArrowheads="1"/>
          </p:cNvSpPr>
          <p:nvPr/>
        </p:nvSpPr>
        <p:spPr bwMode="auto">
          <a:xfrm>
            <a:off x="6456883" y="5083945"/>
            <a:ext cx="1944688" cy="71913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650250" name="Rectangle 10"/>
          <p:cNvSpPr>
            <a:spLocks noChangeArrowheads="1"/>
          </p:cNvSpPr>
          <p:nvPr/>
        </p:nvSpPr>
        <p:spPr bwMode="auto">
          <a:xfrm>
            <a:off x="1919611" y="5084614"/>
            <a:ext cx="2447999" cy="71913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650251" name="Rectangle 11"/>
          <p:cNvSpPr>
            <a:spLocks noChangeArrowheads="1"/>
          </p:cNvSpPr>
          <p:nvPr/>
        </p:nvSpPr>
        <p:spPr bwMode="auto">
          <a:xfrm>
            <a:off x="2064272" y="3501206"/>
            <a:ext cx="1944687" cy="719138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650252" name="Text Box 12"/>
          <p:cNvSpPr txBox="1">
            <a:spLocks noChangeArrowheads="1"/>
          </p:cNvSpPr>
          <p:nvPr/>
        </p:nvSpPr>
        <p:spPr bwMode="auto">
          <a:xfrm>
            <a:off x="5239502" y="1334269"/>
            <a:ext cx="1191993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dirty="0"/>
              <a:t>1 Konu seç</a:t>
            </a:r>
          </a:p>
        </p:txBody>
      </p:sp>
      <p:sp>
        <p:nvSpPr>
          <p:cNvPr id="650253" name="Text Box 13"/>
          <p:cNvSpPr txBox="1">
            <a:spLocks noChangeArrowheads="1"/>
          </p:cNvSpPr>
          <p:nvPr/>
        </p:nvSpPr>
        <p:spPr bwMode="auto">
          <a:xfrm>
            <a:off x="8184307" y="2132286"/>
            <a:ext cx="1048429" cy="6463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dirty="0"/>
              <a:t>2 Soruya </a:t>
            </a:r>
          </a:p>
          <a:p>
            <a:r>
              <a:rPr lang="tr-TR" dirty="0"/>
              <a:t>odaklan</a:t>
            </a:r>
          </a:p>
        </p:txBody>
      </p:sp>
      <p:sp>
        <p:nvSpPr>
          <p:cNvPr id="650254" name="Text Box 14"/>
          <p:cNvSpPr txBox="1">
            <a:spLocks noChangeArrowheads="1"/>
          </p:cNvSpPr>
          <p:nvPr/>
        </p:nvSpPr>
        <p:spPr bwMode="auto">
          <a:xfrm>
            <a:off x="8040291" y="3428430"/>
            <a:ext cx="1471493" cy="6463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dirty="0"/>
              <a:t>3 Araştırmayı </a:t>
            </a:r>
          </a:p>
          <a:p>
            <a:r>
              <a:rPr lang="tr-TR" dirty="0"/>
              <a:t>tasarla</a:t>
            </a:r>
          </a:p>
        </p:txBody>
      </p:sp>
      <p:sp>
        <p:nvSpPr>
          <p:cNvPr id="650255" name="Text Box 15"/>
          <p:cNvSpPr txBox="1">
            <a:spLocks noChangeArrowheads="1"/>
          </p:cNvSpPr>
          <p:nvPr/>
        </p:nvSpPr>
        <p:spPr bwMode="auto">
          <a:xfrm>
            <a:off x="6555218" y="5295081"/>
            <a:ext cx="125778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dirty="0"/>
              <a:t>4 Veri topla</a:t>
            </a:r>
          </a:p>
        </p:txBody>
      </p:sp>
      <p:sp>
        <p:nvSpPr>
          <p:cNvPr id="650256" name="Text Box 16"/>
          <p:cNvSpPr txBox="1">
            <a:spLocks noChangeArrowheads="1"/>
          </p:cNvSpPr>
          <p:nvPr/>
        </p:nvSpPr>
        <p:spPr bwMode="auto">
          <a:xfrm>
            <a:off x="1847603" y="5228629"/>
            <a:ext cx="186153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dirty="0"/>
              <a:t>5 Verileri analiz et</a:t>
            </a:r>
          </a:p>
        </p:txBody>
      </p:sp>
      <p:sp>
        <p:nvSpPr>
          <p:cNvPr id="650257" name="Text Box 17"/>
          <p:cNvSpPr txBox="1">
            <a:spLocks noChangeArrowheads="1"/>
          </p:cNvSpPr>
          <p:nvPr/>
        </p:nvSpPr>
        <p:spPr bwMode="auto">
          <a:xfrm>
            <a:off x="2279651" y="3428430"/>
            <a:ext cx="1024383" cy="6463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dirty="0"/>
              <a:t>6 Verileri</a:t>
            </a:r>
          </a:p>
          <a:p>
            <a:r>
              <a:rPr lang="tr-TR" dirty="0"/>
              <a:t>yorumla</a:t>
            </a:r>
          </a:p>
        </p:txBody>
      </p:sp>
      <p:sp>
        <p:nvSpPr>
          <p:cNvPr id="650258" name="Text Box 18"/>
          <p:cNvSpPr txBox="1">
            <a:spLocks noChangeArrowheads="1"/>
          </p:cNvSpPr>
          <p:nvPr/>
        </p:nvSpPr>
        <p:spPr bwMode="auto">
          <a:xfrm>
            <a:off x="2033896" y="1910532"/>
            <a:ext cx="1362104" cy="6463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dirty="0"/>
              <a:t>7 Başkalarını</a:t>
            </a:r>
          </a:p>
          <a:p>
            <a:r>
              <a:rPr lang="tr-TR" dirty="0"/>
              <a:t>bilgilendir </a:t>
            </a:r>
          </a:p>
        </p:txBody>
      </p:sp>
      <p:cxnSp>
        <p:nvCxnSpPr>
          <p:cNvPr id="650261" name="AutoShape 21"/>
          <p:cNvCxnSpPr>
            <a:cxnSpLocks noChangeShapeType="1"/>
            <a:stCxn id="650252" idx="3"/>
            <a:endCxn id="650246" idx="0"/>
          </p:cNvCxnSpPr>
          <p:nvPr/>
        </p:nvCxnSpPr>
        <p:spPr bwMode="auto">
          <a:xfrm>
            <a:off x="6964653" y="1565103"/>
            <a:ext cx="1975874" cy="423217"/>
          </a:xfrm>
          <a:prstGeom prst="curvedConnector2">
            <a:avLst/>
          </a:prstGeom>
          <a:noFill/>
          <a:ln w="25400">
            <a:solidFill>
              <a:schemeClr val="accent2"/>
            </a:solidFill>
            <a:round/>
            <a:headEnd/>
            <a:tailEnd/>
          </a:ln>
          <a:effectLst/>
        </p:spPr>
      </p:cxnSp>
      <p:cxnSp>
        <p:nvCxnSpPr>
          <p:cNvPr id="650262" name="AutoShape 22"/>
          <p:cNvCxnSpPr>
            <a:cxnSpLocks noChangeShapeType="1"/>
            <a:stCxn id="650252" idx="3"/>
            <a:endCxn id="650246" idx="0"/>
          </p:cNvCxnSpPr>
          <p:nvPr/>
        </p:nvCxnSpPr>
        <p:spPr bwMode="auto">
          <a:xfrm>
            <a:off x="6964653" y="1565103"/>
            <a:ext cx="1975874" cy="423217"/>
          </a:xfrm>
          <a:prstGeom prst="curvedConnector2">
            <a:avLst/>
          </a:prstGeom>
          <a:ln>
            <a:headEnd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50263" name="AutoShape 23"/>
          <p:cNvCxnSpPr>
            <a:cxnSpLocks noChangeShapeType="1"/>
            <a:stCxn id="650246" idx="2"/>
            <a:endCxn id="650247" idx="0"/>
          </p:cNvCxnSpPr>
          <p:nvPr/>
        </p:nvCxnSpPr>
        <p:spPr bwMode="auto">
          <a:xfrm rot="5400000">
            <a:off x="8738121" y="3140844"/>
            <a:ext cx="406400" cy="0"/>
          </a:xfrm>
          <a:prstGeom prst="straightConnector1">
            <a:avLst/>
          </a:prstGeom>
          <a:ln>
            <a:headEnd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50264" name="AutoShape 24"/>
          <p:cNvCxnSpPr>
            <a:cxnSpLocks noChangeShapeType="1"/>
            <a:stCxn id="650247" idx="2"/>
            <a:endCxn id="650249" idx="3"/>
          </p:cNvCxnSpPr>
          <p:nvPr/>
        </p:nvCxnSpPr>
        <p:spPr bwMode="auto">
          <a:xfrm rot="5400000">
            <a:off x="8072165" y="4575150"/>
            <a:ext cx="1211262" cy="527050"/>
          </a:xfrm>
          <a:prstGeom prst="curvedConnector2">
            <a:avLst/>
          </a:prstGeom>
          <a:ln>
            <a:headEnd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50265" name="AutoShape 25"/>
          <p:cNvCxnSpPr>
            <a:cxnSpLocks noChangeShapeType="1"/>
            <a:stCxn id="650249" idx="1"/>
            <a:endCxn id="650250" idx="3"/>
          </p:cNvCxnSpPr>
          <p:nvPr/>
        </p:nvCxnSpPr>
        <p:spPr bwMode="auto">
          <a:xfrm rot="10800000" flipV="1">
            <a:off x="4367609" y="5443513"/>
            <a:ext cx="2089274" cy="669"/>
          </a:xfrm>
          <a:prstGeom prst="straightConnector1">
            <a:avLst/>
          </a:prstGeom>
          <a:ln>
            <a:headEnd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50270" name="Line 30"/>
          <p:cNvSpPr>
            <a:spLocks noChangeShapeType="1"/>
          </p:cNvSpPr>
          <p:nvPr/>
        </p:nvSpPr>
        <p:spPr bwMode="auto">
          <a:xfrm flipV="1">
            <a:off x="5736158" y="1916882"/>
            <a:ext cx="71438" cy="1008063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650271" name="Line 31"/>
          <p:cNvSpPr>
            <a:spLocks noChangeShapeType="1"/>
          </p:cNvSpPr>
          <p:nvPr/>
        </p:nvSpPr>
        <p:spPr bwMode="auto">
          <a:xfrm flipV="1">
            <a:off x="6383859" y="2709045"/>
            <a:ext cx="1584325" cy="503237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650277" name="Line 37"/>
          <p:cNvSpPr>
            <a:spLocks noChangeShapeType="1"/>
          </p:cNvSpPr>
          <p:nvPr/>
        </p:nvSpPr>
        <p:spPr bwMode="auto">
          <a:xfrm>
            <a:off x="6456883" y="3572644"/>
            <a:ext cx="1511300" cy="144462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650278" name="Line 38"/>
          <p:cNvSpPr>
            <a:spLocks noChangeShapeType="1"/>
          </p:cNvSpPr>
          <p:nvPr/>
        </p:nvSpPr>
        <p:spPr bwMode="auto">
          <a:xfrm>
            <a:off x="6096521" y="4004444"/>
            <a:ext cx="1079500" cy="10795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650279" name="Line 39"/>
          <p:cNvSpPr>
            <a:spLocks noChangeShapeType="1"/>
          </p:cNvSpPr>
          <p:nvPr/>
        </p:nvSpPr>
        <p:spPr bwMode="auto">
          <a:xfrm flipH="1">
            <a:off x="4080397" y="4075882"/>
            <a:ext cx="1584325" cy="1008063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650280" name="Line 40"/>
          <p:cNvSpPr>
            <a:spLocks noChangeShapeType="1"/>
          </p:cNvSpPr>
          <p:nvPr/>
        </p:nvSpPr>
        <p:spPr bwMode="auto">
          <a:xfrm flipH="1">
            <a:off x="4007372" y="3644081"/>
            <a:ext cx="1152525" cy="2159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650281" name="Line 41"/>
          <p:cNvSpPr>
            <a:spLocks noChangeShapeType="1"/>
          </p:cNvSpPr>
          <p:nvPr/>
        </p:nvSpPr>
        <p:spPr bwMode="auto">
          <a:xfrm flipH="1" flipV="1">
            <a:off x="4080396" y="2348681"/>
            <a:ext cx="1295400" cy="719138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650282" name="Text Box 42"/>
          <p:cNvSpPr txBox="1">
            <a:spLocks noChangeArrowheads="1"/>
          </p:cNvSpPr>
          <p:nvPr/>
        </p:nvSpPr>
        <p:spPr bwMode="auto">
          <a:xfrm>
            <a:off x="8480425" y="6165305"/>
            <a:ext cx="1990610" cy="276999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1200" dirty="0"/>
              <a:t>Kaynak: </a:t>
            </a:r>
            <a:r>
              <a:rPr lang="tr-TR" sz="1200" dirty="0" err="1"/>
              <a:t>Neuman</a:t>
            </a:r>
            <a:r>
              <a:rPr lang="tr-TR" sz="1200" dirty="0"/>
              <a:t>, 2006, s. 15</a:t>
            </a:r>
          </a:p>
        </p:txBody>
      </p:sp>
      <p:cxnSp>
        <p:nvCxnSpPr>
          <p:cNvPr id="34" name="33 Düz Ok Bağlayıcısı"/>
          <p:cNvCxnSpPr/>
          <p:nvPr/>
        </p:nvCxnSpPr>
        <p:spPr bwMode="auto">
          <a:xfrm rot="5400000" flipH="1" flipV="1">
            <a:off x="2675694" y="3032385"/>
            <a:ext cx="864096" cy="72008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8" name="37 Düz Ok Bağlayıcısı"/>
          <p:cNvCxnSpPr>
            <a:stCxn id="650250" idx="0"/>
            <a:endCxn id="650251" idx="2"/>
          </p:cNvCxnSpPr>
          <p:nvPr/>
        </p:nvCxnSpPr>
        <p:spPr bwMode="auto">
          <a:xfrm rot="16200000" flipV="1">
            <a:off x="2657980" y="4598982"/>
            <a:ext cx="864269" cy="106995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81905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0"/>
            <a:ext cx="9144000" cy="90872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r>
              <a:rPr lang="tr-TR" b="1" dirty="0" smtClean="0">
                <a:solidFill>
                  <a:srgbClr val="FF0000"/>
                </a:solidFill>
              </a:rPr>
              <a:t>Nitel Araştırma </a:t>
            </a:r>
            <a:r>
              <a:rPr lang="tr-TR" b="1" dirty="0">
                <a:solidFill>
                  <a:srgbClr val="FF0000"/>
                </a:solidFill>
              </a:rPr>
              <a:t>Sürecinin Aşamaları</a:t>
            </a:r>
          </a:p>
        </p:txBody>
      </p:sp>
      <p:sp>
        <p:nvSpPr>
          <p:cNvPr id="650244" name="Oval 4"/>
          <p:cNvSpPr>
            <a:spLocks noChangeArrowheads="1"/>
          </p:cNvSpPr>
          <p:nvPr/>
        </p:nvSpPr>
        <p:spPr bwMode="auto">
          <a:xfrm>
            <a:off x="5159699" y="3068912"/>
            <a:ext cx="1296987" cy="1150937"/>
          </a:xfrm>
          <a:prstGeom prst="ellipse">
            <a:avLst/>
          </a:prstGeom>
          <a:solidFill>
            <a:srgbClr val="01E5F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tr-TR" sz="2800">
                <a:solidFill>
                  <a:schemeClr val="bg2"/>
                </a:solidFill>
              </a:rPr>
              <a:t>Kuram</a:t>
            </a:r>
          </a:p>
        </p:txBody>
      </p:sp>
      <p:sp>
        <p:nvSpPr>
          <p:cNvPr id="650245" name="Rectangle 5"/>
          <p:cNvSpPr>
            <a:spLocks noChangeArrowheads="1"/>
          </p:cNvSpPr>
          <p:nvPr/>
        </p:nvSpPr>
        <p:spPr bwMode="auto">
          <a:xfrm>
            <a:off x="4943748" y="1052117"/>
            <a:ext cx="2089200" cy="1007145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650246" name="Rectangle 6"/>
          <p:cNvSpPr>
            <a:spLocks noChangeArrowheads="1"/>
          </p:cNvSpPr>
          <p:nvPr/>
        </p:nvSpPr>
        <p:spPr bwMode="auto">
          <a:xfrm>
            <a:off x="7967985" y="2132287"/>
            <a:ext cx="1944688" cy="936625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650247" name="Rectangle 7"/>
          <p:cNvSpPr>
            <a:spLocks noChangeArrowheads="1"/>
          </p:cNvSpPr>
          <p:nvPr/>
        </p:nvSpPr>
        <p:spPr bwMode="auto">
          <a:xfrm>
            <a:off x="7967985" y="3500711"/>
            <a:ext cx="1944688" cy="863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650248" name="Rectangle 8"/>
          <p:cNvSpPr>
            <a:spLocks noChangeArrowheads="1"/>
          </p:cNvSpPr>
          <p:nvPr/>
        </p:nvSpPr>
        <p:spPr bwMode="auto">
          <a:xfrm>
            <a:off x="2135510" y="2060848"/>
            <a:ext cx="1944688" cy="719138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650249" name="Rectangle 9"/>
          <p:cNvSpPr>
            <a:spLocks noChangeArrowheads="1"/>
          </p:cNvSpPr>
          <p:nvPr/>
        </p:nvSpPr>
        <p:spPr bwMode="auto">
          <a:xfrm>
            <a:off x="6456685" y="5227912"/>
            <a:ext cx="1944688" cy="71913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650250" name="Rectangle 10"/>
          <p:cNvSpPr>
            <a:spLocks noChangeArrowheads="1"/>
          </p:cNvSpPr>
          <p:nvPr/>
        </p:nvSpPr>
        <p:spPr bwMode="auto">
          <a:xfrm>
            <a:off x="1919413" y="5228581"/>
            <a:ext cx="2447999" cy="71913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650251" name="Rectangle 11"/>
          <p:cNvSpPr>
            <a:spLocks noChangeArrowheads="1"/>
          </p:cNvSpPr>
          <p:nvPr/>
        </p:nvSpPr>
        <p:spPr bwMode="auto">
          <a:xfrm>
            <a:off x="2064074" y="3645173"/>
            <a:ext cx="1944687" cy="719138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650252" name="Text Box 12"/>
          <p:cNvSpPr txBox="1">
            <a:spLocks noChangeArrowheads="1"/>
          </p:cNvSpPr>
          <p:nvPr/>
        </p:nvSpPr>
        <p:spPr bwMode="auto">
          <a:xfrm>
            <a:off x="4871740" y="1268141"/>
            <a:ext cx="2304256" cy="6463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tr-TR" dirty="0"/>
              <a:t>1 Toplumsal </a:t>
            </a:r>
          </a:p>
          <a:p>
            <a:r>
              <a:rPr lang="tr-TR" dirty="0"/>
              <a:t>benliği kabul et</a:t>
            </a:r>
          </a:p>
        </p:txBody>
      </p:sp>
      <p:sp>
        <p:nvSpPr>
          <p:cNvPr id="650253" name="Text Box 13"/>
          <p:cNvSpPr txBox="1">
            <a:spLocks noChangeArrowheads="1"/>
          </p:cNvSpPr>
          <p:nvPr/>
        </p:nvSpPr>
        <p:spPr bwMode="auto">
          <a:xfrm>
            <a:off x="7920416" y="2276253"/>
            <a:ext cx="1346844" cy="6463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dirty="0"/>
              <a:t>2 Bakış açısı </a:t>
            </a:r>
          </a:p>
          <a:p>
            <a:r>
              <a:rPr lang="tr-TR" dirty="0"/>
              <a:t>benimse</a:t>
            </a:r>
          </a:p>
        </p:txBody>
      </p:sp>
      <p:sp>
        <p:nvSpPr>
          <p:cNvPr id="650254" name="Text Box 14"/>
          <p:cNvSpPr txBox="1">
            <a:spLocks noChangeArrowheads="1"/>
          </p:cNvSpPr>
          <p:nvPr/>
        </p:nvSpPr>
        <p:spPr bwMode="auto">
          <a:xfrm>
            <a:off x="8040093" y="3572397"/>
            <a:ext cx="1471493" cy="6463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dirty="0"/>
              <a:t>3 Araştırmayı </a:t>
            </a:r>
          </a:p>
          <a:p>
            <a:r>
              <a:rPr lang="tr-TR" dirty="0"/>
              <a:t>tasarla</a:t>
            </a:r>
          </a:p>
        </p:txBody>
      </p:sp>
      <p:sp>
        <p:nvSpPr>
          <p:cNvPr id="650255" name="Text Box 15"/>
          <p:cNvSpPr txBox="1">
            <a:spLocks noChangeArrowheads="1"/>
          </p:cNvSpPr>
          <p:nvPr/>
        </p:nvSpPr>
        <p:spPr bwMode="auto">
          <a:xfrm>
            <a:off x="6555020" y="5439048"/>
            <a:ext cx="125778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dirty="0"/>
              <a:t>4 Veri topla</a:t>
            </a:r>
          </a:p>
        </p:txBody>
      </p:sp>
      <p:sp>
        <p:nvSpPr>
          <p:cNvPr id="650256" name="Text Box 16"/>
          <p:cNvSpPr txBox="1">
            <a:spLocks noChangeArrowheads="1"/>
          </p:cNvSpPr>
          <p:nvPr/>
        </p:nvSpPr>
        <p:spPr bwMode="auto">
          <a:xfrm>
            <a:off x="1847405" y="5372596"/>
            <a:ext cx="186153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dirty="0"/>
              <a:t>5 Verileri analiz et</a:t>
            </a:r>
          </a:p>
        </p:txBody>
      </p:sp>
      <p:sp>
        <p:nvSpPr>
          <p:cNvPr id="650257" name="Text Box 17"/>
          <p:cNvSpPr txBox="1">
            <a:spLocks noChangeArrowheads="1"/>
          </p:cNvSpPr>
          <p:nvPr/>
        </p:nvSpPr>
        <p:spPr bwMode="auto">
          <a:xfrm>
            <a:off x="2279453" y="3572397"/>
            <a:ext cx="1024383" cy="6463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dirty="0"/>
              <a:t>6 Verileri</a:t>
            </a:r>
          </a:p>
          <a:p>
            <a:r>
              <a:rPr lang="tr-TR" dirty="0"/>
              <a:t>yorumla</a:t>
            </a:r>
          </a:p>
        </p:txBody>
      </p:sp>
      <p:sp>
        <p:nvSpPr>
          <p:cNvPr id="650258" name="Text Box 18"/>
          <p:cNvSpPr txBox="1">
            <a:spLocks noChangeArrowheads="1"/>
          </p:cNvSpPr>
          <p:nvPr/>
        </p:nvSpPr>
        <p:spPr bwMode="auto">
          <a:xfrm>
            <a:off x="2033698" y="2054499"/>
            <a:ext cx="1362104" cy="6463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dirty="0"/>
              <a:t>7 Başkalarını</a:t>
            </a:r>
          </a:p>
          <a:p>
            <a:r>
              <a:rPr lang="tr-TR" dirty="0"/>
              <a:t>bilgilendir </a:t>
            </a:r>
          </a:p>
        </p:txBody>
      </p:sp>
      <p:cxnSp>
        <p:nvCxnSpPr>
          <p:cNvPr id="650261" name="AutoShape 21"/>
          <p:cNvCxnSpPr>
            <a:cxnSpLocks noChangeShapeType="1"/>
            <a:stCxn id="650252" idx="3"/>
            <a:endCxn id="650246" idx="0"/>
          </p:cNvCxnSpPr>
          <p:nvPr/>
        </p:nvCxnSpPr>
        <p:spPr bwMode="auto">
          <a:xfrm>
            <a:off x="7175997" y="1683640"/>
            <a:ext cx="1764333" cy="448647"/>
          </a:xfrm>
          <a:prstGeom prst="curvedConnector2">
            <a:avLst/>
          </a:prstGeom>
          <a:noFill/>
          <a:ln w="25400">
            <a:solidFill>
              <a:schemeClr val="accent2"/>
            </a:solidFill>
            <a:round/>
            <a:headEnd/>
            <a:tailEnd/>
          </a:ln>
          <a:effectLst/>
        </p:spPr>
      </p:cxnSp>
      <p:cxnSp>
        <p:nvCxnSpPr>
          <p:cNvPr id="650262" name="AutoShape 22"/>
          <p:cNvCxnSpPr>
            <a:cxnSpLocks noChangeShapeType="1"/>
            <a:stCxn id="650252" idx="3"/>
            <a:endCxn id="650246" idx="0"/>
          </p:cNvCxnSpPr>
          <p:nvPr/>
        </p:nvCxnSpPr>
        <p:spPr bwMode="auto">
          <a:xfrm>
            <a:off x="7175997" y="1683640"/>
            <a:ext cx="1764333" cy="448647"/>
          </a:xfrm>
          <a:prstGeom prst="curvedConnector2">
            <a:avLst/>
          </a:prstGeom>
          <a:ln>
            <a:headEnd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50263" name="AutoShape 23"/>
          <p:cNvCxnSpPr>
            <a:cxnSpLocks noChangeShapeType="1"/>
            <a:stCxn id="650246" idx="2"/>
            <a:endCxn id="650247" idx="0"/>
          </p:cNvCxnSpPr>
          <p:nvPr/>
        </p:nvCxnSpPr>
        <p:spPr bwMode="auto">
          <a:xfrm rot="5400000">
            <a:off x="8737923" y="3284811"/>
            <a:ext cx="406400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650264" name="AutoShape 24"/>
          <p:cNvCxnSpPr>
            <a:cxnSpLocks noChangeShapeType="1"/>
            <a:stCxn id="650247" idx="2"/>
            <a:endCxn id="650249" idx="3"/>
          </p:cNvCxnSpPr>
          <p:nvPr/>
        </p:nvCxnSpPr>
        <p:spPr bwMode="auto">
          <a:xfrm rot="5400000">
            <a:off x="8071967" y="4719117"/>
            <a:ext cx="1211262" cy="527050"/>
          </a:xfrm>
          <a:prstGeom prst="curvedConnector2">
            <a:avLst/>
          </a:prstGeom>
          <a:ln>
            <a:headEnd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50265" name="AutoShape 25"/>
          <p:cNvCxnSpPr>
            <a:cxnSpLocks noChangeShapeType="1"/>
            <a:stCxn id="650249" idx="1"/>
            <a:endCxn id="650250" idx="3"/>
          </p:cNvCxnSpPr>
          <p:nvPr/>
        </p:nvCxnSpPr>
        <p:spPr bwMode="auto">
          <a:xfrm rot="10800000" flipV="1">
            <a:off x="4367411" y="5587480"/>
            <a:ext cx="2089274" cy="669"/>
          </a:xfrm>
          <a:prstGeom prst="straightConnector1">
            <a:avLst/>
          </a:prstGeom>
          <a:ln>
            <a:headEnd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50270" name="Line 30"/>
          <p:cNvSpPr>
            <a:spLocks noChangeShapeType="1"/>
          </p:cNvSpPr>
          <p:nvPr/>
        </p:nvSpPr>
        <p:spPr bwMode="auto">
          <a:xfrm flipV="1">
            <a:off x="5735960" y="2060849"/>
            <a:ext cx="71438" cy="1008063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650271" name="Line 31"/>
          <p:cNvSpPr>
            <a:spLocks noChangeShapeType="1"/>
          </p:cNvSpPr>
          <p:nvPr/>
        </p:nvSpPr>
        <p:spPr bwMode="auto">
          <a:xfrm flipV="1">
            <a:off x="6383661" y="2853012"/>
            <a:ext cx="1584325" cy="503237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650277" name="Line 37"/>
          <p:cNvSpPr>
            <a:spLocks noChangeShapeType="1"/>
          </p:cNvSpPr>
          <p:nvPr/>
        </p:nvSpPr>
        <p:spPr bwMode="auto">
          <a:xfrm>
            <a:off x="6456685" y="3716611"/>
            <a:ext cx="1511300" cy="144462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650278" name="Line 38"/>
          <p:cNvSpPr>
            <a:spLocks noChangeShapeType="1"/>
          </p:cNvSpPr>
          <p:nvPr/>
        </p:nvSpPr>
        <p:spPr bwMode="auto">
          <a:xfrm>
            <a:off x="6096323" y="4148411"/>
            <a:ext cx="1079500" cy="10795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650279" name="Line 39"/>
          <p:cNvSpPr>
            <a:spLocks noChangeShapeType="1"/>
          </p:cNvSpPr>
          <p:nvPr/>
        </p:nvSpPr>
        <p:spPr bwMode="auto">
          <a:xfrm flipH="1">
            <a:off x="4080199" y="4219849"/>
            <a:ext cx="1584325" cy="1008063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650280" name="Line 40"/>
          <p:cNvSpPr>
            <a:spLocks noChangeShapeType="1"/>
          </p:cNvSpPr>
          <p:nvPr/>
        </p:nvSpPr>
        <p:spPr bwMode="auto">
          <a:xfrm flipH="1">
            <a:off x="4007174" y="3788048"/>
            <a:ext cx="1152525" cy="2159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650281" name="Line 41"/>
          <p:cNvSpPr>
            <a:spLocks noChangeShapeType="1"/>
          </p:cNvSpPr>
          <p:nvPr/>
        </p:nvSpPr>
        <p:spPr bwMode="auto">
          <a:xfrm flipH="1" flipV="1">
            <a:off x="4080198" y="2492648"/>
            <a:ext cx="1295400" cy="719138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cxnSp>
        <p:nvCxnSpPr>
          <p:cNvPr id="33" name="32 Düz Ok Bağlayıcısı"/>
          <p:cNvCxnSpPr/>
          <p:nvPr/>
        </p:nvCxnSpPr>
        <p:spPr bwMode="auto">
          <a:xfrm rot="5400000" flipH="1" flipV="1">
            <a:off x="2675496" y="3176352"/>
            <a:ext cx="864096" cy="72008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4" name="33 Düz Ok Bağlayıcısı"/>
          <p:cNvCxnSpPr/>
          <p:nvPr/>
        </p:nvCxnSpPr>
        <p:spPr bwMode="auto">
          <a:xfrm rot="16200000" flipV="1">
            <a:off x="2657782" y="4742949"/>
            <a:ext cx="864269" cy="106995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5" name="Text Box 42"/>
          <p:cNvSpPr txBox="1">
            <a:spLocks noChangeArrowheads="1"/>
          </p:cNvSpPr>
          <p:nvPr/>
        </p:nvSpPr>
        <p:spPr bwMode="auto">
          <a:xfrm>
            <a:off x="8480425" y="6165305"/>
            <a:ext cx="1990610" cy="276999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1200" dirty="0"/>
              <a:t>Kaynak: </a:t>
            </a:r>
            <a:r>
              <a:rPr lang="tr-TR" sz="1200" dirty="0" err="1"/>
              <a:t>Neuman</a:t>
            </a:r>
            <a:r>
              <a:rPr lang="tr-TR" sz="1200" dirty="0"/>
              <a:t>, 2006, s. 15</a:t>
            </a:r>
          </a:p>
        </p:txBody>
      </p:sp>
    </p:spTree>
    <p:extLst>
      <p:ext uri="{BB962C8B-B14F-4D97-AF65-F5344CB8AC3E}">
        <p14:creationId xmlns:p14="http://schemas.microsoft.com/office/powerpoint/2010/main" val="657880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265</Words>
  <Application>Microsoft Office PowerPoint</Application>
  <PresentationFormat>Geniş ekran</PresentationFormat>
  <Paragraphs>75</Paragraphs>
  <Slides>6</Slides>
  <Notes>4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Araştırmanın Yönelimi</vt:lpstr>
      <vt:lpstr>Araştırmanın Öznesi</vt:lpstr>
      <vt:lpstr>Araştırmanın Deseni ve Veri Derleme Biçimleri</vt:lpstr>
      <vt:lpstr>Nicel- Nitel Araştırma</vt:lpstr>
      <vt:lpstr>Nicel Araştırma Sürecinin Aşamaları</vt:lpstr>
      <vt:lpstr>Nitel Araştırma Sürecinin Aşamaları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Araştırmanın Yönelimi</dc:title>
  <dc:creator>Asus</dc:creator>
  <cp:lastModifiedBy>Asus</cp:lastModifiedBy>
  <cp:revision>1</cp:revision>
  <dcterms:created xsi:type="dcterms:W3CDTF">2020-01-31T22:25:35Z</dcterms:created>
  <dcterms:modified xsi:type="dcterms:W3CDTF">2020-01-31T22:26:16Z</dcterms:modified>
</cp:coreProperties>
</file>