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17"/>
  </p:notesMasterIdLst>
  <p:handoutMasterIdLst>
    <p:handoutMasterId r:id="rId18"/>
  </p:handoutMasterIdLst>
  <p:sldIdLst>
    <p:sldId id="668" r:id="rId4"/>
    <p:sldId id="609" r:id="rId5"/>
    <p:sldId id="669" r:id="rId6"/>
    <p:sldId id="670" r:id="rId7"/>
    <p:sldId id="671" r:id="rId8"/>
    <p:sldId id="672" r:id="rId9"/>
    <p:sldId id="673" r:id="rId10"/>
    <p:sldId id="674" r:id="rId11"/>
    <p:sldId id="678" r:id="rId12"/>
    <p:sldId id="675" r:id="rId13"/>
    <p:sldId id="677" r:id="rId14"/>
    <p:sldId id="676" r:id="rId15"/>
    <p:sldId id="679"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5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3FAE"/>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77" d="100"/>
          <a:sy n="77" d="100"/>
        </p:scale>
        <p:origin x="90" y="156"/>
      </p:cViewPr>
      <p:guideLst>
        <p:guide orient="horz" pos="2160"/>
        <p:guide pos="2857"/>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521297-CB6F-4EDB-BA1E-0373CABEC619}"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tr-TR"/>
        </a:p>
      </dgm:t>
    </dgm:pt>
    <dgm:pt modelId="{AAC32C28-007E-4178-8072-B81DEB0DA3F5}">
      <dgm:prSet phldrT="[Metin]"/>
      <dgm:spPr/>
      <dgm:t>
        <a:bodyPr/>
        <a:lstStyle/>
        <a:p>
          <a:r>
            <a:rPr lang="tr-TR" dirty="0"/>
            <a:t>2 )Ek Mali Tablolar</a:t>
          </a:r>
        </a:p>
      </dgm:t>
    </dgm:pt>
    <dgm:pt modelId="{3F99EEB1-C8C8-422B-BC22-65D0A083F5EF}" type="parTrans" cxnId="{1D701EA3-D435-4DEC-BF0A-4EE5805B2CA6}">
      <dgm:prSet/>
      <dgm:spPr/>
      <dgm:t>
        <a:bodyPr/>
        <a:lstStyle/>
        <a:p>
          <a:endParaRPr lang="tr-TR"/>
        </a:p>
      </dgm:t>
    </dgm:pt>
    <dgm:pt modelId="{21EE9D61-92F6-4AFD-8245-BAD61BD3C62B}" type="sibTrans" cxnId="{1D701EA3-D435-4DEC-BF0A-4EE5805B2CA6}">
      <dgm:prSet/>
      <dgm:spPr/>
      <dgm:t>
        <a:bodyPr/>
        <a:lstStyle/>
        <a:p>
          <a:endParaRPr lang="tr-TR"/>
        </a:p>
      </dgm:t>
    </dgm:pt>
    <dgm:pt modelId="{6785677A-B616-4A56-9FD5-97551C5F920E}">
      <dgm:prSet phldrT="[Metin]"/>
      <dgm:spPr/>
      <dgm:t>
        <a:bodyPr/>
        <a:lstStyle/>
        <a:p>
          <a:r>
            <a:rPr lang="tr-TR" dirty="0"/>
            <a:t>Satışların Maliyeti Tablosu </a:t>
          </a:r>
        </a:p>
      </dgm:t>
    </dgm:pt>
    <dgm:pt modelId="{5B88E9C4-618E-4796-BC32-5A6CFF9773DB}" type="parTrans" cxnId="{D9561114-C2C9-430D-95FB-C0D86C7487D8}">
      <dgm:prSet/>
      <dgm:spPr/>
      <dgm:t>
        <a:bodyPr/>
        <a:lstStyle/>
        <a:p>
          <a:endParaRPr lang="tr-TR"/>
        </a:p>
      </dgm:t>
    </dgm:pt>
    <dgm:pt modelId="{B25BD7B8-85FD-4AA2-982C-117ED7170D3E}" type="sibTrans" cxnId="{D9561114-C2C9-430D-95FB-C0D86C7487D8}">
      <dgm:prSet/>
      <dgm:spPr/>
      <dgm:t>
        <a:bodyPr/>
        <a:lstStyle/>
        <a:p>
          <a:endParaRPr lang="tr-TR"/>
        </a:p>
      </dgm:t>
    </dgm:pt>
    <dgm:pt modelId="{17BEB863-31D4-4D13-9827-E0AFEBBAB332}">
      <dgm:prSet phldrT="[Metin]"/>
      <dgm:spPr/>
      <dgm:t>
        <a:bodyPr/>
        <a:lstStyle/>
        <a:p>
          <a:r>
            <a:rPr lang="tr-TR" dirty="0"/>
            <a:t>Fon Akım Tablosu </a:t>
          </a:r>
        </a:p>
      </dgm:t>
    </dgm:pt>
    <dgm:pt modelId="{642A86FB-D4D6-40D1-85CA-BD82C9F7C057}" type="parTrans" cxnId="{E158BD71-FB51-4D1B-9307-29FEDF009010}">
      <dgm:prSet/>
      <dgm:spPr/>
      <dgm:t>
        <a:bodyPr/>
        <a:lstStyle/>
        <a:p>
          <a:endParaRPr lang="tr-TR"/>
        </a:p>
      </dgm:t>
    </dgm:pt>
    <dgm:pt modelId="{594E238E-4FE9-490F-8ECE-9D3171B2A99F}" type="sibTrans" cxnId="{E158BD71-FB51-4D1B-9307-29FEDF009010}">
      <dgm:prSet/>
      <dgm:spPr/>
      <dgm:t>
        <a:bodyPr/>
        <a:lstStyle/>
        <a:p>
          <a:endParaRPr lang="tr-TR"/>
        </a:p>
      </dgm:t>
    </dgm:pt>
    <dgm:pt modelId="{40CC49F2-9D56-4B21-831A-5E03EF1B752D}">
      <dgm:prSet phldrT="[Metin]"/>
      <dgm:spPr/>
      <dgm:t>
        <a:bodyPr/>
        <a:lstStyle/>
        <a:p>
          <a:r>
            <a:rPr lang="tr-TR" dirty="0"/>
            <a:t>Net İşletme Sermayesi Değişim Tablosu </a:t>
          </a:r>
        </a:p>
      </dgm:t>
    </dgm:pt>
    <dgm:pt modelId="{BED088DB-0158-47DC-B5D9-FDFDF76FB616}" type="parTrans" cxnId="{A382430C-93DD-4A5E-BCCE-61C43E0C5AD7}">
      <dgm:prSet/>
      <dgm:spPr/>
      <dgm:t>
        <a:bodyPr/>
        <a:lstStyle/>
        <a:p>
          <a:endParaRPr lang="tr-TR"/>
        </a:p>
      </dgm:t>
    </dgm:pt>
    <dgm:pt modelId="{412295B9-865E-46D4-89CC-874B13C616CD}" type="sibTrans" cxnId="{A382430C-93DD-4A5E-BCCE-61C43E0C5AD7}">
      <dgm:prSet/>
      <dgm:spPr/>
      <dgm:t>
        <a:bodyPr/>
        <a:lstStyle/>
        <a:p>
          <a:endParaRPr lang="tr-TR"/>
        </a:p>
      </dgm:t>
    </dgm:pt>
    <dgm:pt modelId="{84A2F624-0B97-41C1-9EFF-72E047D2C66B}">
      <dgm:prSet phldrT="[Metin]"/>
      <dgm:spPr/>
      <dgm:t>
        <a:bodyPr/>
        <a:lstStyle/>
        <a:p>
          <a:r>
            <a:rPr lang="tr-TR" dirty="0"/>
            <a:t>Nakit Akım Tablosu</a:t>
          </a:r>
        </a:p>
      </dgm:t>
    </dgm:pt>
    <dgm:pt modelId="{C6B155D4-E9C6-44C9-B169-229F5570EAA2}" type="parTrans" cxnId="{24EE6110-EBB6-4459-9F41-40046B0414CB}">
      <dgm:prSet/>
      <dgm:spPr/>
      <dgm:t>
        <a:bodyPr/>
        <a:lstStyle/>
        <a:p>
          <a:endParaRPr lang="tr-TR"/>
        </a:p>
      </dgm:t>
    </dgm:pt>
    <dgm:pt modelId="{A830DA00-DED1-4B93-BF61-1B800AA60A32}" type="sibTrans" cxnId="{24EE6110-EBB6-4459-9F41-40046B0414CB}">
      <dgm:prSet/>
      <dgm:spPr/>
      <dgm:t>
        <a:bodyPr/>
        <a:lstStyle/>
        <a:p>
          <a:endParaRPr lang="tr-TR"/>
        </a:p>
      </dgm:t>
    </dgm:pt>
    <dgm:pt modelId="{C40AA106-14EA-4E01-AF00-A998887E6A30}">
      <dgm:prSet phldrT="[Metin]"/>
      <dgm:spPr/>
      <dgm:t>
        <a:bodyPr/>
        <a:lstStyle/>
        <a:p>
          <a:r>
            <a:rPr lang="tr-TR" dirty="0"/>
            <a:t>Kar Dağıtım Tablosu</a:t>
          </a:r>
        </a:p>
      </dgm:t>
    </dgm:pt>
    <dgm:pt modelId="{48DD74CD-28A0-4CD0-8CE6-53BB56169911}" type="parTrans" cxnId="{2837F68C-03DB-4A74-BA9A-469FFC618F9E}">
      <dgm:prSet/>
      <dgm:spPr/>
      <dgm:t>
        <a:bodyPr/>
        <a:lstStyle/>
        <a:p>
          <a:endParaRPr lang="tr-TR"/>
        </a:p>
      </dgm:t>
    </dgm:pt>
    <dgm:pt modelId="{0D476999-A4DB-4F83-9782-FEF323502494}" type="sibTrans" cxnId="{2837F68C-03DB-4A74-BA9A-469FFC618F9E}">
      <dgm:prSet/>
      <dgm:spPr/>
      <dgm:t>
        <a:bodyPr/>
        <a:lstStyle/>
        <a:p>
          <a:endParaRPr lang="tr-TR"/>
        </a:p>
      </dgm:t>
    </dgm:pt>
    <dgm:pt modelId="{8D3A72C7-A7C0-4FE5-B2B5-31FD06024CDB}">
      <dgm:prSet phldrT="[Metin]"/>
      <dgm:spPr/>
      <dgm:t>
        <a:bodyPr/>
        <a:lstStyle/>
        <a:p>
          <a:r>
            <a:rPr lang="tr-TR" dirty="0"/>
            <a:t>Öz kaynak Değişim Tablosu</a:t>
          </a:r>
        </a:p>
      </dgm:t>
    </dgm:pt>
    <dgm:pt modelId="{70AE56D2-3739-4661-A936-194B250ECFAF}" type="parTrans" cxnId="{DE6CD1DC-B5C4-4616-9EF9-CE7CA3E56311}">
      <dgm:prSet/>
      <dgm:spPr/>
      <dgm:t>
        <a:bodyPr/>
        <a:lstStyle/>
        <a:p>
          <a:endParaRPr lang="tr-TR"/>
        </a:p>
      </dgm:t>
    </dgm:pt>
    <dgm:pt modelId="{F461148C-F2DA-4B66-94B7-0323AA07D32A}" type="sibTrans" cxnId="{DE6CD1DC-B5C4-4616-9EF9-CE7CA3E56311}">
      <dgm:prSet/>
      <dgm:spPr/>
      <dgm:t>
        <a:bodyPr/>
        <a:lstStyle/>
        <a:p>
          <a:endParaRPr lang="tr-TR"/>
        </a:p>
      </dgm:t>
    </dgm:pt>
    <dgm:pt modelId="{8C711555-F7A9-46C8-AE9E-CBB7EF488F9E}" type="pres">
      <dgm:prSet presAssocID="{2F521297-CB6F-4EDB-BA1E-0373CABEC619}" presName="Name0" presStyleCnt="0">
        <dgm:presLayoutVars>
          <dgm:chPref val="1"/>
          <dgm:dir/>
          <dgm:animOne val="branch"/>
          <dgm:animLvl val="lvl"/>
          <dgm:resizeHandles/>
        </dgm:presLayoutVars>
      </dgm:prSet>
      <dgm:spPr/>
      <dgm:t>
        <a:bodyPr/>
        <a:lstStyle/>
        <a:p>
          <a:endParaRPr lang="tr-TR"/>
        </a:p>
      </dgm:t>
    </dgm:pt>
    <dgm:pt modelId="{A81E8AF6-A520-4D03-9D3B-D4B3AF928319}" type="pres">
      <dgm:prSet presAssocID="{AAC32C28-007E-4178-8072-B81DEB0DA3F5}" presName="vertOne" presStyleCnt="0"/>
      <dgm:spPr/>
    </dgm:pt>
    <dgm:pt modelId="{B933DA3C-4BF8-45AD-8808-A80354E85500}" type="pres">
      <dgm:prSet presAssocID="{AAC32C28-007E-4178-8072-B81DEB0DA3F5}" presName="txOne" presStyleLbl="node0" presStyleIdx="0" presStyleCnt="1" custScaleY="33289">
        <dgm:presLayoutVars>
          <dgm:chPref val="3"/>
        </dgm:presLayoutVars>
      </dgm:prSet>
      <dgm:spPr/>
      <dgm:t>
        <a:bodyPr/>
        <a:lstStyle/>
        <a:p>
          <a:endParaRPr lang="tr-TR"/>
        </a:p>
      </dgm:t>
    </dgm:pt>
    <dgm:pt modelId="{31DA1C00-3D08-481E-80E3-B086A9086EA1}" type="pres">
      <dgm:prSet presAssocID="{AAC32C28-007E-4178-8072-B81DEB0DA3F5}" presName="parTransOne" presStyleCnt="0"/>
      <dgm:spPr/>
    </dgm:pt>
    <dgm:pt modelId="{0C21FDAC-A418-4213-B463-C2DE81BF87E8}" type="pres">
      <dgm:prSet presAssocID="{AAC32C28-007E-4178-8072-B81DEB0DA3F5}" presName="horzOne" presStyleCnt="0"/>
      <dgm:spPr/>
    </dgm:pt>
    <dgm:pt modelId="{4D05C43E-9900-4A97-8AE3-97ACA0330168}" type="pres">
      <dgm:prSet presAssocID="{6785677A-B616-4A56-9FD5-97551C5F920E}" presName="vertTwo" presStyleCnt="0"/>
      <dgm:spPr/>
    </dgm:pt>
    <dgm:pt modelId="{C26FB912-A0A1-4F9C-AB51-BC5B567FA368}" type="pres">
      <dgm:prSet presAssocID="{6785677A-B616-4A56-9FD5-97551C5F920E}" presName="txTwo" presStyleLbl="node2" presStyleIdx="0" presStyleCnt="6">
        <dgm:presLayoutVars>
          <dgm:chPref val="3"/>
        </dgm:presLayoutVars>
      </dgm:prSet>
      <dgm:spPr/>
      <dgm:t>
        <a:bodyPr/>
        <a:lstStyle/>
        <a:p>
          <a:endParaRPr lang="tr-TR"/>
        </a:p>
      </dgm:t>
    </dgm:pt>
    <dgm:pt modelId="{0C6685D6-08B7-4FD6-82D7-868C6255B7F4}" type="pres">
      <dgm:prSet presAssocID="{6785677A-B616-4A56-9FD5-97551C5F920E}" presName="horzTwo" presStyleCnt="0"/>
      <dgm:spPr/>
    </dgm:pt>
    <dgm:pt modelId="{C75752D4-4426-4462-B133-70C60C023F31}" type="pres">
      <dgm:prSet presAssocID="{B25BD7B8-85FD-4AA2-982C-117ED7170D3E}" presName="sibSpaceTwo" presStyleCnt="0"/>
      <dgm:spPr/>
    </dgm:pt>
    <dgm:pt modelId="{6095F57C-2F3B-4646-92B8-D998EEDDA165}" type="pres">
      <dgm:prSet presAssocID="{17BEB863-31D4-4D13-9827-E0AFEBBAB332}" presName="vertTwo" presStyleCnt="0"/>
      <dgm:spPr/>
    </dgm:pt>
    <dgm:pt modelId="{95020679-E984-4E1B-B28F-E16DF456C705}" type="pres">
      <dgm:prSet presAssocID="{17BEB863-31D4-4D13-9827-E0AFEBBAB332}" presName="txTwo" presStyleLbl="node2" presStyleIdx="1" presStyleCnt="6">
        <dgm:presLayoutVars>
          <dgm:chPref val="3"/>
        </dgm:presLayoutVars>
      </dgm:prSet>
      <dgm:spPr/>
      <dgm:t>
        <a:bodyPr/>
        <a:lstStyle/>
        <a:p>
          <a:endParaRPr lang="tr-TR"/>
        </a:p>
      </dgm:t>
    </dgm:pt>
    <dgm:pt modelId="{3E556235-64F3-45B3-AB0D-1B7A5E0425F2}" type="pres">
      <dgm:prSet presAssocID="{17BEB863-31D4-4D13-9827-E0AFEBBAB332}" presName="horzTwo" presStyleCnt="0"/>
      <dgm:spPr/>
    </dgm:pt>
    <dgm:pt modelId="{9D0FAB58-098A-4276-9282-22F780524886}" type="pres">
      <dgm:prSet presAssocID="{594E238E-4FE9-490F-8ECE-9D3171B2A99F}" presName="sibSpaceTwo" presStyleCnt="0"/>
      <dgm:spPr/>
    </dgm:pt>
    <dgm:pt modelId="{366E19B3-71EB-497B-B747-F1B23F4CB5B3}" type="pres">
      <dgm:prSet presAssocID="{84A2F624-0B97-41C1-9EFF-72E047D2C66B}" presName="vertTwo" presStyleCnt="0"/>
      <dgm:spPr/>
    </dgm:pt>
    <dgm:pt modelId="{9604E932-26D4-44D2-AD40-01D1B6D69CA6}" type="pres">
      <dgm:prSet presAssocID="{84A2F624-0B97-41C1-9EFF-72E047D2C66B}" presName="txTwo" presStyleLbl="node2" presStyleIdx="2" presStyleCnt="6">
        <dgm:presLayoutVars>
          <dgm:chPref val="3"/>
        </dgm:presLayoutVars>
      </dgm:prSet>
      <dgm:spPr/>
      <dgm:t>
        <a:bodyPr/>
        <a:lstStyle/>
        <a:p>
          <a:endParaRPr lang="tr-TR"/>
        </a:p>
      </dgm:t>
    </dgm:pt>
    <dgm:pt modelId="{93348345-1DAF-42F3-8A6D-600591F148AC}" type="pres">
      <dgm:prSet presAssocID="{84A2F624-0B97-41C1-9EFF-72E047D2C66B}" presName="horzTwo" presStyleCnt="0"/>
      <dgm:spPr/>
    </dgm:pt>
    <dgm:pt modelId="{CCCFE71F-6EC0-4AC3-BD6F-B8669F161701}" type="pres">
      <dgm:prSet presAssocID="{A830DA00-DED1-4B93-BF61-1B800AA60A32}" presName="sibSpaceTwo" presStyleCnt="0"/>
      <dgm:spPr/>
    </dgm:pt>
    <dgm:pt modelId="{ABE2E088-F07C-4172-B7FA-17A58CB86982}" type="pres">
      <dgm:prSet presAssocID="{C40AA106-14EA-4E01-AF00-A998887E6A30}" presName="vertTwo" presStyleCnt="0"/>
      <dgm:spPr/>
    </dgm:pt>
    <dgm:pt modelId="{7BE2C32B-4EFF-4B7A-8F26-4126A23BA4F9}" type="pres">
      <dgm:prSet presAssocID="{C40AA106-14EA-4E01-AF00-A998887E6A30}" presName="txTwo" presStyleLbl="node2" presStyleIdx="3" presStyleCnt="6">
        <dgm:presLayoutVars>
          <dgm:chPref val="3"/>
        </dgm:presLayoutVars>
      </dgm:prSet>
      <dgm:spPr/>
      <dgm:t>
        <a:bodyPr/>
        <a:lstStyle/>
        <a:p>
          <a:endParaRPr lang="tr-TR"/>
        </a:p>
      </dgm:t>
    </dgm:pt>
    <dgm:pt modelId="{507024E6-2488-4478-AA3F-FD611F94873A}" type="pres">
      <dgm:prSet presAssocID="{C40AA106-14EA-4E01-AF00-A998887E6A30}" presName="horzTwo" presStyleCnt="0"/>
      <dgm:spPr/>
    </dgm:pt>
    <dgm:pt modelId="{B43B4EE4-CB82-4BD2-8F14-E0433E8AADAE}" type="pres">
      <dgm:prSet presAssocID="{0D476999-A4DB-4F83-9782-FEF323502494}" presName="sibSpaceTwo" presStyleCnt="0"/>
      <dgm:spPr/>
    </dgm:pt>
    <dgm:pt modelId="{4A71F210-A044-4D85-883C-712013AA0DC3}" type="pres">
      <dgm:prSet presAssocID="{8D3A72C7-A7C0-4FE5-B2B5-31FD06024CDB}" presName="vertTwo" presStyleCnt="0"/>
      <dgm:spPr/>
    </dgm:pt>
    <dgm:pt modelId="{5DAA58A7-645F-4206-9C9C-D81B17EA46CE}" type="pres">
      <dgm:prSet presAssocID="{8D3A72C7-A7C0-4FE5-B2B5-31FD06024CDB}" presName="txTwo" presStyleLbl="node2" presStyleIdx="4" presStyleCnt="6">
        <dgm:presLayoutVars>
          <dgm:chPref val="3"/>
        </dgm:presLayoutVars>
      </dgm:prSet>
      <dgm:spPr/>
      <dgm:t>
        <a:bodyPr/>
        <a:lstStyle/>
        <a:p>
          <a:endParaRPr lang="tr-TR"/>
        </a:p>
      </dgm:t>
    </dgm:pt>
    <dgm:pt modelId="{2CAF3A6C-DF30-4114-9DEA-37CE2179874F}" type="pres">
      <dgm:prSet presAssocID="{8D3A72C7-A7C0-4FE5-B2B5-31FD06024CDB}" presName="horzTwo" presStyleCnt="0"/>
      <dgm:spPr/>
    </dgm:pt>
    <dgm:pt modelId="{561E942E-F205-47B5-BF22-2726373922F6}" type="pres">
      <dgm:prSet presAssocID="{F461148C-F2DA-4B66-94B7-0323AA07D32A}" presName="sibSpaceTwo" presStyleCnt="0"/>
      <dgm:spPr/>
    </dgm:pt>
    <dgm:pt modelId="{64E21811-239F-4111-B448-AACDDDD3DD39}" type="pres">
      <dgm:prSet presAssocID="{40CC49F2-9D56-4B21-831A-5E03EF1B752D}" presName="vertTwo" presStyleCnt="0"/>
      <dgm:spPr/>
    </dgm:pt>
    <dgm:pt modelId="{77AC77EA-B456-4A82-A424-33C4140F7C01}" type="pres">
      <dgm:prSet presAssocID="{40CC49F2-9D56-4B21-831A-5E03EF1B752D}" presName="txTwo" presStyleLbl="node2" presStyleIdx="5" presStyleCnt="6">
        <dgm:presLayoutVars>
          <dgm:chPref val="3"/>
        </dgm:presLayoutVars>
      </dgm:prSet>
      <dgm:spPr/>
      <dgm:t>
        <a:bodyPr/>
        <a:lstStyle/>
        <a:p>
          <a:endParaRPr lang="tr-TR"/>
        </a:p>
      </dgm:t>
    </dgm:pt>
    <dgm:pt modelId="{2256D8F2-EBD0-435A-9B56-8152FD13648A}" type="pres">
      <dgm:prSet presAssocID="{40CC49F2-9D56-4B21-831A-5E03EF1B752D}" presName="horzTwo" presStyleCnt="0"/>
      <dgm:spPr/>
    </dgm:pt>
  </dgm:ptLst>
  <dgm:cxnLst>
    <dgm:cxn modelId="{DE6CD1DC-B5C4-4616-9EF9-CE7CA3E56311}" srcId="{AAC32C28-007E-4178-8072-B81DEB0DA3F5}" destId="{8D3A72C7-A7C0-4FE5-B2B5-31FD06024CDB}" srcOrd="4" destOrd="0" parTransId="{70AE56D2-3739-4661-A936-194B250ECFAF}" sibTransId="{F461148C-F2DA-4B66-94B7-0323AA07D32A}"/>
    <dgm:cxn modelId="{E158BD71-FB51-4D1B-9307-29FEDF009010}" srcId="{AAC32C28-007E-4178-8072-B81DEB0DA3F5}" destId="{17BEB863-31D4-4D13-9827-E0AFEBBAB332}" srcOrd="1" destOrd="0" parTransId="{642A86FB-D4D6-40D1-85CA-BD82C9F7C057}" sibTransId="{594E238E-4FE9-490F-8ECE-9D3171B2A99F}"/>
    <dgm:cxn modelId="{74028B58-DB5A-4648-B6E8-2707AA3EF9BC}" type="presOf" srcId="{C40AA106-14EA-4E01-AF00-A998887E6A30}" destId="{7BE2C32B-4EFF-4B7A-8F26-4126A23BA4F9}" srcOrd="0" destOrd="0" presId="urn:microsoft.com/office/officeart/2005/8/layout/hierarchy4"/>
    <dgm:cxn modelId="{E9FBCB1E-2938-4F11-8C94-57C41506A98E}" type="presOf" srcId="{6785677A-B616-4A56-9FD5-97551C5F920E}" destId="{C26FB912-A0A1-4F9C-AB51-BC5B567FA368}" srcOrd="0" destOrd="0" presId="urn:microsoft.com/office/officeart/2005/8/layout/hierarchy4"/>
    <dgm:cxn modelId="{CDBF5E2C-31E2-4062-BDA2-D44D91E04DDF}" type="presOf" srcId="{84A2F624-0B97-41C1-9EFF-72E047D2C66B}" destId="{9604E932-26D4-44D2-AD40-01D1B6D69CA6}" srcOrd="0" destOrd="0" presId="urn:microsoft.com/office/officeart/2005/8/layout/hierarchy4"/>
    <dgm:cxn modelId="{82DD76E8-BF6A-4FE3-9676-F5AF60241A6B}" type="presOf" srcId="{2F521297-CB6F-4EDB-BA1E-0373CABEC619}" destId="{8C711555-F7A9-46C8-AE9E-CBB7EF488F9E}" srcOrd="0" destOrd="0" presId="urn:microsoft.com/office/officeart/2005/8/layout/hierarchy4"/>
    <dgm:cxn modelId="{D9561114-C2C9-430D-95FB-C0D86C7487D8}" srcId="{AAC32C28-007E-4178-8072-B81DEB0DA3F5}" destId="{6785677A-B616-4A56-9FD5-97551C5F920E}" srcOrd="0" destOrd="0" parTransId="{5B88E9C4-618E-4796-BC32-5A6CFF9773DB}" sibTransId="{B25BD7B8-85FD-4AA2-982C-117ED7170D3E}"/>
    <dgm:cxn modelId="{24EE6110-EBB6-4459-9F41-40046B0414CB}" srcId="{AAC32C28-007E-4178-8072-B81DEB0DA3F5}" destId="{84A2F624-0B97-41C1-9EFF-72E047D2C66B}" srcOrd="2" destOrd="0" parTransId="{C6B155D4-E9C6-44C9-B169-229F5570EAA2}" sibTransId="{A830DA00-DED1-4B93-BF61-1B800AA60A32}"/>
    <dgm:cxn modelId="{1D701EA3-D435-4DEC-BF0A-4EE5805B2CA6}" srcId="{2F521297-CB6F-4EDB-BA1E-0373CABEC619}" destId="{AAC32C28-007E-4178-8072-B81DEB0DA3F5}" srcOrd="0" destOrd="0" parTransId="{3F99EEB1-C8C8-422B-BC22-65D0A083F5EF}" sibTransId="{21EE9D61-92F6-4AFD-8245-BAD61BD3C62B}"/>
    <dgm:cxn modelId="{2837F68C-03DB-4A74-BA9A-469FFC618F9E}" srcId="{AAC32C28-007E-4178-8072-B81DEB0DA3F5}" destId="{C40AA106-14EA-4E01-AF00-A998887E6A30}" srcOrd="3" destOrd="0" parTransId="{48DD74CD-28A0-4CD0-8CE6-53BB56169911}" sibTransId="{0D476999-A4DB-4F83-9782-FEF323502494}"/>
    <dgm:cxn modelId="{D187E84A-C525-4013-9031-EE36C099FF15}" type="presOf" srcId="{AAC32C28-007E-4178-8072-B81DEB0DA3F5}" destId="{B933DA3C-4BF8-45AD-8808-A80354E85500}" srcOrd="0" destOrd="0" presId="urn:microsoft.com/office/officeart/2005/8/layout/hierarchy4"/>
    <dgm:cxn modelId="{10737AC8-544E-4FF6-93ED-FC1903C57BE2}" type="presOf" srcId="{40CC49F2-9D56-4B21-831A-5E03EF1B752D}" destId="{77AC77EA-B456-4A82-A424-33C4140F7C01}" srcOrd="0" destOrd="0" presId="urn:microsoft.com/office/officeart/2005/8/layout/hierarchy4"/>
    <dgm:cxn modelId="{AD046967-C9D9-43F1-A71B-904388A9B288}" type="presOf" srcId="{17BEB863-31D4-4D13-9827-E0AFEBBAB332}" destId="{95020679-E984-4E1B-B28F-E16DF456C705}" srcOrd="0" destOrd="0" presId="urn:microsoft.com/office/officeart/2005/8/layout/hierarchy4"/>
    <dgm:cxn modelId="{6FAD48F8-0796-4EBD-874F-86BEBD3D03DC}" type="presOf" srcId="{8D3A72C7-A7C0-4FE5-B2B5-31FD06024CDB}" destId="{5DAA58A7-645F-4206-9C9C-D81B17EA46CE}" srcOrd="0" destOrd="0" presId="urn:microsoft.com/office/officeart/2005/8/layout/hierarchy4"/>
    <dgm:cxn modelId="{A382430C-93DD-4A5E-BCCE-61C43E0C5AD7}" srcId="{AAC32C28-007E-4178-8072-B81DEB0DA3F5}" destId="{40CC49F2-9D56-4B21-831A-5E03EF1B752D}" srcOrd="5" destOrd="0" parTransId="{BED088DB-0158-47DC-B5D9-FDFDF76FB616}" sibTransId="{412295B9-865E-46D4-89CC-874B13C616CD}"/>
    <dgm:cxn modelId="{33DE98BA-E4D1-466D-B330-FFFE4D32D409}" type="presParOf" srcId="{8C711555-F7A9-46C8-AE9E-CBB7EF488F9E}" destId="{A81E8AF6-A520-4D03-9D3B-D4B3AF928319}" srcOrd="0" destOrd="0" presId="urn:microsoft.com/office/officeart/2005/8/layout/hierarchy4"/>
    <dgm:cxn modelId="{932E40C6-AC1F-426A-B0D7-676C9FADF675}" type="presParOf" srcId="{A81E8AF6-A520-4D03-9D3B-D4B3AF928319}" destId="{B933DA3C-4BF8-45AD-8808-A80354E85500}" srcOrd="0" destOrd="0" presId="urn:microsoft.com/office/officeart/2005/8/layout/hierarchy4"/>
    <dgm:cxn modelId="{B250FB79-8E42-4614-ADCD-24DE1F618D62}" type="presParOf" srcId="{A81E8AF6-A520-4D03-9D3B-D4B3AF928319}" destId="{31DA1C00-3D08-481E-80E3-B086A9086EA1}" srcOrd="1" destOrd="0" presId="urn:microsoft.com/office/officeart/2005/8/layout/hierarchy4"/>
    <dgm:cxn modelId="{E2A06C10-CBC3-4D5E-8D5E-2A3DA8168F1A}" type="presParOf" srcId="{A81E8AF6-A520-4D03-9D3B-D4B3AF928319}" destId="{0C21FDAC-A418-4213-B463-C2DE81BF87E8}" srcOrd="2" destOrd="0" presId="urn:microsoft.com/office/officeart/2005/8/layout/hierarchy4"/>
    <dgm:cxn modelId="{5F2F5D71-2B78-4D78-B51C-1050000D1062}" type="presParOf" srcId="{0C21FDAC-A418-4213-B463-C2DE81BF87E8}" destId="{4D05C43E-9900-4A97-8AE3-97ACA0330168}" srcOrd="0" destOrd="0" presId="urn:microsoft.com/office/officeart/2005/8/layout/hierarchy4"/>
    <dgm:cxn modelId="{80D16BA0-5D84-4651-B988-A047980A92A6}" type="presParOf" srcId="{4D05C43E-9900-4A97-8AE3-97ACA0330168}" destId="{C26FB912-A0A1-4F9C-AB51-BC5B567FA368}" srcOrd="0" destOrd="0" presId="urn:microsoft.com/office/officeart/2005/8/layout/hierarchy4"/>
    <dgm:cxn modelId="{4450B819-BA69-479B-BE3F-CC4701AB0A00}" type="presParOf" srcId="{4D05C43E-9900-4A97-8AE3-97ACA0330168}" destId="{0C6685D6-08B7-4FD6-82D7-868C6255B7F4}" srcOrd="1" destOrd="0" presId="urn:microsoft.com/office/officeart/2005/8/layout/hierarchy4"/>
    <dgm:cxn modelId="{E664FE01-0552-40E5-917D-66C798149668}" type="presParOf" srcId="{0C21FDAC-A418-4213-B463-C2DE81BF87E8}" destId="{C75752D4-4426-4462-B133-70C60C023F31}" srcOrd="1" destOrd="0" presId="urn:microsoft.com/office/officeart/2005/8/layout/hierarchy4"/>
    <dgm:cxn modelId="{71531884-302F-4E70-8D50-38C3899A73E7}" type="presParOf" srcId="{0C21FDAC-A418-4213-B463-C2DE81BF87E8}" destId="{6095F57C-2F3B-4646-92B8-D998EEDDA165}" srcOrd="2" destOrd="0" presId="urn:microsoft.com/office/officeart/2005/8/layout/hierarchy4"/>
    <dgm:cxn modelId="{B7A65070-DE8D-46A1-A299-2CF683426106}" type="presParOf" srcId="{6095F57C-2F3B-4646-92B8-D998EEDDA165}" destId="{95020679-E984-4E1B-B28F-E16DF456C705}" srcOrd="0" destOrd="0" presId="urn:microsoft.com/office/officeart/2005/8/layout/hierarchy4"/>
    <dgm:cxn modelId="{DAFBE53B-1DCF-4BC8-B59E-E192A2BEF9FE}" type="presParOf" srcId="{6095F57C-2F3B-4646-92B8-D998EEDDA165}" destId="{3E556235-64F3-45B3-AB0D-1B7A5E0425F2}" srcOrd="1" destOrd="0" presId="urn:microsoft.com/office/officeart/2005/8/layout/hierarchy4"/>
    <dgm:cxn modelId="{C2A78D21-7C64-42A5-92C2-1E5625F6811C}" type="presParOf" srcId="{0C21FDAC-A418-4213-B463-C2DE81BF87E8}" destId="{9D0FAB58-098A-4276-9282-22F780524886}" srcOrd="3" destOrd="0" presId="urn:microsoft.com/office/officeart/2005/8/layout/hierarchy4"/>
    <dgm:cxn modelId="{66D92E6B-FCA1-445D-A9E2-3B1A3F8ACF95}" type="presParOf" srcId="{0C21FDAC-A418-4213-B463-C2DE81BF87E8}" destId="{366E19B3-71EB-497B-B747-F1B23F4CB5B3}" srcOrd="4" destOrd="0" presId="urn:microsoft.com/office/officeart/2005/8/layout/hierarchy4"/>
    <dgm:cxn modelId="{1078E71F-A959-4532-B424-731D5E4FAE84}" type="presParOf" srcId="{366E19B3-71EB-497B-B747-F1B23F4CB5B3}" destId="{9604E932-26D4-44D2-AD40-01D1B6D69CA6}" srcOrd="0" destOrd="0" presId="urn:microsoft.com/office/officeart/2005/8/layout/hierarchy4"/>
    <dgm:cxn modelId="{0CFB0A55-7133-41CF-A5B7-0C70FD4D83DC}" type="presParOf" srcId="{366E19B3-71EB-497B-B747-F1B23F4CB5B3}" destId="{93348345-1DAF-42F3-8A6D-600591F148AC}" srcOrd="1" destOrd="0" presId="urn:microsoft.com/office/officeart/2005/8/layout/hierarchy4"/>
    <dgm:cxn modelId="{EAF3E3B4-32E9-4E03-85C6-BA3793BE815A}" type="presParOf" srcId="{0C21FDAC-A418-4213-B463-C2DE81BF87E8}" destId="{CCCFE71F-6EC0-4AC3-BD6F-B8669F161701}" srcOrd="5" destOrd="0" presId="urn:microsoft.com/office/officeart/2005/8/layout/hierarchy4"/>
    <dgm:cxn modelId="{01F610AB-40C7-49A7-86F7-798D7302F6B2}" type="presParOf" srcId="{0C21FDAC-A418-4213-B463-C2DE81BF87E8}" destId="{ABE2E088-F07C-4172-B7FA-17A58CB86982}" srcOrd="6" destOrd="0" presId="urn:microsoft.com/office/officeart/2005/8/layout/hierarchy4"/>
    <dgm:cxn modelId="{6E7875B7-EA8B-4562-B10C-AA320FA635F6}" type="presParOf" srcId="{ABE2E088-F07C-4172-B7FA-17A58CB86982}" destId="{7BE2C32B-4EFF-4B7A-8F26-4126A23BA4F9}" srcOrd="0" destOrd="0" presId="urn:microsoft.com/office/officeart/2005/8/layout/hierarchy4"/>
    <dgm:cxn modelId="{8E5FE5DF-8F70-4B77-9031-03721931D63F}" type="presParOf" srcId="{ABE2E088-F07C-4172-B7FA-17A58CB86982}" destId="{507024E6-2488-4478-AA3F-FD611F94873A}" srcOrd="1" destOrd="0" presId="urn:microsoft.com/office/officeart/2005/8/layout/hierarchy4"/>
    <dgm:cxn modelId="{98E0B77D-6245-4CD9-8CA5-B7E017508256}" type="presParOf" srcId="{0C21FDAC-A418-4213-B463-C2DE81BF87E8}" destId="{B43B4EE4-CB82-4BD2-8F14-E0433E8AADAE}" srcOrd="7" destOrd="0" presId="urn:microsoft.com/office/officeart/2005/8/layout/hierarchy4"/>
    <dgm:cxn modelId="{FE21887B-372E-4DE7-8401-82F0BDD8CBD1}" type="presParOf" srcId="{0C21FDAC-A418-4213-B463-C2DE81BF87E8}" destId="{4A71F210-A044-4D85-883C-712013AA0DC3}" srcOrd="8" destOrd="0" presId="urn:microsoft.com/office/officeart/2005/8/layout/hierarchy4"/>
    <dgm:cxn modelId="{2552B1D5-4BA5-4FE9-BD48-381BE185A001}" type="presParOf" srcId="{4A71F210-A044-4D85-883C-712013AA0DC3}" destId="{5DAA58A7-645F-4206-9C9C-D81B17EA46CE}" srcOrd="0" destOrd="0" presId="urn:microsoft.com/office/officeart/2005/8/layout/hierarchy4"/>
    <dgm:cxn modelId="{CFD123CA-4BB5-4877-90D9-9F486BBA9514}" type="presParOf" srcId="{4A71F210-A044-4D85-883C-712013AA0DC3}" destId="{2CAF3A6C-DF30-4114-9DEA-37CE2179874F}" srcOrd="1" destOrd="0" presId="urn:microsoft.com/office/officeart/2005/8/layout/hierarchy4"/>
    <dgm:cxn modelId="{1A33511A-CBD0-441D-8270-7198A3C4A3B6}" type="presParOf" srcId="{0C21FDAC-A418-4213-B463-C2DE81BF87E8}" destId="{561E942E-F205-47B5-BF22-2726373922F6}" srcOrd="9" destOrd="0" presId="urn:microsoft.com/office/officeart/2005/8/layout/hierarchy4"/>
    <dgm:cxn modelId="{CA3A92FC-88A0-42FE-8361-87F6A93CA775}" type="presParOf" srcId="{0C21FDAC-A418-4213-B463-C2DE81BF87E8}" destId="{64E21811-239F-4111-B448-AACDDDD3DD39}" srcOrd="10" destOrd="0" presId="urn:microsoft.com/office/officeart/2005/8/layout/hierarchy4"/>
    <dgm:cxn modelId="{95F57DCE-A7EB-424B-97DA-40CCBCE1F12E}" type="presParOf" srcId="{64E21811-239F-4111-B448-AACDDDD3DD39}" destId="{77AC77EA-B456-4A82-A424-33C4140F7C01}" srcOrd="0" destOrd="0" presId="urn:microsoft.com/office/officeart/2005/8/layout/hierarchy4"/>
    <dgm:cxn modelId="{0FC1415E-1C86-47FF-97FB-2769B5717DA2}" type="presParOf" srcId="{64E21811-239F-4111-B448-AACDDDD3DD39}" destId="{2256D8F2-EBD0-435A-9B56-8152FD13648A}"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3DA3C-4BF8-45AD-8808-A80354E85500}">
      <dsp:nvSpPr>
        <dsp:cNvPr id="0" name=""/>
        <dsp:cNvSpPr/>
      </dsp:nvSpPr>
      <dsp:spPr>
        <a:xfrm>
          <a:off x="40" y="488"/>
          <a:ext cx="8229519" cy="10159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tr-TR" sz="4400" kern="1200" dirty="0"/>
            <a:t>2 )Ek Mali Tablolar</a:t>
          </a:r>
        </a:p>
      </dsp:txBody>
      <dsp:txXfrm>
        <a:off x="29797" y="30245"/>
        <a:ext cx="8170005" cy="956476"/>
      </dsp:txXfrm>
    </dsp:sp>
    <dsp:sp modelId="{C26FB912-A0A1-4F9C-AB51-BC5B567FA368}">
      <dsp:nvSpPr>
        <dsp:cNvPr id="0" name=""/>
        <dsp:cNvSpPr/>
      </dsp:nvSpPr>
      <dsp:spPr>
        <a:xfrm>
          <a:off x="40" y="1336918"/>
          <a:ext cx="1281856" cy="30520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a:t>Satışların Maliyeti Tablosu </a:t>
          </a:r>
        </a:p>
      </dsp:txBody>
      <dsp:txXfrm>
        <a:off x="37584" y="1374462"/>
        <a:ext cx="1206768" cy="2976942"/>
      </dsp:txXfrm>
    </dsp:sp>
    <dsp:sp modelId="{95020679-E984-4E1B-B28F-E16DF456C705}">
      <dsp:nvSpPr>
        <dsp:cNvPr id="0" name=""/>
        <dsp:cNvSpPr/>
      </dsp:nvSpPr>
      <dsp:spPr>
        <a:xfrm>
          <a:off x="1389572" y="1336918"/>
          <a:ext cx="1281856" cy="30520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a:t>Fon Akım Tablosu </a:t>
          </a:r>
        </a:p>
      </dsp:txBody>
      <dsp:txXfrm>
        <a:off x="1427116" y="1374462"/>
        <a:ext cx="1206768" cy="2976942"/>
      </dsp:txXfrm>
    </dsp:sp>
    <dsp:sp modelId="{9604E932-26D4-44D2-AD40-01D1B6D69CA6}">
      <dsp:nvSpPr>
        <dsp:cNvPr id="0" name=""/>
        <dsp:cNvSpPr/>
      </dsp:nvSpPr>
      <dsp:spPr>
        <a:xfrm>
          <a:off x="2779105" y="1336918"/>
          <a:ext cx="1281856" cy="30520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a:t>Nakit Akım Tablosu</a:t>
          </a:r>
        </a:p>
      </dsp:txBody>
      <dsp:txXfrm>
        <a:off x="2816649" y="1374462"/>
        <a:ext cx="1206768" cy="2976942"/>
      </dsp:txXfrm>
    </dsp:sp>
    <dsp:sp modelId="{7BE2C32B-4EFF-4B7A-8F26-4126A23BA4F9}">
      <dsp:nvSpPr>
        <dsp:cNvPr id="0" name=""/>
        <dsp:cNvSpPr/>
      </dsp:nvSpPr>
      <dsp:spPr>
        <a:xfrm>
          <a:off x="4168637" y="1336918"/>
          <a:ext cx="1281856" cy="30520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a:t>Kar Dağıtım Tablosu</a:t>
          </a:r>
        </a:p>
      </dsp:txBody>
      <dsp:txXfrm>
        <a:off x="4206181" y="1374462"/>
        <a:ext cx="1206768" cy="2976942"/>
      </dsp:txXfrm>
    </dsp:sp>
    <dsp:sp modelId="{5DAA58A7-645F-4206-9C9C-D81B17EA46CE}">
      <dsp:nvSpPr>
        <dsp:cNvPr id="0" name=""/>
        <dsp:cNvSpPr/>
      </dsp:nvSpPr>
      <dsp:spPr>
        <a:xfrm>
          <a:off x="5558170" y="1336918"/>
          <a:ext cx="1281856" cy="30520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a:t>Öz kaynak Değişim Tablosu</a:t>
          </a:r>
        </a:p>
      </dsp:txBody>
      <dsp:txXfrm>
        <a:off x="5595714" y="1374462"/>
        <a:ext cx="1206768" cy="2976942"/>
      </dsp:txXfrm>
    </dsp:sp>
    <dsp:sp modelId="{77AC77EA-B456-4A82-A424-33C4140F7C01}">
      <dsp:nvSpPr>
        <dsp:cNvPr id="0" name=""/>
        <dsp:cNvSpPr/>
      </dsp:nvSpPr>
      <dsp:spPr>
        <a:xfrm>
          <a:off x="6947703" y="1336918"/>
          <a:ext cx="1281856" cy="30520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a:t>Net İşletme Sermayesi Değişim Tablosu </a:t>
          </a:r>
        </a:p>
      </dsp:txBody>
      <dsp:txXfrm>
        <a:off x="6985247" y="1374462"/>
        <a:ext cx="1206768" cy="297694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27.02.2020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2/27/2020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2/27/2020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2/27/2020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2/27/2020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2/27/2020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2/27/2020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2/27/2020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2/27/2020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2/27/2020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2/27/2020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2/27/2020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2/27/2020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50348" y="213719"/>
            <a:ext cx="6781800" cy="1600200"/>
          </a:xfrm>
        </p:spPr>
        <p:txBody>
          <a:bodyPr>
            <a:normAutofit/>
          </a:bodyPr>
          <a:lstStyle>
            <a:lvl1pPr algn="ctr">
              <a:defRPr lang="tr-TR" sz="1800" b="1" kern="1200" dirty="0" smtClean="0">
                <a:solidFill>
                  <a:schemeClr val="tx1">
                    <a:lumMod val="95000"/>
                    <a:lumOff val="5000"/>
                  </a:schemeClr>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2003703"/>
            <a:ext cx="7543800" cy="3886200"/>
          </a:xfrm>
        </p:spPr>
        <p:txBody>
          <a:bodyPr/>
          <a:lstStyle>
            <a:lvl1pPr marL="205740" indent="-205740">
              <a:buClrTx/>
              <a:buFont typeface="Wingdings" panose="05000000000000000000" pitchFamily="2" charset="2"/>
              <a:buChar char="Ø"/>
              <a:defRPr sz="1500">
                <a:solidFill>
                  <a:schemeClr val="tx1"/>
                </a:solidFill>
              </a:defRPr>
            </a:lvl1pPr>
            <a:lvl2pPr marL="445770" indent="-205740">
              <a:buClrTx/>
              <a:buFont typeface="Wingdings" panose="05000000000000000000" pitchFamily="2" charset="2"/>
              <a:buChar char="Ø"/>
              <a:defRPr>
                <a:solidFill>
                  <a:schemeClr val="tx1"/>
                </a:solidFill>
              </a:defRPr>
            </a:lvl2pPr>
            <a:lvl3pPr marL="651510" indent="-171450">
              <a:buClrTx/>
              <a:buFont typeface="Wingdings" panose="05000000000000000000" pitchFamily="2" charset="2"/>
              <a:buChar char="Ø"/>
              <a:defRPr>
                <a:solidFill>
                  <a:schemeClr val="tx1"/>
                </a:solidFill>
              </a:defRPr>
            </a:lvl3pPr>
            <a:lvl4pPr marL="857250" indent="-171450">
              <a:buClrTx/>
              <a:buFont typeface="Wingdings" panose="05000000000000000000" pitchFamily="2" charset="2"/>
              <a:buChar char="Ø"/>
              <a:defRPr>
                <a:solidFill>
                  <a:schemeClr val="tx1"/>
                </a:solidFill>
              </a:defRPr>
            </a:lvl4pPr>
            <a:lvl5pPr marL="1028700" indent="-17145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2/27/2020</a:t>
            </a:fld>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2/27/2020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2/27/2020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2/27/2020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2/27/2020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2/27/2020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2/27/2020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2/27/2020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36181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72200562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1714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5143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8572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2001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15430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fld id="{419913B4-353A-43F0-919E-C9E766A5124A}" type="datetime1">
              <a:rPr lang="en-US" smtClean="0"/>
              <a:t>2/27/2020</a:t>
            </a:fld>
            <a:endParaRPr lang="en-US"/>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fld id="{450E119D-8EDB-4D0A-AB54-479909DD9FBC}" type="slidenum">
              <a:rPr lang="en-US" smtClean="0"/>
              <a:t>‹#›</a:t>
            </a:fld>
            <a:endParaRPr lang="en-US"/>
          </a:p>
        </p:txBody>
      </p:sp>
    </p:spTree>
    <p:extLst>
      <p:ext uri="{BB962C8B-B14F-4D97-AF65-F5344CB8AC3E}">
        <p14:creationId xmlns:p14="http://schemas.microsoft.com/office/powerpoint/2010/main" val="250526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2/27/2020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2/27/2020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818651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2/27/2020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2/27/2020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2/27/2020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2/27/2020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2/27/2020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2/27/2020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2/27/2020</a:t>
            </a:fld>
            <a:endParaRPr lang="en-US" dirty="0"/>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dirty="0" smtClean="0"/>
              <a:t>Prof. Dr. Harun TANRIVERMİŞ, </a:t>
            </a:r>
            <a:r>
              <a:rPr lang="en-US" dirty="0" err="1" smtClean="0"/>
              <a:t>Yrd</a:t>
            </a:r>
            <a:r>
              <a:rPr lang="en-US" dirty="0" smtClean="0"/>
              <a:t>. </a:t>
            </a:r>
            <a:r>
              <a:rPr lang="en-US" dirty="0" err="1" smtClean="0"/>
              <a:t>Doç</a:t>
            </a:r>
            <a:r>
              <a:rPr lang="en-US" dirty="0" smtClean="0"/>
              <a:t>. Dr. </a:t>
            </a:r>
            <a:r>
              <a:rPr lang="en-US" dirty="0" err="1" smtClean="0"/>
              <a:t>Yeşim</a:t>
            </a:r>
            <a:r>
              <a:rPr lang="en-US" dirty="0" smtClean="0"/>
              <a:t> ALİEFENDİOĞLU </a:t>
            </a:r>
            <a:r>
              <a:rPr lang="en-US" dirty="0" err="1" smtClean="0"/>
              <a:t>Ekonomi</a:t>
            </a:r>
            <a:r>
              <a:rPr lang="en-US" dirty="0" smtClean="0"/>
              <a:t> I 2016-2017 </a:t>
            </a:r>
            <a:r>
              <a:rPr lang="en-US" dirty="0" err="1" smtClean="0"/>
              <a:t>Güz</a:t>
            </a:r>
            <a:r>
              <a:rPr lang="en-US" dirty="0" smtClean="0"/>
              <a:t> </a:t>
            </a:r>
            <a:r>
              <a:rPr lang="en-US" dirty="0" err="1" smtClean="0"/>
              <a:t>Dönemi</a:t>
            </a:r>
            <a:endParaRPr lang="en-US" dirty="0"/>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2/27/2020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2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03198" y="1533155"/>
            <a:ext cx="8137603" cy="2357568"/>
          </a:xfrm>
          <a:prstGeom prst="rect">
            <a:avLst/>
          </a:prstGeom>
        </p:spPr>
        <p:txBody>
          <a:bodyPr wrap="square">
            <a:spAutoFit/>
          </a:bodyPr>
          <a:lstStyle/>
          <a:p>
            <a:pPr marL="0" lvl="1" algn="ctr">
              <a:spcBef>
                <a:spcPct val="20000"/>
              </a:spcBef>
              <a:buClr>
                <a:schemeClr val="accent1"/>
              </a:buClr>
            </a:pPr>
            <a:r>
              <a:rPr lang="tr-TR" sz="3200" b="1" dirty="0" smtClean="0"/>
              <a:t>GGY403</a:t>
            </a:r>
            <a:endParaRPr lang="tr-TR" sz="3200" b="1" dirty="0"/>
          </a:p>
          <a:p>
            <a:pPr marL="0" lvl="1" algn="ctr">
              <a:spcBef>
                <a:spcPct val="20000"/>
              </a:spcBef>
              <a:buClr>
                <a:schemeClr val="accent1"/>
              </a:buClr>
            </a:pPr>
            <a:endParaRPr lang="tr-TR" sz="3200" b="1" dirty="0"/>
          </a:p>
          <a:p>
            <a:pPr marL="0" lvl="1" algn="ctr">
              <a:spcBef>
                <a:spcPct val="20000"/>
              </a:spcBef>
              <a:buClr>
                <a:schemeClr val="accent1"/>
              </a:buClr>
            </a:pPr>
            <a:r>
              <a:rPr lang="tr-TR" sz="3200" b="1" dirty="0" smtClean="0"/>
              <a:t>Mali Analiz Teknikleri</a:t>
            </a:r>
            <a:endParaRPr lang="tr-TR" sz="3200" b="1" dirty="0"/>
          </a:p>
          <a:p>
            <a:pPr marL="0" lvl="1" algn="ctr">
              <a:spcBef>
                <a:spcPct val="20000"/>
              </a:spcBef>
              <a:buClr>
                <a:schemeClr val="accent1"/>
              </a:buClr>
            </a:pPr>
            <a:endParaRPr lang="tr-TR" sz="3200" b="1" dirty="0">
              <a:solidFill>
                <a:schemeClr val="tx2"/>
              </a:solidFill>
              <a:latin typeface="Arial" panose="020B0604020202020204" pitchFamily="34" charset="0"/>
              <a:cs typeface="Arial" panose="020B0604020202020204" pitchFamily="34" charset="0"/>
            </a:endParaRPr>
          </a:p>
        </p:txBody>
      </p:sp>
      <p:sp>
        <p:nvSpPr>
          <p:cNvPr id="13" name="Dikdörtgen 12"/>
          <p:cNvSpPr/>
          <p:nvPr/>
        </p:nvSpPr>
        <p:spPr>
          <a:xfrm>
            <a:off x="440762" y="4393802"/>
            <a:ext cx="8479708" cy="584775"/>
          </a:xfrm>
          <a:prstGeom prst="rect">
            <a:avLst/>
          </a:prstGeom>
        </p:spPr>
        <p:txBody>
          <a:bodyPr wrap="square">
            <a:spAutoFit/>
          </a:bodyPr>
          <a:lstStyle/>
          <a:p>
            <a:pPr algn="ctr">
              <a:spcAft>
                <a:spcPts val="0"/>
              </a:spcAft>
            </a:pPr>
            <a:r>
              <a:rPr lang="tr-TR" sz="1600" b="1" dirty="0" smtClean="0">
                <a:latin typeface="Arial" panose="020B0604020202020204" pitchFamily="34" charset="0"/>
                <a:ea typeface="Times New Roman" panose="02020603050405020304" pitchFamily="18" charset="0"/>
                <a:cs typeface="Arial" panose="020B0604020202020204" pitchFamily="34" charset="0"/>
              </a:rPr>
              <a:t>Doç. Dr. Erol DEMİR </a:t>
            </a:r>
          </a:p>
          <a:p>
            <a:pPr algn="ctr">
              <a:spcAft>
                <a:spcPts val="0"/>
              </a:spcAft>
            </a:pPr>
            <a:r>
              <a:rPr lang="tr-TR" sz="1600" dirty="0" smtClean="0">
                <a:latin typeface="Arial" panose="020B0604020202020204" pitchFamily="34" charset="0"/>
                <a:ea typeface="Times New Roman" panose="02020603050405020304" pitchFamily="18" charset="0"/>
                <a:cs typeface="Arial" panose="020B0604020202020204" pitchFamily="34" charset="0"/>
              </a:rPr>
              <a:t>Ankara </a:t>
            </a:r>
            <a:r>
              <a:rPr lang="tr-TR" sz="1600" dirty="0">
                <a:latin typeface="Arial" panose="020B0604020202020204" pitchFamily="34" charset="0"/>
                <a:ea typeface="Times New Roman" panose="02020603050405020304" pitchFamily="18" charset="0"/>
                <a:cs typeface="Arial" panose="020B0604020202020204" pitchFamily="34" charset="0"/>
              </a:rPr>
              <a:t>Üniversitesi UBF Gayrimenkul Geliştirme ve Yönetimi Bölümü </a:t>
            </a:r>
          </a:p>
        </p:txBody>
      </p:sp>
    </p:spTree>
    <p:extLst>
      <p:ext uri="{BB962C8B-B14F-4D97-AF65-F5344CB8AC3E}">
        <p14:creationId xmlns:p14="http://schemas.microsoft.com/office/powerpoint/2010/main" val="2044511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531088"/>
            <a:ext cx="8517837" cy="539723"/>
          </a:xfrm>
          <a:prstGeom prst="rect">
            <a:avLst/>
          </a:prstGeom>
        </p:spPr>
        <p:txBody>
          <a:bodyPr/>
          <a:lstStyle/>
          <a:p>
            <a:pPr marL="0" lvl="1" algn="ctr">
              <a:spcBef>
                <a:spcPct val="20000"/>
              </a:spcBef>
              <a:buClr>
                <a:schemeClr val="accent1"/>
              </a:buClr>
            </a:pPr>
            <a:r>
              <a:rPr lang="tr-TR" sz="2400" b="1" dirty="0" smtClean="0">
                <a:solidFill>
                  <a:srgbClr val="FF0000"/>
                </a:solidFill>
              </a:rPr>
              <a:t>ÖZKAYNAK DEĞİŞİM TABLOSU</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8" name="2 İçerik Yer Tutucusu"/>
          <p:cNvSpPr>
            <a:spLocks noGrp="1"/>
          </p:cNvSpPr>
          <p:nvPr>
            <p:ph idx="1"/>
          </p:nvPr>
        </p:nvSpPr>
        <p:spPr>
          <a:xfrm>
            <a:off x="457197" y="1108389"/>
            <a:ext cx="8229600" cy="4389437"/>
          </a:xfrm>
        </p:spPr>
        <p:txBody>
          <a:bodyPr/>
          <a:lstStyle/>
          <a:p>
            <a:pPr algn="just"/>
            <a:r>
              <a:rPr lang="tr-TR" altLang="tr-TR" sz="2400" dirty="0" err="1"/>
              <a:t>Özkaynak</a:t>
            </a:r>
            <a:r>
              <a:rPr lang="tr-TR" altLang="tr-TR" sz="2400" dirty="0"/>
              <a:t> değişim tablosu, ilgili dönemde </a:t>
            </a:r>
            <a:r>
              <a:rPr lang="tr-TR" altLang="tr-TR" sz="2400" dirty="0" err="1"/>
              <a:t>özkaynak</a:t>
            </a:r>
            <a:r>
              <a:rPr lang="tr-TR" altLang="tr-TR" sz="2400" dirty="0"/>
              <a:t> kalemlerinde meydana gelen artış veya azalışları gösteren tablodur.</a:t>
            </a:r>
          </a:p>
          <a:p>
            <a:pPr algn="just"/>
            <a:r>
              <a:rPr lang="tr-TR" altLang="tr-TR" sz="2400" dirty="0" err="1"/>
              <a:t>Özkaynaklar</a:t>
            </a:r>
            <a:r>
              <a:rPr lang="tr-TR" altLang="tr-TR" sz="2400" dirty="0"/>
              <a:t> Değişim Tablosu önceki dönem ve cari dönem verilerini kapsayacak şekilde düzenlenir. Tabloda; ödenmiş sermaye yedekleri, kâr yedekleri, geçmiş yıllar kârları ve zararları, dönem net kâr ve zararı her dönem için </a:t>
            </a:r>
            <a:r>
              <a:rPr lang="tr-TR" altLang="tr-TR" sz="2400" dirty="0" err="1"/>
              <a:t>dönembaşı</a:t>
            </a:r>
            <a:r>
              <a:rPr lang="tr-TR" altLang="tr-TR" sz="2400" dirty="0"/>
              <a:t> tutarları, dönem içi değişiklikleri ve </a:t>
            </a:r>
            <a:r>
              <a:rPr lang="tr-TR" altLang="tr-TR" sz="2400" dirty="0" err="1"/>
              <a:t>dönemsonu</a:t>
            </a:r>
            <a:r>
              <a:rPr lang="tr-TR" altLang="tr-TR" sz="2400" dirty="0"/>
              <a:t> tutarları belirtilerek gösterilir.</a:t>
            </a:r>
          </a:p>
          <a:p>
            <a:pPr marL="0" indent="0" algn="just">
              <a:buNone/>
            </a:pPr>
            <a:endParaRPr lang="tr-TR" altLang="tr-TR" sz="2400" dirty="0"/>
          </a:p>
          <a:p>
            <a:pPr marL="0" indent="0" algn="just" eaLnBrk="1" hangingPunct="1">
              <a:buNone/>
            </a:pPr>
            <a:r>
              <a:rPr lang="tr-TR" altLang="tr-TR" sz="2400" dirty="0" smtClean="0"/>
              <a:t/>
            </a:r>
            <a:br>
              <a:rPr lang="tr-TR" altLang="tr-TR" sz="2400" dirty="0" smtClean="0"/>
            </a:br>
            <a:endParaRPr lang="tr-TR" altLang="tr-TR" sz="2400" dirty="0" smtClean="0"/>
          </a:p>
        </p:txBody>
      </p:sp>
    </p:spTree>
    <p:extLst>
      <p:ext uri="{BB962C8B-B14F-4D97-AF65-F5344CB8AC3E}">
        <p14:creationId xmlns:p14="http://schemas.microsoft.com/office/powerpoint/2010/main" val="1309864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531088"/>
            <a:ext cx="8517837" cy="539723"/>
          </a:xfrm>
          <a:prstGeom prst="rect">
            <a:avLst/>
          </a:prstGeom>
        </p:spPr>
        <p:txBody>
          <a:bodyPr/>
          <a:lstStyle/>
          <a:p>
            <a:pPr marL="0" lvl="1" algn="ctr">
              <a:spcBef>
                <a:spcPct val="20000"/>
              </a:spcBef>
              <a:buClr>
                <a:schemeClr val="accent1"/>
              </a:buClr>
            </a:pPr>
            <a:r>
              <a:rPr lang="tr-TR" sz="2400" b="1" dirty="0" smtClean="0">
                <a:solidFill>
                  <a:srgbClr val="FF0000"/>
                </a:solidFill>
              </a:rPr>
              <a:t>ÖZKAYNAK DEĞİŞİM TABLOSU</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6723" y="1205719"/>
            <a:ext cx="4718553" cy="222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6723" y="3587255"/>
            <a:ext cx="4663473" cy="2165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0458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531088"/>
            <a:ext cx="8517837" cy="539723"/>
          </a:xfrm>
          <a:prstGeom prst="rect">
            <a:avLst/>
          </a:prstGeom>
        </p:spPr>
        <p:txBody>
          <a:bodyPr/>
          <a:lstStyle/>
          <a:p>
            <a:pPr marL="0" lvl="1" algn="ctr">
              <a:spcBef>
                <a:spcPct val="20000"/>
              </a:spcBef>
              <a:buClr>
                <a:schemeClr val="accent1"/>
              </a:buClr>
            </a:pPr>
            <a:r>
              <a:rPr lang="tr-TR" sz="2400" b="1" dirty="0" smtClean="0">
                <a:solidFill>
                  <a:srgbClr val="FF0000"/>
                </a:solidFill>
              </a:rPr>
              <a:t>NET İŞLETME SERMAYESİ DEĞİŞİM TABLOSU</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8" name="2 İçerik Yer Tutucusu"/>
          <p:cNvSpPr>
            <a:spLocks noGrp="1"/>
          </p:cNvSpPr>
          <p:nvPr>
            <p:ph idx="1"/>
          </p:nvPr>
        </p:nvSpPr>
        <p:spPr>
          <a:xfrm>
            <a:off x="457197" y="1108389"/>
            <a:ext cx="8229600" cy="4389437"/>
          </a:xfrm>
        </p:spPr>
        <p:txBody>
          <a:bodyPr/>
          <a:lstStyle/>
          <a:p>
            <a:pPr algn="just"/>
            <a:r>
              <a:rPr lang="tr-TR" altLang="tr-TR" sz="2400" dirty="0"/>
              <a:t>Bu tablo, net işletme sermayesindeki değişimin hangi dönen varlık ve kısa vadeli yabancı kaynak kalemine yansıdığını gösterir. Buna bağlı olarak dönen varlık ve kısa vadeli yabancı kaynak kalemlerindeki artış veya azalışlar hesaplanarak bunların net işletme sermayesi üzerindeki etkileri ortaya konur.</a:t>
            </a:r>
          </a:p>
          <a:p>
            <a:pPr algn="just"/>
            <a:r>
              <a:rPr lang="tr-TR" altLang="tr-TR" sz="2400" dirty="0"/>
              <a:t>Diğer bir ifadeyle Net İşletme Sermayesi Değişim Tablosu dönen varlık ve kısa vadeli yabancı kaynak kalemlerindeki artış veya azalışın kaynak ve kullanım yerlerini göstermektedir.</a:t>
            </a:r>
          </a:p>
          <a:p>
            <a:pPr marL="0" indent="0" algn="just">
              <a:buNone/>
            </a:pPr>
            <a:endParaRPr lang="tr-TR" altLang="tr-TR" sz="2400" dirty="0"/>
          </a:p>
          <a:p>
            <a:pPr marL="0" indent="0" algn="just" eaLnBrk="1" hangingPunct="1">
              <a:buNone/>
            </a:pPr>
            <a:r>
              <a:rPr lang="tr-TR" altLang="tr-TR" sz="2400" dirty="0" smtClean="0"/>
              <a:t/>
            </a:r>
            <a:br>
              <a:rPr lang="tr-TR" altLang="tr-TR" sz="2400" dirty="0" smtClean="0"/>
            </a:br>
            <a:endParaRPr lang="tr-TR" altLang="tr-TR" sz="2400" dirty="0" smtClean="0"/>
          </a:p>
        </p:txBody>
      </p:sp>
    </p:spTree>
    <p:extLst>
      <p:ext uri="{BB962C8B-B14F-4D97-AF65-F5344CB8AC3E}">
        <p14:creationId xmlns:p14="http://schemas.microsoft.com/office/powerpoint/2010/main" val="236800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531089"/>
            <a:ext cx="7893075" cy="539723"/>
          </a:xfrm>
          <a:prstGeom prst="rect">
            <a:avLst/>
          </a:prstGeom>
        </p:spPr>
        <p:txBody>
          <a:bodyPr/>
          <a:lstStyle/>
          <a:p>
            <a:pPr marL="0" lvl="1" algn="ctr">
              <a:spcBef>
                <a:spcPct val="20000"/>
              </a:spcBef>
              <a:buClr>
                <a:schemeClr val="accent1"/>
              </a:buClr>
            </a:pPr>
            <a:r>
              <a:rPr lang="tr-TR" sz="2400" b="1" dirty="0" smtClean="0">
                <a:solidFill>
                  <a:srgbClr val="FF0000"/>
                </a:solidFill>
              </a:rPr>
              <a:t>KAYNAKLAR</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10" name="Dikdörtgen 9"/>
          <p:cNvSpPr/>
          <p:nvPr/>
        </p:nvSpPr>
        <p:spPr>
          <a:xfrm>
            <a:off x="313079" y="1246447"/>
            <a:ext cx="8420613" cy="4292906"/>
          </a:xfrm>
          <a:prstGeom prst="rect">
            <a:avLst/>
          </a:prstGeom>
        </p:spPr>
        <p:txBody>
          <a:bodyPr wrap="square">
            <a:spAutoFit/>
          </a:bodyPr>
          <a:lstStyle/>
          <a:p>
            <a:pPr marL="342900" lvl="0" indent="-342900" algn="just">
              <a:lnSpc>
                <a:spcPct val="150000"/>
              </a:lnSpc>
              <a:spcBef>
                <a:spcPts val="100"/>
              </a:spcBef>
              <a:spcAft>
                <a:spcPts val="100"/>
              </a:spcAft>
              <a:buFont typeface="Symbol" panose="05050102010706020507" pitchFamily="18" charset="2"/>
              <a:buChar char=""/>
            </a:pPr>
            <a:r>
              <a:rPr lang="tr-TR" sz="2000" dirty="0">
                <a:latin typeface="Arial" panose="020B0604020202020204" pitchFamily="34" charset="0"/>
                <a:ea typeface="Times New Roman" panose="02020603050405020304" pitchFamily="18" charset="0"/>
                <a:cs typeface="Arial" panose="020B0604020202020204" pitchFamily="34" charset="0"/>
              </a:rPr>
              <a:t>Finansal Analiz, Prof. Dr. Figen AYIKOĞLU ZAİF, Prof. Dr. Aydın KARAPINAR, Gazi Kitabevi, Ankara.</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Bef>
                <a:spcPts val="100"/>
              </a:spcBef>
              <a:spcAft>
                <a:spcPts val="100"/>
              </a:spcAft>
              <a:buFont typeface="Symbol" panose="05050102010706020507" pitchFamily="18" charset="2"/>
              <a:buChar char=""/>
            </a:pPr>
            <a:r>
              <a:rPr lang="tr-TR" sz="2000" dirty="0">
                <a:latin typeface="Arial" panose="020B0604020202020204" pitchFamily="34" charset="0"/>
                <a:ea typeface="Times New Roman" panose="02020603050405020304" pitchFamily="18" charset="0"/>
                <a:cs typeface="Arial" panose="020B0604020202020204" pitchFamily="34" charset="0"/>
              </a:rPr>
              <a:t>Finansal Tablolar ve Mali Analiz Teknikleri, Prof. Dr. Nalan AKDOĞAN, Prof. Dr. Nejat TENKER, Gazi Kitabevi, Ankara, 2010</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Bef>
                <a:spcPts val="100"/>
              </a:spcBef>
              <a:spcAft>
                <a:spcPts val="100"/>
              </a:spcAft>
              <a:buFont typeface="Symbol" panose="05050102010706020507" pitchFamily="18" charset="2"/>
              <a:buChar char=""/>
            </a:pPr>
            <a:r>
              <a:rPr lang="tr-TR" sz="2000" dirty="0">
                <a:latin typeface="Arial" panose="020B0604020202020204" pitchFamily="34" charset="0"/>
                <a:ea typeface="Times New Roman" panose="02020603050405020304" pitchFamily="18" charset="0"/>
                <a:cs typeface="Arial" panose="020B0604020202020204" pitchFamily="34" charset="0"/>
              </a:rPr>
              <a:t>Finansal Yönetim, Dr. Öztin AKGÜÇ, </a:t>
            </a:r>
            <a:r>
              <a:rPr lang="tr-TR" sz="2000" dirty="0" err="1">
                <a:latin typeface="Arial" panose="020B0604020202020204" pitchFamily="34" charset="0"/>
                <a:ea typeface="Times New Roman" panose="02020603050405020304" pitchFamily="18" charset="0"/>
                <a:cs typeface="Arial" panose="020B0604020202020204" pitchFamily="34" charset="0"/>
              </a:rPr>
              <a:t>Avcıol</a:t>
            </a:r>
            <a:r>
              <a:rPr lang="tr-TR" sz="2000" dirty="0">
                <a:latin typeface="Arial" panose="020B0604020202020204" pitchFamily="34" charset="0"/>
                <a:ea typeface="Times New Roman" panose="02020603050405020304" pitchFamily="18" charset="0"/>
                <a:cs typeface="Arial" panose="020B0604020202020204" pitchFamily="34" charset="0"/>
              </a:rPr>
              <a:t> Basın Yayın, İstanbul.</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Bef>
                <a:spcPts val="100"/>
              </a:spcBef>
              <a:spcAft>
                <a:spcPts val="100"/>
              </a:spcAft>
              <a:buFont typeface="Symbol" panose="05050102010706020507" pitchFamily="18" charset="2"/>
              <a:buChar char=""/>
            </a:pPr>
            <a:r>
              <a:rPr lang="tr-TR" sz="2000" dirty="0">
                <a:latin typeface="Arial" panose="020B0604020202020204" pitchFamily="34" charset="0"/>
                <a:ea typeface="Times New Roman" panose="02020603050405020304" pitchFamily="18" charset="0"/>
                <a:cs typeface="Arial" panose="020B0604020202020204" pitchFamily="34" charset="0"/>
              </a:rPr>
              <a:t>Mali Tablolar Analizi, Dr. Öztin AKGÜÇ, Genişletilmiş 15. Baskı, </a:t>
            </a:r>
            <a:r>
              <a:rPr lang="tr-TR" sz="2000" dirty="0" err="1">
                <a:latin typeface="Arial" panose="020B0604020202020204" pitchFamily="34" charset="0"/>
                <a:ea typeface="Times New Roman" panose="02020603050405020304" pitchFamily="18" charset="0"/>
                <a:cs typeface="Arial" panose="020B0604020202020204" pitchFamily="34" charset="0"/>
              </a:rPr>
              <a:t>Avcıol</a:t>
            </a:r>
            <a:r>
              <a:rPr lang="tr-TR" sz="2000" dirty="0">
                <a:latin typeface="Arial" panose="020B0604020202020204" pitchFamily="34" charset="0"/>
                <a:ea typeface="Times New Roman" panose="02020603050405020304" pitchFamily="18" charset="0"/>
                <a:cs typeface="Arial" panose="020B0604020202020204" pitchFamily="34" charset="0"/>
              </a:rPr>
              <a:t> Basın Yayın, İstanbul, 2013.</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50000"/>
              </a:lnSpc>
              <a:spcBef>
                <a:spcPts val="100"/>
              </a:spcBef>
              <a:spcAft>
                <a:spcPts val="100"/>
              </a:spcAft>
              <a:buFont typeface="Symbol" panose="05050102010706020507" pitchFamily="18" charset="2"/>
              <a:buChar char=""/>
            </a:pPr>
            <a:r>
              <a:rPr lang="tr-TR" sz="2000" dirty="0">
                <a:latin typeface="Arial" panose="020B0604020202020204" pitchFamily="34" charset="0"/>
                <a:ea typeface="Times New Roman" panose="02020603050405020304" pitchFamily="18" charset="0"/>
                <a:cs typeface="Arial" panose="020B0604020202020204" pitchFamily="34" charset="0"/>
              </a:rPr>
              <a:t>Mali Tablolar Analizi, Prof. Dr. Şerafettin SEVİM, Dumlupınar Üniversitesi Yayınları, Kütahya.</a:t>
            </a:r>
          </a:p>
        </p:txBody>
      </p:sp>
    </p:spTree>
    <p:extLst>
      <p:ext uri="{BB962C8B-B14F-4D97-AF65-F5344CB8AC3E}">
        <p14:creationId xmlns:p14="http://schemas.microsoft.com/office/powerpoint/2010/main" val="1659470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531088"/>
            <a:ext cx="8517837" cy="539723"/>
          </a:xfrm>
          <a:prstGeom prst="rect">
            <a:avLst/>
          </a:prstGeom>
        </p:spPr>
        <p:txBody>
          <a:bodyPr/>
          <a:lstStyle/>
          <a:p>
            <a:pPr marL="0" lvl="1" algn="ctr">
              <a:spcBef>
                <a:spcPct val="20000"/>
              </a:spcBef>
              <a:buClr>
                <a:schemeClr val="accent1"/>
              </a:buClr>
            </a:pPr>
            <a:r>
              <a:rPr lang="tr-TR" sz="2400" b="1" dirty="0" smtClean="0">
                <a:solidFill>
                  <a:srgbClr val="FF0000"/>
                </a:solidFill>
              </a:rPr>
              <a:t>EK MALİ TABLOLARIN ANALİZİ</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graphicFrame>
        <p:nvGraphicFramePr>
          <p:cNvPr id="7" name="4 İçerik Yer Tutucusu">
            <a:extLst>
              <a:ext uri="{FF2B5EF4-FFF2-40B4-BE49-F238E27FC236}">
                <a16:creationId xmlns:a16="http://schemas.microsoft.com/office/drawing/2014/main" id="{2984E5E4-4FE0-4F6C-B33C-428CBEAD8CAC}"/>
              </a:ext>
            </a:extLst>
          </p:cNvPr>
          <p:cNvGraphicFramePr>
            <a:graphicFrameLocks noGrp="1"/>
          </p:cNvGraphicFramePr>
          <p:nvPr>
            <p:ph idx="1"/>
            <p:extLst>
              <p:ext uri="{D42A27DB-BD31-4B8C-83A1-F6EECF244321}">
                <p14:modId xmlns:p14="http://schemas.microsoft.com/office/powerpoint/2010/main" val="1274636857"/>
              </p:ext>
            </p:extLst>
          </p:nvPr>
        </p:nvGraphicFramePr>
        <p:xfrm>
          <a:off x="457197" y="1308862"/>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6206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531088"/>
            <a:ext cx="8517837" cy="539723"/>
          </a:xfrm>
          <a:prstGeom prst="rect">
            <a:avLst/>
          </a:prstGeom>
        </p:spPr>
        <p:txBody>
          <a:bodyPr/>
          <a:lstStyle/>
          <a:p>
            <a:pPr marL="0" lvl="1" algn="ctr">
              <a:spcBef>
                <a:spcPct val="20000"/>
              </a:spcBef>
              <a:buClr>
                <a:schemeClr val="accent1"/>
              </a:buClr>
            </a:pPr>
            <a:r>
              <a:rPr lang="tr-TR" sz="2400" b="1" dirty="0" smtClean="0">
                <a:solidFill>
                  <a:srgbClr val="FF0000"/>
                </a:solidFill>
              </a:rPr>
              <a:t>SATIŞLARIN MALİYETİ TABLOSU</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8" name="2 İçerik Yer Tutucusu"/>
          <p:cNvSpPr>
            <a:spLocks noGrp="1"/>
          </p:cNvSpPr>
          <p:nvPr>
            <p:ph idx="1"/>
          </p:nvPr>
        </p:nvSpPr>
        <p:spPr>
          <a:xfrm>
            <a:off x="457197" y="1283810"/>
            <a:ext cx="8229600" cy="4389437"/>
          </a:xfrm>
        </p:spPr>
        <p:txBody>
          <a:bodyPr/>
          <a:lstStyle/>
          <a:p>
            <a:pPr algn="just" eaLnBrk="1" hangingPunct="1">
              <a:buFont typeface="Wingdings 2" panose="05020102010507070707" pitchFamily="18" charset="2"/>
              <a:buNone/>
            </a:pPr>
            <a:r>
              <a:rPr lang="tr-TR" altLang="tr-TR" sz="2400" dirty="0" smtClean="0"/>
              <a:t>		</a:t>
            </a:r>
            <a:r>
              <a:rPr lang="tr-TR" altLang="tr-TR" sz="2400" b="1" i="1" dirty="0" smtClean="0">
                <a:solidFill>
                  <a:srgbClr val="FF0000"/>
                </a:solidFill>
              </a:rPr>
              <a:t>Satışların Maliyeti Tablosu </a:t>
            </a:r>
            <a:r>
              <a:rPr lang="tr-TR" altLang="tr-TR" sz="2400" dirty="0" smtClean="0"/>
              <a:t>işletmelerin dönem içindeki stok hareketlerini, üretim maliyetlerini, satılan mamul maliyetlerini, satılan hizmet maliyetlerini gösterir. Bu tablo gelir tablosunda yer alan satışların maliyeti kaleminin detayını gösterir. Satışların maliyeti ayrı bir tablo şeklinde düzenlenerek ve hesaplanarak gelir tablosuna ek olarak konulmaktadır. </a:t>
            </a:r>
          </a:p>
          <a:p>
            <a:pPr algn="just" eaLnBrk="1" hangingPunct="1">
              <a:buFont typeface="Wingdings 2" panose="05020102010507070707" pitchFamily="18" charset="2"/>
              <a:buNone/>
            </a:pPr>
            <a:r>
              <a:rPr lang="tr-TR" altLang="tr-TR" sz="2400" dirty="0" smtClean="0"/>
              <a:t/>
            </a:r>
            <a:br>
              <a:rPr lang="tr-TR" altLang="tr-TR" sz="2400" dirty="0" smtClean="0"/>
            </a:br>
            <a:r>
              <a:rPr lang="tr-TR" altLang="tr-TR" sz="2400" dirty="0" smtClean="0"/>
              <a:t/>
            </a:r>
            <a:br>
              <a:rPr lang="tr-TR" altLang="tr-TR" sz="2400" dirty="0" smtClean="0"/>
            </a:br>
            <a:endParaRPr lang="tr-TR" altLang="tr-TR" sz="2400" dirty="0" smtClean="0"/>
          </a:p>
        </p:txBody>
      </p:sp>
    </p:spTree>
    <p:extLst>
      <p:ext uri="{BB962C8B-B14F-4D97-AF65-F5344CB8AC3E}">
        <p14:creationId xmlns:p14="http://schemas.microsoft.com/office/powerpoint/2010/main" val="1989046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531088"/>
            <a:ext cx="8517837" cy="539723"/>
          </a:xfrm>
          <a:prstGeom prst="rect">
            <a:avLst/>
          </a:prstGeom>
        </p:spPr>
        <p:txBody>
          <a:bodyPr/>
          <a:lstStyle/>
          <a:p>
            <a:pPr marL="0" lvl="1" algn="ctr">
              <a:spcBef>
                <a:spcPct val="20000"/>
              </a:spcBef>
              <a:buClr>
                <a:schemeClr val="accent1"/>
              </a:buClr>
            </a:pPr>
            <a:r>
              <a:rPr lang="tr-TR" sz="2400" b="1" dirty="0" smtClean="0">
                <a:solidFill>
                  <a:srgbClr val="FF0000"/>
                </a:solidFill>
              </a:rPr>
              <a:t>SATIŞLARIN MALİYETİ TABLOSU</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pic>
        <p:nvPicPr>
          <p:cNvPr id="7" name="Picture 2">
            <a:extLst>
              <a:ext uri="{FF2B5EF4-FFF2-40B4-BE49-F238E27FC236}">
                <a16:creationId xmlns:a16="http://schemas.microsoft.com/office/drawing/2014/main" id="{6CF2ED56-51A9-408A-93DC-CC6BAEB4066E}"/>
              </a:ext>
            </a:extLst>
          </p:cNvPr>
          <p:cNvPicPr>
            <a:picLocks noChangeAspect="1" noChangeArrowheads="1"/>
          </p:cNvPicPr>
          <p:nvPr/>
        </p:nvPicPr>
        <p:blipFill>
          <a:blip r:embed="rId2"/>
          <a:srcRect/>
          <a:stretch>
            <a:fillRect/>
          </a:stretch>
        </p:blipFill>
        <p:spPr bwMode="auto">
          <a:xfrm>
            <a:off x="1202498" y="1130172"/>
            <a:ext cx="6421835" cy="4757061"/>
          </a:xfrm>
          <a:prstGeom prst="rect">
            <a:avLst/>
          </a:prstGeom>
          <a:solidFill>
            <a:schemeClr val="bg1">
              <a:lumMod val="65000"/>
            </a:schemeClr>
          </a:solidFill>
          <a:ln w="76200">
            <a:solidFill>
              <a:schemeClr val="bg1">
                <a:lumMod val="50000"/>
              </a:schemeClr>
            </a:solidFill>
            <a:miter lim="800000"/>
            <a:headEnd/>
            <a:tailEnd/>
          </a:ln>
        </p:spPr>
      </p:pic>
    </p:spTree>
    <p:extLst>
      <p:ext uri="{BB962C8B-B14F-4D97-AF65-F5344CB8AC3E}">
        <p14:creationId xmlns:p14="http://schemas.microsoft.com/office/powerpoint/2010/main" val="2801449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531088"/>
            <a:ext cx="8517837" cy="539723"/>
          </a:xfrm>
          <a:prstGeom prst="rect">
            <a:avLst/>
          </a:prstGeom>
        </p:spPr>
        <p:txBody>
          <a:bodyPr/>
          <a:lstStyle/>
          <a:p>
            <a:pPr marL="0" lvl="1" algn="ctr">
              <a:spcBef>
                <a:spcPct val="20000"/>
              </a:spcBef>
              <a:buClr>
                <a:schemeClr val="accent1"/>
              </a:buClr>
            </a:pPr>
            <a:r>
              <a:rPr lang="tr-TR" sz="2400" b="1" dirty="0" smtClean="0">
                <a:solidFill>
                  <a:srgbClr val="FF0000"/>
                </a:solidFill>
              </a:rPr>
              <a:t>FON AKIM TABLOSU</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8" name="2 İçerik Yer Tutucusu"/>
          <p:cNvSpPr>
            <a:spLocks noGrp="1"/>
          </p:cNvSpPr>
          <p:nvPr>
            <p:ph idx="1"/>
          </p:nvPr>
        </p:nvSpPr>
        <p:spPr>
          <a:xfrm>
            <a:off x="457197" y="1108389"/>
            <a:ext cx="8229600" cy="4389437"/>
          </a:xfrm>
        </p:spPr>
        <p:txBody>
          <a:bodyPr/>
          <a:lstStyle/>
          <a:p>
            <a:pPr algn="just">
              <a:buFont typeface="Wingdings" panose="05000000000000000000" pitchFamily="2" charset="2"/>
              <a:buChar char="§"/>
            </a:pPr>
            <a:r>
              <a:rPr lang="tr-TR" altLang="tr-TR" sz="2400" dirty="0"/>
              <a:t>İşletmelerin belirli bir hesap döneminde sağladığı </a:t>
            </a:r>
            <a:r>
              <a:rPr lang="tr-TR" altLang="tr-TR" sz="2400" dirty="0" smtClean="0"/>
              <a:t>fon kaynaklarını </a:t>
            </a:r>
            <a:r>
              <a:rPr lang="tr-TR" altLang="tr-TR" sz="2400" dirty="0"/>
              <a:t>ve bunların kullanım yerlerini gösteren finansal bir tablodur. Fon akım tablosu hem yöneticilere hem de kredi sağlayanlara yardımda bulunan bir </a:t>
            </a:r>
            <a:r>
              <a:rPr lang="tr-TR" altLang="tr-TR" sz="2400" dirty="0" smtClean="0"/>
              <a:t>tablodur. Bu </a:t>
            </a:r>
            <a:r>
              <a:rPr lang="tr-TR" altLang="tr-TR" sz="2400" dirty="0"/>
              <a:t>tablo sayesinde işletmenin faaliyetleri sonucu meydana getirilen ya da borçlanma şeklinde ortaya çıkan fonlar ile neler yapıldığı ve bu fonların nerelerde kullanıldığı açıkça görülmektedir</a:t>
            </a:r>
            <a:r>
              <a:rPr lang="tr-TR" altLang="tr-TR" sz="2400" dirty="0" smtClean="0"/>
              <a:t>.</a:t>
            </a:r>
          </a:p>
          <a:p>
            <a:pPr algn="just">
              <a:buFont typeface="Wingdings" panose="05000000000000000000" pitchFamily="2" charset="2"/>
              <a:buChar char="§"/>
            </a:pPr>
            <a:r>
              <a:rPr lang="tr-TR" altLang="tr-TR" sz="2400" dirty="0"/>
              <a:t>Fon akım tablosunun düzenlenmesi için birbirini izleyen en az iki dönemin bilançosu ile son dönemin gelir tablosuna ihtiyaç duyulur. Fon akım tablosunun temel olarak fon kaynakları ve fon kullanımları olmak üzere iki tarafı bulunmaktadır. Fon kaynakları ve fon kullanımları daima birbirine eşittir. </a:t>
            </a:r>
          </a:p>
          <a:p>
            <a:pPr algn="just">
              <a:buFont typeface="Wingdings" panose="05000000000000000000" pitchFamily="2" charset="2"/>
              <a:buChar char="§"/>
            </a:pPr>
            <a:endParaRPr lang="tr-TR" altLang="tr-TR" sz="2400" dirty="0"/>
          </a:p>
          <a:p>
            <a:pPr marL="0" indent="0" algn="just" eaLnBrk="1" hangingPunct="1">
              <a:buNone/>
            </a:pPr>
            <a:r>
              <a:rPr lang="tr-TR" altLang="tr-TR" sz="2400" dirty="0" smtClean="0"/>
              <a:t/>
            </a:r>
            <a:br>
              <a:rPr lang="tr-TR" altLang="tr-TR" sz="2400" dirty="0" smtClean="0"/>
            </a:br>
            <a:endParaRPr lang="tr-TR" altLang="tr-TR" sz="2400" dirty="0" smtClean="0"/>
          </a:p>
        </p:txBody>
      </p:sp>
    </p:spTree>
    <p:extLst>
      <p:ext uri="{BB962C8B-B14F-4D97-AF65-F5344CB8AC3E}">
        <p14:creationId xmlns:p14="http://schemas.microsoft.com/office/powerpoint/2010/main" val="3622017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531088"/>
            <a:ext cx="8517837" cy="539723"/>
          </a:xfrm>
          <a:prstGeom prst="rect">
            <a:avLst/>
          </a:prstGeom>
        </p:spPr>
        <p:txBody>
          <a:bodyPr/>
          <a:lstStyle/>
          <a:p>
            <a:pPr marL="0" lvl="1" algn="ctr">
              <a:spcBef>
                <a:spcPct val="20000"/>
              </a:spcBef>
              <a:buClr>
                <a:schemeClr val="accent1"/>
              </a:buClr>
            </a:pPr>
            <a:r>
              <a:rPr lang="tr-TR" sz="2400" b="1" dirty="0" smtClean="0">
                <a:solidFill>
                  <a:srgbClr val="FF0000"/>
                </a:solidFill>
              </a:rPr>
              <a:t>FON AKIM TABLOSU</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52603"/>
            <a:ext cx="4546151" cy="330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4422" y="1252603"/>
            <a:ext cx="4609578" cy="337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496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531088"/>
            <a:ext cx="8517837" cy="539723"/>
          </a:xfrm>
          <a:prstGeom prst="rect">
            <a:avLst/>
          </a:prstGeom>
        </p:spPr>
        <p:txBody>
          <a:bodyPr/>
          <a:lstStyle/>
          <a:p>
            <a:pPr marL="0" lvl="1" algn="ctr">
              <a:spcBef>
                <a:spcPct val="20000"/>
              </a:spcBef>
              <a:buClr>
                <a:schemeClr val="accent1"/>
              </a:buClr>
            </a:pPr>
            <a:r>
              <a:rPr lang="tr-TR" sz="2400" b="1" dirty="0" smtClean="0">
                <a:solidFill>
                  <a:srgbClr val="FF0000"/>
                </a:solidFill>
              </a:rPr>
              <a:t>NAKİT AKIM TABLOSU</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8" name="2 İçerik Yer Tutucusu"/>
          <p:cNvSpPr>
            <a:spLocks noGrp="1"/>
          </p:cNvSpPr>
          <p:nvPr>
            <p:ph idx="1"/>
          </p:nvPr>
        </p:nvSpPr>
        <p:spPr>
          <a:xfrm>
            <a:off x="457197" y="1108389"/>
            <a:ext cx="8229600" cy="4389437"/>
          </a:xfrm>
        </p:spPr>
        <p:txBody>
          <a:bodyPr/>
          <a:lstStyle/>
          <a:p>
            <a:pPr algn="just">
              <a:buFont typeface="Wingdings" panose="05000000000000000000" pitchFamily="2" charset="2"/>
              <a:buChar char="§"/>
            </a:pPr>
            <a:r>
              <a:rPr lang="tr-TR" altLang="tr-TR" sz="2400" dirty="0"/>
              <a:t>Belirli bir dönemdeki işletmenin nakit kaynakları ile bu kaynakları kullandığı alanları gösteren bir tablodur.</a:t>
            </a:r>
          </a:p>
          <a:p>
            <a:pPr algn="just">
              <a:buFont typeface="Wingdings" panose="05000000000000000000" pitchFamily="2" charset="2"/>
              <a:buChar char="§"/>
            </a:pPr>
            <a:r>
              <a:rPr lang="tr-TR" altLang="tr-TR" sz="2400" dirty="0" smtClean="0"/>
              <a:t>Nakit </a:t>
            </a:r>
            <a:r>
              <a:rPr lang="tr-TR" altLang="tr-TR" sz="2400" dirty="0"/>
              <a:t>akım tablosunun düzenlenmesi için birbirini izleyen en az iki dönemin bilançosu ile son dönemin gelir tablosuna ihtiyaç duyulur. </a:t>
            </a:r>
          </a:p>
          <a:p>
            <a:pPr algn="just">
              <a:buFont typeface="Wingdings" panose="05000000000000000000" pitchFamily="2" charset="2"/>
              <a:buChar char="§"/>
            </a:pPr>
            <a:r>
              <a:rPr lang="tr-TR" altLang="tr-TR" sz="2400" dirty="0" smtClean="0"/>
              <a:t>Nakit </a:t>
            </a:r>
            <a:r>
              <a:rPr lang="tr-TR" altLang="tr-TR" sz="2400" dirty="0"/>
              <a:t>akım tablolarında sadece nakit giriş ve çıkışlar yer alır. Dolayısıyla Fon Akım Tablosundan daha dar kapsamlı bir tablodur. Nakit giriş ve çıkışına sebep olmayan gider ve gelirler veya iktisadi olaylar bu tabloda yer almazlar.</a:t>
            </a:r>
          </a:p>
          <a:p>
            <a:pPr algn="just">
              <a:buFont typeface="Wingdings" panose="05000000000000000000" pitchFamily="2" charset="2"/>
              <a:buChar char="§"/>
            </a:pPr>
            <a:endParaRPr lang="tr-TR" altLang="tr-TR" sz="2400" dirty="0"/>
          </a:p>
          <a:p>
            <a:pPr marL="0" indent="0" algn="just" eaLnBrk="1" hangingPunct="1">
              <a:buNone/>
            </a:pPr>
            <a:r>
              <a:rPr lang="tr-TR" altLang="tr-TR" sz="2400" dirty="0" smtClean="0"/>
              <a:t/>
            </a:r>
            <a:br>
              <a:rPr lang="tr-TR" altLang="tr-TR" sz="2400" dirty="0" smtClean="0"/>
            </a:br>
            <a:endParaRPr lang="tr-TR" altLang="tr-TR" sz="2400" dirty="0" smtClean="0"/>
          </a:p>
        </p:txBody>
      </p:sp>
    </p:spTree>
    <p:extLst>
      <p:ext uri="{BB962C8B-B14F-4D97-AF65-F5344CB8AC3E}">
        <p14:creationId xmlns:p14="http://schemas.microsoft.com/office/powerpoint/2010/main" val="3832065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531088"/>
            <a:ext cx="8517837" cy="539723"/>
          </a:xfrm>
          <a:prstGeom prst="rect">
            <a:avLst/>
          </a:prstGeom>
        </p:spPr>
        <p:txBody>
          <a:bodyPr/>
          <a:lstStyle/>
          <a:p>
            <a:pPr marL="0" lvl="1" algn="ctr">
              <a:spcBef>
                <a:spcPct val="20000"/>
              </a:spcBef>
              <a:buClr>
                <a:schemeClr val="accent1"/>
              </a:buClr>
            </a:pPr>
            <a:r>
              <a:rPr lang="tr-TR" sz="2400" b="1" dirty="0" smtClean="0">
                <a:solidFill>
                  <a:srgbClr val="FF0000"/>
                </a:solidFill>
              </a:rPr>
              <a:t>KAR DAĞITIM TABLOSU</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8" name="2 İçerik Yer Tutucusu"/>
          <p:cNvSpPr>
            <a:spLocks noGrp="1"/>
          </p:cNvSpPr>
          <p:nvPr>
            <p:ph idx="1"/>
          </p:nvPr>
        </p:nvSpPr>
        <p:spPr>
          <a:xfrm>
            <a:off x="457197" y="1108389"/>
            <a:ext cx="8229600" cy="4389437"/>
          </a:xfrm>
        </p:spPr>
        <p:txBody>
          <a:bodyPr/>
          <a:lstStyle/>
          <a:p>
            <a:pPr algn="just"/>
            <a:r>
              <a:rPr lang="tr-TR" altLang="tr-TR" sz="2400" dirty="0"/>
              <a:t>Bu tablo işletmede elde edilen karın nasıl dağıtıldığını gösterir. Bu tabloda hesaplanan vergi ve diğer yasal yükümlülükler sermaye şirketlerinde karın netleştirilmesi ile ilgili muhasebe kayıtlarına veri oluşturur. </a:t>
            </a:r>
          </a:p>
          <a:p>
            <a:pPr algn="just"/>
            <a:r>
              <a:rPr lang="tr-TR" altLang="tr-TR" sz="2400" dirty="0"/>
              <a:t>Ödenecek vergiler ve yasal yükümlülükler, ortaklara ödenecek 1. ve 2. temettüler, ayrılan 1. ve 2. tertip yasal yedekler, statü yedekleri, olağanüstü yedekler ve kârdan ayrılan özel fonlar açıkça belirtilir.</a:t>
            </a:r>
          </a:p>
          <a:p>
            <a:pPr marL="0" indent="0" algn="just">
              <a:buNone/>
            </a:pPr>
            <a:endParaRPr lang="tr-TR" altLang="tr-TR" sz="2400" dirty="0"/>
          </a:p>
          <a:p>
            <a:pPr marL="0" indent="0" algn="just" eaLnBrk="1" hangingPunct="1">
              <a:buNone/>
            </a:pPr>
            <a:r>
              <a:rPr lang="tr-TR" altLang="tr-TR" sz="2400" dirty="0" smtClean="0"/>
              <a:t/>
            </a:r>
            <a:br>
              <a:rPr lang="tr-TR" altLang="tr-TR" sz="2400" dirty="0" smtClean="0"/>
            </a:br>
            <a:endParaRPr lang="tr-TR" altLang="tr-TR" sz="2400" dirty="0" smtClean="0"/>
          </a:p>
        </p:txBody>
      </p:sp>
    </p:spTree>
    <p:extLst>
      <p:ext uri="{BB962C8B-B14F-4D97-AF65-F5344CB8AC3E}">
        <p14:creationId xmlns:p14="http://schemas.microsoft.com/office/powerpoint/2010/main" val="1023347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531088"/>
            <a:ext cx="8517837" cy="539723"/>
          </a:xfrm>
          <a:prstGeom prst="rect">
            <a:avLst/>
          </a:prstGeom>
        </p:spPr>
        <p:txBody>
          <a:bodyPr/>
          <a:lstStyle/>
          <a:p>
            <a:pPr marL="0" lvl="1" algn="ctr">
              <a:spcBef>
                <a:spcPct val="20000"/>
              </a:spcBef>
              <a:buClr>
                <a:schemeClr val="accent1"/>
              </a:buClr>
            </a:pPr>
            <a:r>
              <a:rPr lang="tr-TR" sz="2400" b="1" dirty="0" smtClean="0">
                <a:solidFill>
                  <a:srgbClr val="FF0000"/>
                </a:solidFill>
              </a:rPr>
              <a:t>KAR DAĞITIM TABLOSU</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079" y="1293230"/>
            <a:ext cx="4545752"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5463" y="2995726"/>
            <a:ext cx="3664811" cy="2374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01711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25746</TotalTime>
  <Words>627</Words>
  <Application>Microsoft Office PowerPoint</Application>
  <PresentationFormat>Ekran Gösterisi (4:3)</PresentationFormat>
  <Paragraphs>64</Paragraphs>
  <Slides>13</Slides>
  <Notes>0</Notes>
  <HiddenSlides>0</HiddenSlides>
  <MMClips>0</MMClips>
  <ScaleCrop>false</ScaleCrop>
  <HeadingPairs>
    <vt:vector size="6" baseType="variant">
      <vt:variant>
        <vt:lpstr>Kullanılan Yazı Tipleri</vt:lpstr>
      </vt:variant>
      <vt:variant>
        <vt:i4>7</vt:i4>
      </vt:variant>
      <vt:variant>
        <vt:lpstr>Tema</vt:lpstr>
      </vt:variant>
      <vt:variant>
        <vt:i4>3</vt:i4>
      </vt:variant>
      <vt:variant>
        <vt:lpstr>Slayt Başlıkları</vt:lpstr>
      </vt:variant>
      <vt:variant>
        <vt:i4>13</vt:i4>
      </vt:variant>
    </vt:vector>
  </HeadingPairs>
  <TitlesOfParts>
    <vt:vector size="23" baseType="lpstr">
      <vt:lpstr>MS PGothic</vt:lpstr>
      <vt:lpstr>Arial</vt:lpstr>
      <vt:lpstr>Calibri</vt:lpstr>
      <vt:lpstr>Symbol</vt:lpstr>
      <vt:lpstr>Times New Roman</vt:lpstr>
      <vt:lpstr>Wingdings</vt:lpstr>
      <vt:lpstr>Wingdings 2</vt:lpstr>
      <vt:lpstr>ekonomi</vt:lpstr>
      <vt:lpstr>1_Rics</vt:lpstr>
      <vt:lpstr>h.t.</vt:lpstr>
      <vt:lpstr>PowerPoint Sunusu</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Windows Kullanıcısı</cp:lastModifiedBy>
  <cp:revision>958</cp:revision>
  <cp:lastPrinted>2016-10-24T07:53:35Z</cp:lastPrinted>
  <dcterms:created xsi:type="dcterms:W3CDTF">2016-09-18T09:35:24Z</dcterms:created>
  <dcterms:modified xsi:type="dcterms:W3CDTF">2020-02-27T13:29:26Z</dcterms:modified>
</cp:coreProperties>
</file>