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2"/>
  </p:notesMasterIdLst>
  <p:sldIdLst>
    <p:sldId id="257" r:id="rId2"/>
    <p:sldId id="268" r:id="rId3"/>
    <p:sldId id="260" r:id="rId4"/>
    <p:sldId id="261" r:id="rId5"/>
    <p:sldId id="262" r:id="rId6"/>
    <p:sldId id="263" r:id="rId7"/>
    <p:sldId id="264" r:id="rId8"/>
    <p:sldId id="265" r:id="rId9"/>
    <p:sldId id="266" r:id="rId10"/>
    <p:sldId id="267"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87" autoAdjust="0"/>
  </p:normalViewPr>
  <p:slideViewPr>
    <p:cSldViewPr>
      <p:cViewPr>
        <p:scale>
          <a:sx n="100" d="100"/>
          <a:sy n="100" d="100"/>
        </p:scale>
        <p:origin x="-702" y="-72"/>
      </p:cViewPr>
      <p:guideLst>
        <p:guide orient="horz" pos="2160"/>
        <p:guide pos="2880"/>
      </p:guideLst>
    </p:cSldViewPr>
  </p:slideViewPr>
  <p:outlineViewPr>
    <p:cViewPr>
      <p:scale>
        <a:sx n="33" d="100"/>
        <a:sy n="33" d="100"/>
      </p:scale>
      <p:origin x="42"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94B46-6D86-47A4-AE76-6017C0C2F9B9}" type="datetimeFigureOut">
              <a:rPr lang="tr-TR" smtClean="0"/>
              <a:t>11.02.2018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3E816-EAF6-4B27-A46A-265D602A7304}" type="slidenum">
              <a:rPr lang="tr-TR" smtClean="0"/>
              <a:t>‹#›</a:t>
            </a:fld>
            <a:endParaRPr lang="tr-TR"/>
          </a:p>
        </p:txBody>
      </p:sp>
    </p:spTree>
    <p:extLst>
      <p:ext uri="{BB962C8B-B14F-4D97-AF65-F5344CB8AC3E}">
        <p14:creationId xmlns:p14="http://schemas.microsoft.com/office/powerpoint/2010/main" val="365123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B55F3D52-6AAD-4110-984B-0F72BB199C7E}" type="datetimeFigureOut">
              <a:rPr lang="tr-TR" smtClean="0"/>
              <a:t>11.02.2018</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55F3D52-6AAD-4110-984B-0F72BB199C7E}" type="datetimeFigureOut">
              <a:rPr lang="tr-TR" smtClean="0"/>
              <a:t>11.02.2018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11.02.2018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11.02.2018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5F3D52-6AAD-4110-984B-0F72BB199C7E}" type="datetimeFigureOut">
              <a:rPr lang="tr-TR" smtClean="0"/>
              <a:t>11.02.2018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B55F3D52-6AAD-4110-984B-0F72BB199C7E}" type="datetimeFigureOut">
              <a:rPr lang="tr-TR" smtClean="0"/>
              <a:t>11.02.2018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55F3D52-6AAD-4110-984B-0F72BB199C7E}" type="datetimeFigureOut">
              <a:rPr lang="tr-TR" smtClean="0"/>
              <a:t>11.02.2018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55F3D52-6AAD-4110-984B-0F72BB199C7E}" type="datetimeFigureOut">
              <a:rPr lang="tr-TR" smtClean="0"/>
              <a:t>11.02.2018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5F3D52-6AAD-4110-984B-0F72BB199C7E}" type="datetimeFigureOut">
              <a:rPr lang="tr-TR" smtClean="0"/>
              <a:t>11.02.2018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11.02.2018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11.02.2018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55F3D52-6AAD-4110-984B-0F72BB199C7E}" type="datetimeFigureOut">
              <a:rPr lang="tr-TR" smtClean="0"/>
              <a:t>11.02.2018</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A5D156-37C0-4A65-9F99-B6D9F94936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4000" dirty="0">
                <a:latin typeface="Garamond" panose="02020404030301010803" pitchFamily="18" charset="0"/>
              </a:rPr>
              <a:t>ULS234 </a:t>
            </a:r>
            <a:br>
              <a:rPr lang="tr-TR" sz="4000" dirty="0">
                <a:latin typeface="Garamond" panose="02020404030301010803" pitchFamily="18" charset="0"/>
              </a:rPr>
            </a:br>
            <a:r>
              <a:rPr lang="tr-TR" sz="4000" dirty="0" err="1">
                <a:latin typeface="Garamond" panose="02020404030301010803" pitchFamily="18" charset="0"/>
              </a:rPr>
              <a:t>UluslararasI</a:t>
            </a:r>
            <a:r>
              <a:rPr lang="tr-TR" sz="4000" dirty="0">
                <a:latin typeface="Garamond" panose="02020404030301010803" pitchFamily="18" charset="0"/>
              </a:rPr>
              <a:t> </a:t>
            </a:r>
            <a:r>
              <a:rPr lang="tr-TR" sz="4000" dirty="0" err="1">
                <a:latin typeface="Garamond" panose="02020404030301010803" pitchFamily="18" charset="0"/>
              </a:rPr>
              <a:t>Polİtİka</a:t>
            </a:r>
            <a:r>
              <a:rPr lang="tr-TR" sz="4000" dirty="0">
                <a:latin typeface="Garamond" panose="02020404030301010803" pitchFamily="18" charset="0"/>
              </a:rPr>
              <a:t>-II</a:t>
            </a:r>
            <a:endParaRPr lang="tr-TR" sz="4000" dirty="0"/>
          </a:p>
        </p:txBody>
      </p:sp>
      <p:sp>
        <p:nvSpPr>
          <p:cNvPr id="3" name="İçerik Yer Tutucusu 2"/>
          <p:cNvSpPr>
            <a:spLocks noGrp="1"/>
          </p:cNvSpPr>
          <p:nvPr>
            <p:ph type="subTitle" idx="1"/>
          </p:nvPr>
        </p:nvSpPr>
        <p:spPr>
          <a:xfrm>
            <a:off x="1371600" y="3429000"/>
            <a:ext cx="6400800" cy="1944216"/>
          </a:xfrm>
        </p:spPr>
        <p:txBody>
          <a:bodyPr>
            <a:normAutofit/>
          </a:bodyPr>
          <a:lstStyle/>
          <a:p>
            <a:endParaRPr lang="tr-TR" i="0" dirty="0" smtClean="0">
              <a:latin typeface="Garamond" panose="02020404030301010803" pitchFamily="18" charset="0"/>
            </a:endParaRPr>
          </a:p>
          <a:p>
            <a:r>
              <a:rPr lang="tr-TR" i="0" dirty="0" smtClean="0">
                <a:latin typeface="Garamond" panose="02020404030301010803" pitchFamily="18" charset="0"/>
              </a:rPr>
              <a:t>Atay </a:t>
            </a:r>
            <a:r>
              <a:rPr lang="tr-TR" i="0" dirty="0">
                <a:latin typeface="Garamond" panose="02020404030301010803" pitchFamily="18" charset="0"/>
              </a:rPr>
              <a:t>Akdevelioğlu</a:t>
            </a:r>
          </a:p>
          <a:p>
            <a:r>
              <a:rPr lang="tr-TR" i="0" dirty="0">
                <a:latin typeface="Garamond" panose="02020404030301010803" pitchFamily="18" charset="0"/>
              </a:rPr>
              <a:t>Ankara Ü. Siyasal Bilgiler F.</a:t>
            </a:r>
          </a:p>
          <a:p>
            <a:pPr indent="0" algn="ctr">
              <a:buNone/>
            </a:pPr>
            <a:endParaRPr lang="tr-TR" sz="1000" dirty="0" smtClean="0"/>
          </a:p>
        </p:txBody>
      </p:sp>
    </p:spTree>
    <p:extLst>
      <p:ext uri="{BB962C8B-B14F-4D97-AF65-F5344CB8AC3E}">
        <p14:creationId xmlns:p14="http://schemas.microsoft.com/office/powerpoint/2010/main" val="1323426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 ve Ulusçuluk</a:t>
            </a:r>
            <a:br>
              <a:rPr lang="tr-TR" sz="1800" cap="none"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Ulusçuluk ve çok kültürlülük uyumlu olabilir mi?</a:t>
            </a:r>
          </a:p>
          <a:p>
            <a:r>
              <a:rPr lang="tr-TR" sz="1400" dirty="0" smtClean="0"/>
              <a:t>Çok kültürlülük olumlu mu, yoksa olumsuz mudur?</a:t>
            </a:r>
          </a:p>
          <a:p>
            <a:r>
              <a:rPr lang="tr-TR" sz="1400" dirty="0" smtClean="0"/>
              <a:t>Ulusçuluğun Soğuk Savaş sonrasında canlanmasının nedenleri nelerdir?</a:t>
            </a:r>
          </a:p>
          <a:p>
            <a:r>
              <a:rPr lang="tr-TR" sz="1400" dirty="0" smtClean="0"/>
              <a:t>Küreselleşen dünyamızda ulusçuluğun yeri ne olacaktır?</a:t>
            </a:r>
            <a:endParaRPr lang="tr-TR" sz="1400" dirty="0"/>
          </a:p>
        </p:txBody>
      </p:sp>
    </p:spTree>
    <p:extLst>
      <p:ext uri="{BB962C8B-B14F-4D97-AF65-F5344CB8AC3E}">
        <p14:creationId xmlns:p14="http://schemas.microsoft.com/office/powerpoint/2010/main" val="1423461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a:t>I. hafta</a:t>
            </a:r>
          </a:p>
        </p:txBody>
      </p:sp>
      <p:sp>
        <p:nvSpPr>
          <p:cNvPr id="3" name="İçerik Yer Tutucusu 2"/>
          <p:cNvSpPr>
            <a:spLocks noGrp="1"/>
          </p:cNvSpPr>
          <p:nvPr>
            <p:ph idx="1"/>
          </p:nvPr>
        </p:nvSpPr>
        <p:spPr/>
        <p:txBody>
          <a:bodyPr>
            <a:normAutofit fontScale="70000" lnSpcReduction="20000"/>
          </a:bodyPr>
          <a:lstStyle/>
          <a:p>
            <a:pPr indent="0" algn="ctr">
              <a:buNone/>
            </a:pPr>
            <a:endParaRPr lang="tr-TR" sz="1600" dirty="0" smtClean="0"/>
          </a:p>
          <a:p>
            <a:pPr indent="0" algn="ctr">
              <a:buNone/>
            </a:pPr>
            <a:r>
              <a:rPr lang="tr-TR" sz="5100" dirty="0" smtClean="0"/>
              <a:t>ULUSLARARASI </a:t>
            </a:r>
            <a:r>
              <a:rPr lang="tr-TR" sz="5100" dirty="0"/>
              <a:t>POLİTİKADA </a:t>
            </a:r>
          </a:p>
          <a:p>
            <a:pPr indent="0" algn="ctr">
              <a:buNone/>
            </a:pPr>
            <a:r>
              <a:rPr lang="tr-TR" sz="5100" dirty="0"/>
              <a:t>ULUS VE ULUSÇULUK</a:t>
            </a:r>
          </a:p>
          <a:p>
            <a:pPr indent="0" algn="ctr">
              <a:buNone/>
            </a:pPr>
            <a:endParaRPr lang="tr-TR" sz="2000" dirty="0" smtClean="0"/>
          </a:p>
          <a:p>
            <a:pPr indent="0" algn="ctr">
              <a:buNone/>
            </a:pPr>
            <a:endParaRPr lang="tr-TR" sz="1700" dirty="0"/>
          </a:p>
          <a:p>
            <a:pPr indent="0">
              <a:lnSpc>
                <a:spcPct val="100000"/>
              </a:lnSpc>
              <a:spcBef>
                <a:spcPts val="0"/>
              </a:spcBef>
              <a:buNone/>
            </a:pPr>
            <a:r>
              <a:rPr lang="tr-TR" sz="1700" dirty="0"/>
              <a:t>Zorunlu Okuma: Andrew Heywood, ‘‘7. Bölüm: Küresel Çağda Ulus’’, </a:t>
            </a:r>
            <a:r>
              <a:rPr lang="tr-TR" sz="1700" i="1" dirty="0"/>
              <a:t>Küresel Siyaset</a:t>
            </a:r>
            <a:r>
              <a:rPr lang="tr-TR" sz="1700" dirty="0"/>
              <a:t>, </a:t>
            </a:r>
          </a:p>
          <a:p>
            <a:pPr indent="0">
              <a:lnSpc>
                <a:spcPct val="100000"/>
              </a:lnSpc>
              <a:spcBef>
                <a:spcPts val="0"/>
              </a:spcBef>
              <a:buNone/>
            </a:pPr>
            <a:r>
              <a:rPr lang="tr-TR" sz="1700" dirty="0"/>
              <a:t>                            çev. N. Uslu ve H. Özdemir, Ankara, Adres Yayınları, 2013, s. 201-226.</a:t>
            </a:r>
          </a:p>
          <a:p>
            <a:endParaRPr lang="tr-TR" dirty="0"/>
          </a:p>
        </p:txBody>
      </p:sp>
    </p:spTree>
    <p:extLst>
      <p:ext uri="{BB962C8B-B14F-4D97-AF65-F5344CB8AC3E}">
        <p14:creationId xmlns:p14="http://schemas.microsoft.com/office/powerpoint/2010/main" val="803378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71600" y="1295400"/>
            <a:ext cx="6400800" cy="909464"/>
          </a:xfrm>
        </p:spPr>
        <p:txBody>
          <a:bodyPr>
            <a:normAutofit fontScale="90000"/>
          </a:bodyPr>
          <a:lstStyle/>
          <a:p>
            <a:pPr indent="0"/>
            <a:r>
              <a:rPr lang="tr-TR" sz="1800" cap="none" dirty="0" smtClean="0"/>
              <a:t/>
            </a:r>
            <a:br>
              <a:rPr lang="tr-TR" sz="1800" cap="none" dirty="0" smtClean="0"/>
            </a:br>
            <a:r>
              <a:rPr lang="tr-TR" sz="1800" cap="none" dirty="0"/>
              <a:t/>
            </a:r>
            <a:br>
              <a:rPr lang="tr-TR" sz="1800" cap="none" dirty="0"/>
            </a:br>
            <a:r>
              <a:rPr lang="tr-TR" sz="2000" cap="none" dirty="0" smtClean="0"/>
              <a:t>Uluslararası Politikada Ulus ve Ulusçuluk</a:t>
            </a:r>
            <a:br>
              <a:rPr lang="tr-TR" sz="2000" cap="none" dirty="0" smtClean="0"/>
            </a:br>
            <a:r>
              <a:rPr lang="tr-TR" sz="2000" cap="none" dirty="0" smtClean="0"/>
              <a:t>Kavramlar</a:t>
            </a:r>
            <a:r>
              <a:rPr lang="tr-TR" sz="1800" cap="none" dirty="0" smtClean="0"/>
              <a:t/>
            </a:r>
            <a:br>
              <a:rPr lang="tr-TR" sz="1800" cap="none" dirty="0" smtClean="0"/>
            </a:br>
            <a:endParaRPr lang="tr-TR" sz="1800" cap="none" dirty="0"/>
          </a:p>
        </p:txBody>
      </p:sp>
      <p:sp>
        <p:nvSpPr>
          <p:cNvPr id="3" name="İçerik Yer Tutucusu 2"/>
          <p:cNvSpPr>
            <a:spLocks noGrp="1"/>
          </p:cNvSpPr>
          <p:nvPr>
            <p:ph idx="1"/>
          </p:nvPr>
        </p:nvSpPr>
        <p:spPr/>
        <p:txBody>
          <a:bodyPr>
            <a:normAutofit fontScale="77500" lnSpcReduction="20000"/>
          </a:bodyPr>
          <a:lstStyle/>
          <a:p>
            <a:r>
              <a:rPr lang="tr-TR" dirty="0" smtClean="0"/>
              <a:t>Ulus</a:t>
            </a:r>
            <a:r>
              <a:rPr lang="tr-TR" dirty="0"/>
              <a:t>: Kültürel olarak  ortak dil, din, tarih ve gelenekler tarafından </a:t>
            </a:r>
            <a:r>
              <a:rPr lang="tr-TR" dirty="0" err="1"/>
              <a:t>birarada</a:t>
            </a:r>
            <a:r>
              <a:rPr lang="tr-TR" dirty="0"/>
              <a:t> tutulan topluluktur. Bu topluluk, egemenliği oluşturma veya sürdürme arzusunda olan doğal bir siyasal topluluk olarak kendilerini gördüklerinde, siyasal olarak ulus ortaya çıkar.</a:t>
            </a:r>
          </a:p>
          <a:p>
            <a:r>
              <a:rPr lang="tr-TR" dirty="0"/>
              <a:t>Etnik grup: Ortak atalarla bağlantılı biçimde, ortak kültürel ve tarihsel kimliği paylaşan insan topluluğudur.</a:t>
            </a:r>
          </a:p>
          <a:p>
            <a:r>
              <a:rPr lang="tr-TR" dirty="0"/>
              <a:t>Vatanseverlik: İnsanın vatanına olan sevgisi; ulusuna veya ülkesine olan psikolojik bağlılığıdır.</a:t>
            </a:r>
          </a:p>
          <a:p>
            <a:r>
              <a:rPr lang="tr-TR" dirty="0" err="1"/>
              <a:t>Primordializm</a:t>
            </a:r>
            <a:r>
              <a:rPr lang="tr-TR" dirty="0"/>
              <a:t>: Ulusların eski ve derin köklere sahip olduğunu iddia eden teoridir. </a:t>
            </a:r>
          </a:p>
          <a:p>
            <a:r>
              <a:rPr lang="tr-TR" dirty="0" err="1"/>
              <a:t>Volksgeist</a:t>
            </a:r>
            <a:r>
              <a:rPr lang="tr-TR" dirty="0"/>
              <a:t>: Halkın ruhu; bir halkın kültürü ve diliyle ortaya çıkan organik kimliğidir. </a:t>
            </a:r>
          </a:p>
        </p:txBody>
      </p:sp>
    </p:spTree>
    <p:extLst>
      <p:ext uri="{BB962C8B-B14F-4D97-AF65-F5344CB8AC3E}">
        <p14:creationId xmlns:p14="http://schemas.microsoft.com/office/powerpoint/2010/main" val="523902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 ve Ulusçuluk</a:t>
            </a:r>
            <a:br>
              <a:rPr lang="tr-TR" sz="1800" cap="none"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smtClean="0"/>
              <a:t>Sivil ulusçuluk: Siyasal bağlılığın eşit vatandaşlardan oluşan bir toplum vizyonuna dayandığını vurgulayan ve temel sivil değerlere zarar vermeyen etnik ve kültürel çeşitliliğe izin veren ulusçuluk biçimidir.</a:t>
            </a:r>
          </a:p>
          <a:p>
            <a:r>
              <a:rPr lang="tr-TR" sz="1400" dirty="0" smtClean="0"/>
              <a:t>Etnik ulusçuluk: Ulusun organik ve etnik birliğini vurgulayan ve onun ulusal ruhunu ve kültürel ayrılığını korumayı, güçlendirmeyi amaçlayan ulusçuluk biçimidir.</a:t>
            </a:r>
          </a:p>
          <a:p>
            <a:r>
              <a:rPr lang="tr-TR" sz="1400" dirty="0" smtClean="0"/>
              <a:t>Ulus-devlet: Siyasal ve kültürel kimliğin örtüştüğü bağımsız siyasal toplumdur. Ulus, siyasal yönetimin temel birimi olarak kabul edilmiştir. Bu haliyle ulus-devlet, bir gerçeklik olmaktan ziyade bir idealin ifadesidir. Tüm devletler, kültürel ve etnik olarak aza veya çok heterojendir. </a:t>
            </a:r>
            <a:endParaRPr lang="tr-TR" sz="1400" dirty="0"/>
          </a:p>
          <a:p>
            <a:endParaRPr lang="tr-TR" dirty="0"/>
          </a:p>
        </p:txBody>
      </p:sp>
    </p:spTree>
    <p:extLst>
      <p:ext uri="{BB962C8B-B14F-4D97-AF65-F5344CB8AC3E}">
        <p14:creationId xmlns:p14="http://schemas.microsoft.com/office/powerpoint/2010/main" val="1977242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 ve Ulusçuluk</a:t>
            </a:r>
            <a:br>
              <a:rPr lang="tr-TR" sz="1800" cap="none"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smtClean="0"/>
              <a:t>Ulusal self-determinasyon: Ulusun egemen bir varlık olduğu ilkesidir. Hem ulusal bağımsızlık, hem de demokratik yönetimi kapsar.</a:t>
            </a:r>
          </a:p>
          <a:p>
            <a:r>
              <a:rPr lang="tr-TR" sz="1400" dirty="0" smtClean="0"/>
              <a:t>Militarizm: Amaçlara askeri araçlarla ulaşılması veya askeri değerlerin tüm sivil topluma yayılmasıdır.</a:t>
            </a:r>
          </a:p>
          <a:p>
            <a:r>
              <a:rPr lang="tr-TR" sz="1400" dirty="0" smtClean="0"/>
              <a:t>Şovenizm: Bir ulus, etnik grup vs. açısından, kendi üstünlüğüne olan irrasyonel inançtır.</a:t>
            </a:r>
          </a:p>
          <a:p>
            <a:r>
              <a:rPr lang="tr-TR" sz="1400" dirty="0" err="1" smtClean="0"/>
              <a:t>Zenofobi</a:t>
            </a:r>
            <a:r>
              <a:rPr lang="tr-TR" sz="1400" dirty="0" smtClean="0"/>
              <a:t>: Yabancılardan korkma veya onlardan nefret etmektir.</a:t>
            </a:r>
          </a:p>
          <a:p>
            <a:r>
              <a:rPr lang="tr-TR" sz="1400" dirty="0" smtClean="0"/>
              <a:t>Anti-</a:t>
            </a:r>
            <a:r>
              <a:rPr lang="tr-TR" sz="1400" dirty="0" err="1" smtClean="0"/>
              <a:t>semitizm</a:t>
            </a:r>
            <a:r>
              <a:rPr lang="tr-TR" sz="1400" dirty="0" smtClean="0"/>
              <a:t>: Samilere yönelik önyargı ve hatta nefrettir. Özelde Yahudilere karşıdır.</a:t>
            </a:r>
          </a:p>
          <a:p>
            <a:endParaRPr lang="tr-TR" sz="1400" dirty="0" smtClean="0"/>
          </a:p>
        </p:txBody>
      </p:sp>
    </p:spTree>
    <p:extLst>
      <p:ext uri="{BB962C8B-B14F-4D97-AF65-F5344CB8AC3E}">
        <p14:creationId xmlns:p14="http://schemas.microsoft.com/office/powerpoint/2010/main" val="133537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 ve Ulusçuluk</a:t>
            </a:r>
            <a:br>
              <a:rPr lang="tr-TR" sz="1800" cap="none"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err="1"/>
              <a:t>Pan</a:t>
            </a:r>
            <a:r>
              <a:rPr lang="tr-TR" sz="1400" dirty="0"/>
              <a:t>-milliyetçilik: Farklı devletlerde yaşayan bir halkı; yayılmacılık veya siyasi dayanışma yoluyla birleştirmeyi hedefleyen ulusçuluktur. </a:t>
            </a:r>
            <a:endParaRPr lang="tr-TR" sz="1400" dirty="0" smtClean="0"/>
          </a:p>
          <a:p>
            <a:r>
              <a:rPr lang="tr-TR" sz="1400" dirty="0" smtClean="0"/>
              <a:t>Etnik temizlik: </a:t>
            </a:r>
            <a:r>
              <a:rPr lang="tr-TR" sz="1400" dirty="0" err="1" smtClean="0"/>
              <a:t>Soykırımsal</a:t>
            </a:r>
            <a:r>
              <a:rPr lang="tr-TR" sz="1400" dirty="0" smtClean="0"/>
              <a:t> şiddet içeren bir ırksal saflık davası için, etnik grupların zorla alan dışına atılmasıdır.</a:t>
            </a:r>
          </a:p>
          <a:p>
            <a:r>
              <a:rPr lang="tr-TR" sz="1400" dirty="0" smtClean="0"/>
              <a:t>Irk: Ortak ata temelinde aynı fiziki veya biyolojik karakteristikleri gösterdiği düşünülen insan grubudur.</a:t>
            </a:r>
          </a:p>
          <a:p>
            <a:r>
              <a:rPr lang="tr-TR" sz="1400" dirty="0" smtClean="0"/>
              <a:t>Irkçılık: İnsanlar arasında genetik veya türsel farklılar olduğu; bu biyolojik farklılıkların, kültürel ve entelektüel farklılıklara yansıdığı ve bunların siyasal ve toplumsal önemli sonuçlar doğurduğu inancıdır. </a:t>
            </a:r>
            <a:r>
              <a:rPr lang="tr-TR" sz="1400" dirty="0" err="1" smtClean="0"/>
              <a:t>Apartheid</a:t>
            </a:r>
            <a:r>
              <a:rPr lang="tr-TR" sz="1400" dirty="0"/>
              <a:t> </a:t>
            </a:r>
            <a:r>
              <a:rPr lang="tr-TR" sz="1400" dirty="0" smtClean="0"/>
              <a:t>ve </a:t>
            </a:r>
            <a:r>
              <a:rPr lang="tr-TR" sz="1400" dirty="0" err="1" smtClean="0"/>
              <a:t>aryanizm</a:t>
            </a:r>
            <a:r>
              <a:rPr lang="tr-TR" sz="1400" dirty="0" smtClean="0"/>
              <a:t> gibi tezahürleri vardır.    </a:t>
            </a:r>
            <a:endParaRPr lang="tr-TR" sz="1400" dirty="0"/>
          </a:p>
          <a:p>
            <a:endParaRPr lang="tr-TR" dirty="0"/>
          </a:p>
        </p:txBody>
      </p:sp>
    </p:spTree>
    <p:extLst>
      <p:ext uri="{BB962C8B-B14F-4D97-AF65-F5344CB8AC3E}">
        <p14:creationId xmlns:p14="http://schemas.microsoft.com/office/powerpoint/2010/main" val="277667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 ve Ulusçuluk</a:t>
            </a:r>
            <a:br>
              <a:rPr lang="tr-TR" sz="1800" cap="none"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smtClean="0"/>
              <a:t>Asimilasyon: Göçmen toplulukların, ev sahibi toplumun değer, bağlılık ve yaşam tarzlarına uyum sağlayarak, kendi özgün kültürel özgünlüklerini kaybetme sürecidir.</a:t>
            </a:r>
          </a:p>
          <a:p>
            <a:r>
              <a:rPr lang="tr-TR" sz="1400" dirty="0" smtClean="0"/>
              <a:t>Ulus-</a:t>
            </a:r>
            <a:r>
              <a:rPr lang="tr-TR" sz="1400" dirty="0" err="1" smtClean="0"/>
              <a:t>ötecilik</a:t>
            </a:r>
            <a:r>
              <a:rPr lang="tr-TR" sz="1400" dirty="0" smtClean="0"/>
              <a:t>: Ulusal sınırları aşan veya kesen siyasal, toplumsal, ekonomik veya diğer biçimlerdir.</a:t>
            </a:r>
          </a:p>
          <a:p>
            <a:r>
              <a:rPr lang="tr-TR" sz="1400" dirty="0" smtClean="0"/>
              <a:t>Ulus-ötesi topluluk: Kültürel kimliği, siyasal bağlılığı ve psikolojik yönelimleri ulusal sınırları aşan veya kesen topluluktur. Ulus-ötesi toplumlar, köken ülkeye bağlılıklarının, yerleştikleri ülkeye bağlılık oluşturmaması anlamında çoklu bağlantılara sahiptirler.</a:t>
            </a:r>
          </a:p>
          <a:p>
            <a:r>
              <a:rPr lang="tr-TR" sz="1400" dirty="0"/>
              <a:t>Kültürel ulusçuluk: Ulusun özgün bir medeniyet olarak yeniden dirilmesine özel vurgu yapan bir ulusçuluk biçimidir.</a:t>
            </a:r>
          </a:p>
          <a:p>
            <a:endParaRPr lang="tr-TR" sz="1400" dirty="0"/>
          </a:p>
        </p:txBody>
      </p:sp>
    </p:spTree>
    <p:extLst>
      <p:ext uri="{BB962C8B-B14F-4D97-AF65-F5344CB8AC3E}">
        <p14:creationId xmlns:p14="http://schemas.microsoft.com/office/powerpoint/2010/main" val="4032634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 ve Ulusçuluk</a:t>
            </a:r>
            <a:br>
              <a:rPr lang="tr-TR" sz="1800" cap="none"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smtClean="0"/>
              <a:t>Çok kültürlülük: Irksal, etnik veya dilsel farklılıklarla bağlantılı özgün bir kolektif kimlik duygusu yaratan inanç ve uygulamalara sahip iki veya daha fazla grubun varlığından doğan kültürel çeşitliliği ifade eder. Normatif olarak, ya farklı kültürel grupların saygı ve tanınma hakkı, ya da ahlaki ve kültürel çeşitliliğin geniş topluma sağladığı düşünülen fayda temelinde toplumsal çeşitliliğe dair pozitif bir onay anlamına gelir.</a:t>
            </a:r>
          </a:p>
          <a:p>
            <a:r>
              <a:rPr lang="tr-TR" sz="1400" dirty="0" err="1" smtClean="0"/>
              <a:t>Etnisite</a:t>
            </a:r>
            <a:r>
              <a:rPr lang="tr-TR" sz="1400" dirty="0" smtClean="0"/>
              <a:t>: Özgün bir halk, kültürel bir grup veya ülkeye yönelik sadakat duygusudur. Hem ırksal, hem de kültürel imalara sahiptir. Kültürel bir kimlik biçimidir. İnsanlara köken veya atalarına odaklanma yoluyla özgünlük hissi verir.</a:t>
            </a:r>
          </a:p>
          <a:p>
            <a:r>
              <a:rPr lang="tr-TR" sz="1400" dirty="0" smtClean="0"/>
              <a:t>Diaspora</a:t>
            </a:r>
            <a:r>
              <a:rPr lang="tr-TR" sz="1400" dirty="0"/>
              <a:t>: Yerinden olma veya yayılma sonucunda ortaya çıkan ulus-ötesi topluluktur.</a:t>
            </a:r>
          </a:p>
          <a:p>
            <a:endParaRPr lang="tr-TR" sz="1400" dirty="0"/>
          </a:p>
          <a:p>
            <a:endParaRPr lang="tr-TR" sz="1400" dirty="0"/>
          </a:p>
        </p:txBody>
      </p:sp>
    </p:spTree>
    <p:extLst>
      <p:ext uri="{BB962C8B-B14F-4D97-AF65-F5344CB8AC3E}">
        <p14:creationId xmlns:p14="http://schemas.microsoft.com/office/powerpoint/2010/main" val="901596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 ve Ulusçuluk</a:t>
            </a:r>
            <a:br>
              <a:rPr lang="tr-TR" sz="1800" cap="none"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Ulusal aidiyet ile </a:t>
            </a:r>
            <a:r>
              <a:rPr lang="tr-TR" sz="1400" dirty="0" err="1" smtClean="0"/>
              <a:t>etnisite</a:t>
            </a:r>
            <a:r>
              <a:rPr lang="tr-TR" sz="1400" dirty="0" smtClean="0"/>
              <a:t> arasındaki farklar nelerdir?</a:t>
            </a:r>
          </a:p>
          <a:p>
            <a:r>
              <a:rPr lang="tr-TR" sz="1400" dirty="0" smtClean="0"/>
              <a:t>Ulus, hayali cemaat midir?</a:t>
            </a:r>
          </a:p>
          <a:p>
            <a:r>
              <a:rPr lang="tr-TR" sz="1400" dirty="0" smtClean="0"/>
              <a:t>Ulus-devlet nasıl bu kadar yaygın benimsenen siyasal yapı olabilmiştir?</a:t>
            </a:r>
          </a:p>
          <a:p>
            <a:r>
              <a:rPr lang="tr-TR" sz="1400" dirty="0" smtClean="0"/>
              <a:t>Ulusçuluk ne ölçüde tek bir doktrindir?</a:t>
            </a:r>
          </a:p>
          <a:p>
            <a:r>
              <a:rPr lang="tr-TR" sz="1400" dirty="0" smtClean="0"/>
              <a:t>Ulusçuluk doğası gereği baskıcı ve yıkıcı mıdır?</a:t>
            </a:r>
          </a:p>
          <a:p>
            <a:r>
              <a:rPr lang="tr-TR" sz="1400" dirty="0" smtClean="0"/>
              <a:t>Uluslararası göçün artması, ekonomik küreselleşmenin kaçınılmaz bir sonucu mudur?</a:t>
            </a:r>
          </a:p>
          <a:p>
            <a:r>
              <a:rPr lang="tr-TR" sz="1400" dirty="0" smtClean="0"/>
              <a:t>Ulus-ötesi toplumlar, konvansiyonel uluslar karşısında geçerli bir alternatif olabilirler mi?</a:t>
            </a:r>
            <a:endParaRPr lang="tr-TR" sz="1400" dirty="0"/>
          </a:p>
        </p:txBody>
      </p:sp>
    </p:spTree>
    <p:extLst>
      <p:ext uri="{BB962C8B-B14F-4D97-AF65-F5344CB8AC3E}">
        <p14:creationId xmlns:p14="http://schemas.microsoft.com/office/powerpoint/2010/main" val="2008528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560</TotalTime>
  <Words>749</Words>
  <Application>Microsoft Office PowerPoint</Application>
  <PresentationFormat>Ekran Gösterisi (4:3)</PresentationFormat>
  <Paragraphs>55</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Moda Tasarımı</vt:lpstr>
      <vt:lpstr>ULS234  UluslararasI Polİtİka-II</vt:lpstr>
      <vt:lpstr>I. hafta</vt:lpstr>
      <vt:lpstr>  Uluslararası Politikada Ulus ve Ulusçuluk Kavramlar </vt:lpstr>
      <vt:lpstr>Uluslararası Politikada Ulus ve Ulusçuluk Kavramlar</vt:lpstr>
      <vt:lpstr>Uluslararası Politikada Ulus ve Ulusçuluk Kavramlar</vt:lpstr>
      <vt:lpstr>Uluslararası Politikada Ulus ve Ulusçuluk Kavramlar</vt:lpstr>
      <vt:lpstr>Uluslararası Politikada Ulus ve Ulusçuluk Kavramlar</vt:lpstr>
      <vt:lpstr>Uluslararası Politikada Ulus ve Ulusçuluk Kavramlar</vt:lpstr>
      <vt:lpstr>Uluslararası Politikada Ulus ve Ulusçuluk Sorular</vt:lpstr>
      <vt:lpstr>Uluslararası Politikada Ulus ve Ulusçuluk Sorular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ULS219 Uluslararası Politika-I</dc:title>
  <dc:creator>AA</dc:creator>
  <cp:lastModifiedBy>AA</cp:lastModifiedBy>
  <cp:revision>128</cp:revision>
  <dcterms:created xsi:type="dcterms:W3CDTF">2018-02-05T17:47:31Z</dcterms:created>
  <dcterms:modified xsi:type="dcterms:W3CDTF">2018-02-11T17:43:49Z</dcterms:modified>
</cp:coreProperties>
</file>