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311" r:id="rId5"/>
    <p:sldId id="310" r:id="rId6"/>
    <p:sldId id="259" r:id="rId7"/>
    <p:sldId id="279" r:id="rId8"/>
    <p:sldId id="312" r:id="rId9"/>
    <p:sldId id="261" r:id="rId10"/>
    <p:sldId id="309" r:id="rId11"/>
    <p:sldId id="313" r:id="rId12"/>
    <p:sldId id="277" r:id="rId13"/>
    <p:sldId id="314" r:id="rId14"/>
    <p:sldId id="273" r:id="rId15"/>
    <p:sldId id="315" r:id="rId16"/>
    <p:sldId id="297" r:id="rId17"/>
    <p:sldId id="293" r:id="rId18"/>
    <p:sldId id="294" r:id="rId19"/>
    <p:sldId id="316" r:id="rId20"/>
    <p:sldId id="295" r:id="rId21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621" autoAdjust="0"/>
  </p:normalViewPr>
  <p:slideViewPr>
    <p:cSldViewPr>
      <p:cViewPr varScale="1">
        <p:scale>
          <a:sx n="62" d="100"/>
          <a:sy n="62" d="100"/>
        </p:scale>
        <p:origin x="140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F2DBCC0-8B04-4D27-94D2-63B9DC30F4EF}" type="datetimeFigureOut">
              <a:rPr lang="tr-TR"/>
              <a:pPr>
                <a:defRPr/>
              </a:pPr>
              <a:t>17.05.2020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180179F-244F-4E0F-B9FF-1CB2C9FFE17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dirty="0" smtClean="0"/>
          </a:p>
        </p:txBody>
      </p:sp>
      <p:sp>
        <p:nvSpPr>
          <p:cNvPr id="512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1AAC11A-9C91-43D9-80AA-25ADDF0051B3}" type="slidenum">
              <a:rPr lang="tr-TR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tr-TR" altLang="tr-TR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dirty="0" smtClean="0"/>
          </a:p>
        </p:txBody>
      </p:sp>
      <p:sp>
        <p:nvSpPr>
          <p:cNvPr id="717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4CDA7B9-D56C-4959-8D6B-C6840B711B86}" type="slidenum">
              <a:rPr lang="tr-TR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tr-TR" altLang="tr-TR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dirty="0" smtClean="0"/>
          </a:p>
        </p:txBody>
      </p:sp>
      <p:sp>
        <p:nvSpPr>
          <p:cNvPr id="1126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E3C8AD8-DF0A-4814-8A0C-EC570BF2F38A}" type="slidenum">
              <a:rPr lang="tr-TR" altLang="tr-TR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dirty="0" smtClean="0"/>
          </a:p>
        </p:txBody>
      </p:sp>
      <p:sp>
        <p:nvSpPr>
          <p:cNvPr id="1434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527316-FB42-42BA-9EAB-9EA610C1CA8F}" type="slidenum">
              <a:rPr lang="tr-TR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tr-TR" altLang="tr-TR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dirty="0" smtClean="0"/>
          </a:p>
        </p:txBody>
      </p:sp>
      <p:sp>
        <p:nvSpPr>
          <p:cNvPr id="1843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E7CF41-A535-4A23-84FE-1D60B3EF5602}" type="slidenum">
              <a:rPr lang="tr-TR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tr-TR" altLang="tr-TR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dirty="0" smtClean="0">
              <a:latin typeface="Arial" panose="020B0604020202020204" pitchFamily="34" charset="0"/>
            </a:endParaRPr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75DA5A3-659B-4CA3-82FE-36A112926B3C}" type="slidenum">
              <a:rPr lang="tr-TR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tr-TR" altLang="tr-TR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  <p:sp>
        <p:nvSpPr>
          <p:cNvPr id="2253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EE904B-B2D9-4DEF-82AD-863AD9A018C4}" type="slidenum">
              <a:rPr lang="tr-TR" altLang="tr-TR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16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C50AF-606F-4839-B0FF-C64673E61BF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3711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21C60-B814-4D96-9147-0FB161274D5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98334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7861F-011A-4288-89DF-E385763DCE9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26005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FB71A-EDC3-48FF-86F5-EDADB52D8AB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6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13923-D1C0-4235-B708-9BD642A3842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23945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F7436-D146-4840-9144-F2C32FAE5F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24542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88688-EA7C-42C0-9CAB-BCE29EC77F8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08158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8C2A7-8AF2-4410-B8CB-2CD05BFEA1B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6791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6E20A-CA89-4C29-802B-C8F49D8D570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94923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728B3-86A2-424B-8BE6-77881AB7B08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24182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16188-B336-4DD8-A2CD-3446837A822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5907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B6206-7B53-47A2-AA54-40B39D92C11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40104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99FEFE3-B138-4D21-A0DC-F9BE069A6BE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Düz kaslar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3076" name="Slayt Numarası Yer Tutucusu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28143CE-3534-4B8C-897C-FC6CCCDC23BD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tr-TR" altLang="tr-TR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/>
              <a:t>Hücre içi Ca</a:t>
            </a:r>
            <a:r>
              <a:rPr lang="tr-TR" altLang="tr-TR" b="1" baseline="30000" dirty="0"/>
              <a:t>2+</a:t>
            </a:r>
            <a:r>
              <a:rPr lang="tr-TR" altLang="tr-TR" dirty="0"/>
              <a:t> artar.</a:t>
            </a:r>
          </a:p>
          <a:p>
            <a:pPr eaLnBrk="1" hangingPunct="1"/>
            <a:r>
              <a:rPr lang="tr-TR" altLang="tr-TR" dirty="0"/>
              <a:t>Ca</a:t>
            </a:r>
            <a:r>
              <a:rPr lang="tr-TR" altLang="tr-TR" b="1" baseline="30000" dirty="0"/>
              <a:t>2+</a:t>
            </a:r>
            <a:r>
              <a:rPr lang="tr-TR" altLang="tr-TR" dirty="0"/>
              <a:t>, </a:t>
            </a:r>
            <a:r>
              <a:rPr lang="tr-TR" altLang="tr-TR" dirty="0" err="1"/>
              <a:t>kalmoduline</a:t>
            </a:r>
            <a:r>
              <a:rPr lang="tr-TR" altLang="tr-TR" dirty="0"/>
              <a:t> bağlanır (</a:t>
            </a:r>
            <a:r>
              <a:rPr lang="tr-TR" altLang="tr-TR" dirty="0" err="1"/>
              <a:t>troponin</a:t>
            </a:r>
            <a:r>
              <a:rPr lang="tr-TR" altLang="tr-TR" dirty="0"/>
              <a:t> C’ye benzer).</a:t>
            </a:r>
          </a:p>
          <a:p>
            <a:pPr eaLnBrk="1" hangingPunct="1"/>
            <a:r>
              <a:rPr lang="tr-TR" altLang="tr-TR" dirty="0" err="1"/>
              <a:t>Ca-CaM</a:t>
            </a:r>
            <a:r>
              <a:rPr lang="tr-TR" altLang="tr-TR" dirty="0"/>
              <a:t> kompleksi </a:t>
            </a:r>
            <a:r>
              <a:rPr lang="tr-TR" altLang="tr-TR" dirty="0" err="1"/>
              <a:t>miyozin</a:t>
            </a:r>
            <a:r>
              <a:rPr lang="tr-TR" altLang="tr-TR" dirty="0"/>
              <a:t> hafif zincir </a:t>
            </a:r>
            <a:r>
              <a:rPr lang="tr-TR" altLang="tr-TR" dirty="0" err="1"/>
              <a:t>kinazı</a:t>
            </a:r>
            <a:r>
              <a:rPr lang="tr-TR" altLang="tr-TR" dirty="0"/>
              <a:t> aktive eder (MLC </a:t>
            </a:r>
            <a:r>
              <a:rPr lang="tr-TR" altLang="tr-TR" b="1" dirty="0" err="1"/>
              <a:t>kinaz</a:t>
            </a:r>
            <a:r>
              <a:rPr lang="tr-TR" altLang="tr-TR" dirty="0" smtClean="0"/>
              <a:t>)</a:t>
            </a:r>
            <a:endParaRPr lang="tr-TR" alt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13923-D1C0-4235-B708-9BD642A38425}" type="slidenum">
              <a:rPr lang="tr-TR" altLang="tr-TR" smtClean="0"/>
              <a:pPr>
                <a:defRPr/>
              </a:pPr>
              <a:t>10</a:t>
            </a:fld>
            <a:endParaRPr lang="tr-TR" altLang="tr-TR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smtClean="0"/>
              <a:t>Kasılma mekanizması</a:t>
            </a:r>
          </a:p>
        </p:txBody>
      </p:sp>
    </p:spTree>
    <p:extLst>
      <p:ext uri="{BB962C8B-B14F-4D97-AF65-F5344CB8AC3E}">
        <p14:creationId xmlns:p14="http://schemas.microsoft.com/office/powerpoint/2010/main" val="3856466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/>
              <a:t>MLC </a:t>
            </a:r>
            <a:r>
              <a:rPr lang="tr-TR" altLang="tr-TR" dirty="0" err="1"/>
              <a:t>Kinaz</a:t>
            </a:r>
            <a:r>
              <a:rPr lang="tr-TR" altLang="tr-TR" dirty="0"/>
              <a:t>, </a:t>
            </a:r>
            <a:r>
              <a:rPr lang="tr-TR" altLang="tr-TR" dirty="0" err="1"/>
              <a:t>MLC’yi</a:t>
            </a:r>
            <a:r>
              <a:rPr lang="tr-TR" altLang="tr-TR" dirty="0"/>
              <a:t> </a:t>
            </a:r>
            <a:r>
              <a:rPr lang="tr-TR" altLang="tr-TR" dirty="0" err="1"/>
              <a:t>fosforile</a:t>
            </a:r>
            <a:r>
              <a:rPr lang="tr-TR" altLang="tr-TR" dirty="0"/>
              <a:t> eder. </a:t>
            </a:r>
          </a:p>
          <a:p>
            <a:pPr eaLnBrk="1" hangingPunct="1"/>
            <a:r>
              <a:rPr lang="tr-TR" altLang="tr-TR" dirty="0" err="1"/>
              <a:t>Miyozin</a:t>
            </a:r>
            <a:r>
              <a:rPr lang="tr-TR" altLang="tr-TR" dirty="0"/>
              <a:t> başının şekli değişir, </a:t>
            </a:r>
            <a:r>
              <a:rPr lang="tr-TR" altLang="tr-TR" dirty="0" err="1"/>
              <a:t>ATPaz</a:t>
            </a:r>
            <a:r>
              <a:rPr lang="tr-TR" altLang="tr-TR" dirty="0"/>
              <a:t> aktivitesi artar. </a:t>
            </a:r>
            <a:r>
              <a:rPr lang="tr-TR" altLang="tr-TR" dirty="0" err="1"/>
              <a:t>Miyozin</a:t>
            </a:r>
            <a:r>
              <a:rPr lang="tr-TR" altLang="tr-TR" dirty="0"/>
              <a:t> </a:t>
            </a:r>
            <a:r>
              <a:rPr lang="tr-TR" altLang="tr-TR" dirty="0" err="1"/>
              <a:t>aktinle</a:t>
            </a:r>
            <a:r>
              <a:rPr lang="tr-TR" altLang="tr-TR" dirty="0"/>
              <a:t> bağlanır, çapraz köprü oluşur, gerim artar.</a:t>
            </a:r>
            <a:endParaRPr lang="tr-TR" dirty="0"/>
          </a:p>
          <a:p>
            <a:pPr eaLnBrk="1" hangingPunct="1"/>
            <a:r>
              <a:rPr lang="tr-TR" altLang="tr-TR" dirty="0" smtClean="0"/>
              <a:t>İskelet </a:t>
            </a:r>
            <a:r>
              <a:rPr lang="tr-TR" altLang="tr-TR" dirty="0"/>
              <a:t>kasındaki </a:t>
            </a:r>
            <a:r>
              <a:rPr lang="tr-TR" altLang="tr-TR" dirty="0" err="1"/>
              <a:t>miyozin</a:t>
            </a:r>
            <a:r>
              <a:rPr lang="tr-TR" altLang="tr-TR" dirty="0"/>
              <a:t> </a:t>
            </a:r>
            <a:r>
              <a:rPr lang="tr-TR" altLang="tr-TR" dirty="0" err="1"/>
              <a:t>ATPaz</a:t>
            </a:r>
            <a:r>
              <a:rPr lang="tr-TR" altLang="tr-TR" dirty="0"/>
              <a:t> daima aktif</a:t>
            </a:r>
            <a:r>
              <a:rPr lang="tr-TR" altLang="tr-TR" dirty="0" smtClean="0"/>
              <a:t>.</a:t>
            </a:r>
            <a:endParaRPr lang="tr-TR" altLang="tr-TR" dirty="0">
              <a:latin typeface="Arial" panose="020B0604020202020204" pitchFamily="34" charset="0"/>
            </a:endParaRPr>
          </a:p>
          <a:p>
            <a:pPr eaLnBrk="1" hangingPunct="1"/>
            <a:r>
              <a:rPr lang="tr-TR" altLang="tr-TR" dirty="0">
                <a:latin typeface="Arial" panose="020B0604020202020204" pitchFamily="34" charset="0"/>
              </a:rPr>
              <a:t>Düz kastaki </a:t>
            </a:r>
            <a:r>
              <a:rPr lang="tr-TR" altLang="tr-TR" dirty="0" err="1"/>
              <a:t>ATPaz</a:t>
            </a:r>
            <a:r>
              <a:rPr lang="tr-TR" altLang="tr-TR" dirty="0"/>
              <a:t> aktivitesi 10-100 kat düşüktür.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13923-D1C0-4235-B708-9BD642A38425}" type="slidenum">
              <a:rPr lang="tr-TR" altLang="tr-TR" smtClean="0"/>
              <a:pPr>
                <a:defRPr/>
              </a:pPr>
              <a:t>11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65116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2 İçerik Yer Tutucusu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761038"/>
          </a:xfrm>
        </p:spPr>
        <p:txBody>
          <a:bodyPr/>
          <a:lstStyle/>
          <a:p>
            <a:r>
              <a:rPr lang="tr-TR" altLang="tr-TR" smtClean="0"/>
              <a:t>ATPaz aktivitesi uzun sürede artar, eksitasyon-kontraksiyon eşleşmesi uzun sürer</a:t>
            </a:r>
          </a:p>
          <a:p>
            <a:r>
              <a:rPr lang="tr-TR" altLang="tr-TR" smtClean="0"/>
              <a:t>Miyozin çapraz köprü döngüsü uzun sürer </a:t>
            </a:r>
          </a:p>
          <a:p>
            <a:r>
              <a:rPr lang="tr-TR" altLang="tr-TR" smtClean="0"/>
              <a:t>Böylece kasılmanın başlaması da gevşemenin başlaması da yavaştır, iskelet kasından 30 kat uzun olabilir. Düz kas kasılırken iskelet kasına göre 1/10-1/300 düşük enerji harcar.</a:t>
            </a:r>
          </a:p>
          <a:p>
            <a:r>
              <a:rPr lang="tr-TR" altLang="tr-TR" smtClean="0"/>
              <a:t>Kasılma tonik kasılmalar şeklinde saatler-günler sürebilir. </a:t>
            </a:r>
          </a:p>
        </p:txBody>
      </p:sp>
      <p:sp>
        <p:nvSpPr>
          <p:cNvPr id="17411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56200FD-9D71-4B49-906E-506FF8FE8EC0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tr-TR" altLang="tr-TR" sz="14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4525963"/>
          </a:xfrm>
        </p:spPr>
        <p:txBody>
          <a:bodyPr/>
          <a:lstStyle/>
          <a:p>
            <a:pPr eaLnBrk="1" hangingPunct="1"/>
            <a:r>
              <a:rPr lang="tr-TR" altLang="tr-TR" dirty="0" err="1"/>
              <a:t>Miyozin</a:t>
            </a:r>
            <a:r>
              <a:rPr lang="tr-TR" altLang="tr-TR" dirty="0"/>
              <a:t> çapraz döngü </a:t>
            </a:r>
            <a:r>
              <a:rPr lang="tr-TR" altLang="tr-TR" dirty="0" err="1"/>
              <a:t>siklusu</a:t>
            </a:r>
            <a:r>
              <a:rPr lang="tr-TR" altLang="tr-TR" dirty="0"/>
              <a:t> uzun: Sıklığı 1/10-1/300. Başların </a:t>
            </a:r>
            <a:r>
              <a:rPr lang="tr-TR" altLang="tr-TR" dirty="0" err="1"/>
              <a:t>ATPaz</a:t>
            </a:r>
            <a:r>
              <a:rPr lang="tr-TR" altLang="tr-TR" dirty="0"/>
              <a:t> aktivitesi az, baş hareketi ATP yıkımının sağladığı enerji ile oluyor</a:t>
            </a:r>
            <a:r>
              <a:rPr lang="tr-TR" altLang="tr-TR" dirty="0">
                <a:latin typeface="Arial" panose="020B0604020202020204" pitchFamily="34" charset="0"/>
              </a:rPr>
              <a:t>, enerji tüketimi az çünkü bir ç</a:t>
            </a:r>
            <a:r>
              <a:rPr lang="tr-TR" altLang="tr-TR" dirty="0"/>
              <a:t>apraz köprü</a:t>
            </a:r>
            <a:r>
              <a:rPr lang="tr-TR" altLang="tr-TR" dirty="0">
                <a:latin typeface="Arial" panose="020B0604020202020204" pitchFamily="34" charset="0"/>
              </a:rPr>
              <a:t> döngüsünde (</a:t>
            </a:r>
            <a:r>
              <a:rPr lang="tr-TR" altLang="tr-TR" dirty="0"/>
              <a:t>bağlanma-ayrılma</a:t>
            </a:r>
            <a:r>
              <a:rPr lang="tr-TR" altLang="tr-TR" dirty="0">
                <a:latin typeface="Arial" panose="020B0604020202020204" pitchFamily="34" charset="0"/>
              </a:rPr>
              <a:t>) </a:t>
            </a:r>
            <a:r>
              <a:rPr lang="tr-TR" altLang="tr-TR" dirty="0"/>
              <a:t>1 ATP</a:t>
            </a:r>
            <a:r>
              <a:rPr lang="tr-TR" altLang="tr-TR" dirty="0">
                <a:latin typeface="Arial" panose="020B0604020202020204" pitchFamily="34" charset="0"/>
              </a:rPr>
              <a:t> harcanır</a:t>
            </a:r>
            <a:r>
              <a:rPr lang="tr-TR" altLang="tr-TR" dirty="0"/>
              <a:t>.</a:t>
            </a:r>
            <a:endParaRPr lang="tr-TR" altLang="tr-TR" dirty="0">
              <a:latin typeface="Arial" panose="020B0604020202020204" pitchFamily="34" charset="0"/>
            </a:endParaRPr>
          </a:p>
          <a:p>
            <a:pPr eaLnBrk="1" hangingPunct="1"/>
            <a:r>
              <a:rPr lang="tr-TR" altLang="tr-TR" dirty="0" err="1"/>
              <a:t>Eks</a:t>
            </a:r>
            <a:r>
              <a:rPr lang="tr-TR" altLang="tr-TR" dirty="0"/>
              <a:t>-kont eşleşmesi: Uyarıdan 50-100ms sonra kasılma başlar, 500ms tam kasılma, 1-2 s gevşer, toplam 1-3 saniye. Düz kaslar arasında kasılma süresi farklılık gösterir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13923-D1C0-4235-B708-9BD642A38425}" type="slidenum">
              <a:rPr lang="tr-TR" altLang="tr-TR" smtClean="0"/>
              <a:pPr>
                <a:defRPr/>
              </a:pPr>
              <a:t>13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53085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2 İçerik Yer Tutucusu"/>
          <p:cNvSpPr>
            <a:spLocks noGrp="1"/>
          </p:cNvSpPr>
          <p:nvPr>
            <p:ph idx="1"/>
          </p:nvPr>
        </p:nvSpPr>
        <p:spPr>
          <a:xfrm>
            <a:off x="250825" y="620713"/>
            <a:ext cx="8893175" cy="528955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tr-TR" dirty="0" smtClean="0"/>
              <a:t>İskelet kasında </a:t>
            </a:r>
            <a:r>
              <a:rPr lang="tr-TR" dirty="0" err="1" smtClean="0"/>
              <a:t>miyozin</a:t>
            </a:r>
            <a:r>
              <a:rPr lang="tr-TR" dirty="0" smtClean="0"/>
              <a:t> </a:t>
            </a:r>
            <a:r>
              <a:rPr lang="tr-TR" dirty="0" err="1" smtClean="0"/>
              <a:t>ATPaz</a:t>
            </a:r>
            <a:r>
              <a:rPr lang="tr-TR" dirty="0" smtClean="0"/>
              <a:t> hep aktif, düz kasta </a:t>
            </a:r>
            <a:r>
              <a:rPr lang="tr-TR" dirty="0" err="1" smtClean="0"/>
              <a:t>h.içi</a:t>
            </a:r>
            <a:r>
              <a:rPr lang="tr-TR" dirty="0" smtClean="0"/>
              <a:t> </a:t>
            </a:r>
            <a:r>
              <a:rPr lang="tr-TR" altLang="tr-TR" dirty="0" smtClean="0"/>
              <a:t>Ca</a:t>
            </a:r>
            <a:r>
              <a:rPr lang="tr-TR" altLang="tr-TR" b="1" baseline="30000" dirty="0" smtClean="0"/>
              <a:t>2+ </a:t>
            </a:r>
            <a:r>
              <a:rPr lang="tr-TR" dirty="0" smtClean="0"/>
              <a:t>düşükse aktif değil: </a:t>
            </a:r>
          </a:p>
          <a:p>
            <a:pPr marL="0" indent="0">
              <a:buFontTx/>
              <a:buNone/>
              <a:defRPr/>
            </a:pPr>
            <a:endParaRPr lang="tr-TR" dirty="0" smtClean="0"/>
          </a:p>
          <a:p>
            <a:pPr>
              <a:defRPr/>
            </a:pPr>
            <a:r>
              <a:rPr lang="tr-TR" dirty="0" err="1" smtClean="0"/>
              <a:t>Ca-kalmodulin</a:t>
            </a:r>
            <a:r>
              <a:rPr lang="tr-TR" dirty="0" smtClean="0"/>
              <a:t>, iki ince filaman proteinini de etkiler: </a:t>
            </a:r>
            <a:r>
              <a:rPr lang="tr-TR" dirty="0" err="1" smtClean="0"/>
              <a:t>Kalponin</a:t>
            </a:r>
            <a:r>
              <a:rPr lang="tr-TR" dirty="0" smtClean="0"/>
              <a:t> ve </a:t>
            </a:r>
            <a:r>
              <a:rPr lang="tr-TR" dirty="0" err="1" smtClean="0"/>
              <a:t>Kaldesmon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H.içi</a:t>
            </a:r>
            <a:r>
              <a:rPr lang="tr-TR" dirty="0" smtClean="0"/>
              <a:t> </a:t>
            </a:r>
            <a:r>
              <a:rPr lang="tr-TR" altLang="tr-TR" dirty="0" smtClean="0"/>
              <a:t>Ca</a:t>
            </a:r>
            <a:r>
              <a:rPr lang="tr-TR" altLang="tr-TR" b="1" baseline="30000" dirty="0" smtClean="0"/>
              <a:t>2+</a:t>
            </a:r>
            <a:r>
              <a:rPr lang="tr-TR" dirty="0" smtClean="0"/>
              <a:t> </a:t>
            </a:r>
            <a:r>
              <a:rPr lang="tr-TR" sz="3600" b="1" dirty="0" smtClean="0">
                <a:cs typeface="Arial" panose="020B0604020202020204" pitchFamily="34" charset="0"/>
              </a:rPr>
              <a:t>↓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err="1" smtClean="0"/>
              <a:t>Ca-kalmodulin</a:t>
            </a:r>
            <a:r>
              <a:rPr lang="tr-TR" dirty="0" smtClean="0"/>
              <a:t> </a:t>
            </a:r>
            <a:r>
              <a:rPr lang="tr-TR" dirty="0" err="1" smtClean="0"/>
              <a:t>inaktif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kalponin</a:t>
            </a:r>
            <a:r>
              <a:rPr lang="tr-TR" dirty="0" smtClean="0">
                <a:sym typeface="Wingdings" panose="05000000000000000000" pitchFamily="2" charset="2"/>
              </a:rPr>
              <a:t> aktif </a:t>
            </a:r>
            <a:r>
              <a:rPr lang="tr-TR" dirty="0" err="1" smtClean="0"/>
              <a:t>miyozin</a:t>
            </a:r>
            <a:r>
              <a:rPr lang="tr-TR" dirty="0" smtClean="0"/>
              <a:t> </a:t>
            </a:r>
            <a:r>
              <a:rPr lang="tr-TR" dirty="0" err="1" smtClean="0"/>
              <a:t>ATPaz’ı</a:t>
            </a:r>
            <a:r>
              <a:rPr lang="tr-TR" dirty="0" smtClean="0"/>
              <a:t> </a:t>
            </a:r>
            <a:r>
              <a:rPr lang="tr-TR" dirty="0" err="1" smtClean="0"/>
              <a:t>inhibe</a:t>
            </a:r>
            <a:r>
              <a:rPr lang="tr-TR" dirty="0" smtClean="0"/>
              <a:t> eder (çapraz köprü aktivasyonu olmaz) </a:t>
            </a:r>
          </a:p>
          <a:p>
            <a:pPr>
              <a:defRPr/>
            </a:pPr>
            <a:r>
              <a:rPr lang="tr-TR" dirty="0" err="1" smtClean="0"/>
              <a:t>H.içi</a:t>
            </a:r>
            <a:r>
              <a:rPr lang="tr-TR" dirty="0" smtClean="0"/>
              <a:t> </a:t>
            </a:r>
            <a:r>
              <a:rPr lang="tr-TR" altLang="tr-TR" dirty="0" smtClean="0"/>
              <a:t>Ca</a:t>
            </a:r>
            <a:r>
              <a:rPr lang="tr-TR" altLang="tr-TR" b="1" baseline="30000" dirty="0" smtClean="0"/>
              <a:t>2+</a:t>
            </a:r>
            <a:r>
              <a:rPr lang="tr-TR" dirty="0" smtClean="0"/>
              <a:t> </a:t>
            </a:r>
            <a:r>
              <a:rPr lang="tr-TR" sz="3600" b="1" dirty="0" smtClean="0">
                <a:cs typeface="Arial" panose="020B0604020202020204" pitchFamily="34" charset="0"/>
              </a:rPr>
              <a:t>↑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 </a:t>
            </a:r>
            <a:r>
              <a:rPr lang="tr-TR" dirty="0" err="1" smtClean="0"/>
              <a:t>Ca-kalmodulin</a:t>
            </a:r>
            <a:r>
              <a:rPr lang="tr-TR" dirty="0" smtClean="0"/>
              <a:t> aktif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kalponin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inaktif</a:t>
            </a:r>
            <a:r>
              <a:rPr lang="tr-TR" dirty="0" smtClean="0">
                <a:sym typeface="Wingdings" panose="05000000000000000000" pitchFamily="2" charset="2"/>
              </a:rPr>
              <a:t>  </a:t>
            </a:r>
            <a:r>
              <a:rPr lang="tr-TR" dirty="0" err="1" smtClean="0"/>
              <a:t>miyozin</a:t>
            </a:r>
            <a:r>
              <a:rPr lang="tr-TR" dirty="0" smtClean="0"/>
              <a:t> </a:t>
            </a:r>
            <a:r>
              <a:rPr lang="tr-TR" dirty="0" err="1" smtClean="0"/>
              <a:t>ATPaz</a:t>
            </a:r>
            <a:r>
              <a:rPr lang="tr-TR" dirty="0" smtClean="0"/>
              <a:t> </a:t>
            </a:r>
            <a:r>
              <a:rPr lang="tr-TR" dirty="0" err="1" smtClean="0"/>
              <a:t>inhibisyonu</a:t>
            </a:r>
            <a:r>
              <a:rPr lang="tr-TR" dirty="0" smtClean="0"/>
              <a:t> kalkar</a:t>
            </a:r>
          </a:p>
        </p:txBody>
      </p:sp>
      <p:sp>
        <p:nvSpPr>
          <p:cNvPr id="19459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4E3DCEC-CF67-4EF9-B3DF-A650FEFC5020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tr-TR" altLang="tr-TR" sz="14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latin typeface="Arial" panose="020B0604020202020204" pitchFamily="34" charset="0"/>
              </a:rPr>
              <a:t>Kaldesmon</a:t>
            </a:r>
            <a:r>
              <a:rPr lang="tr-TR" altLang="tr-TR" dirty="0">
                <a:latin typeface="Arial" panose="020B0604020202020204" pitchFamily="34" charset="0"/>
              </a:rPr>
              <a:t> da </a:t>
            </a:r>
            <a:r>
              <a:rPr lang="tr-TR" altLang="tr-TR" dirty="0" err="1">
                <a:latin typeface="Arial" panose="020B0604020202020204" pitchFamily="34" charset="0"/>
              </a:rPr>
              <a:t>Ca-kalmodulin</a:t>
            </a:r>
            <a:r>
              <a:rPr lang="tr-TR" altLang="tr-TR" dirty="0">
                <a:latin typeface="Arial" panose="020B0604020202020204" pitchFamily="34" charset="0"/>
              </a:rPr>
              <a:t> üzerinden kalsiyum yüksekse </a:t>
            </a:r>
            <a:r>
              <a:rPr lang="tr-TR" altLang="tr-TR" dirty="0" err="1">
                <a:latin typeface="Arial" panose="020B0604020202020204" pitchFamily="34" charset="0"/>
              </a:rPr>
              <a:t>inhibe</a:t>
            </a:r>
            <a:r>
              <a:rPr lang="tr-TR" altLang="tr-TR" dirty="0">
                <a:latin typeface="Arial" panose="020B0604020202020204" pitchFamily="34" charset="0"/>
              </a:rPr>
              <a:t> oluyor ve </a:t>
            </a:r>
            <a:r>
              <a:rPr lang="tr-TR" altLang="tr-TR" dirty="0" err="1">
                <a:latin typeface="Arial" panose="020B0604020202020204" pitchFamily="34" charset="0"/>
              </a:rPr>
              <a:t>aktin-miyozin</a:t>
            </a:r>
            <a:r>
              <a:rPr lang="tr-TR" altLang="tr-TR" dirty="0">
                <a:latin typeface="Arial" panose="020B0604020202020204" pitchFamily="34" charset="0"/>
              </a:rPr>
              <a:t> bağlanması kolaylaşıyor, ama mekanizma bilinmiyor.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13923-D1C0-4235-B708-9BD642A38425}" type="slidenum">
              <a:rPr lang="tr-TR" altLang="tr-TR" smtClean="0"/>
              <a:pPr>
                <a:defRPr/>
              </a:pPr>
              <a:t>15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44549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Başlık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tr-TR" altLang="tr-TR" smtClean="0"/>
              <a:t>Hücre içi </a:t>
            </a:r>
            <a:r>
              <a:rPr lang="tr-TR" altLang="tr-TR" sz="4000" smtClean="0"/>
              <a:t>Ca</a:t>
            </a:r>
            <a:r>
              <a:rPr lang="tr-TR" altLang="tr-TR" sz="4000" b="1" baseline="30000" smtClean="0"/>
              <a:t>2+</a:t>
            </a:r>
            <a:r>
              <a:rPr lang="tr-TR" altLang="tr-TR" smtClean="0"/>
              <a:t> artışı</a:t>
            </a:r>
          </a:p>
        </p:txBody>
      </p:sp>
      <p:sp>
        <p:nvSpPr>
          <p:cNvPr id="21507" name="2 İçerik Yer Tutucusu"/>
          <p:cNvSpPr>
            <a:spLocks noGrp="1"/>
          </p:cNvSpPr>
          <p:nvPr>
            <p:ph idx="4294967295"/>
          </p:nvPr>
        </p:nvSpPr>
        <p:spPr>
          <a:xfrm>
            <a:off x="457200" y="1700213"/>
            <a:ext cx="8229600" cy="4897437"/>
          </a:xfrm>
        </p:spPr>
        <p:txBody>
          <a:bodyPr/>
          <a:lstStyle/>
          <a:p>
            <a:r>
              <a:rPr lang="tr-TR" altLang="tr-TR" sz="2800" smtClean="0"/>
              <a:t>Düz kasta büyük kısmı hücre dışından girer. (İskelet kasında neredeyse tek kaynak SR) </a:t>
            </a:r>
          </a:p>
          <a:p>
            <a:r>
              <a:rPr lang="tr-TR" altLang="tr-TR" sz="2800" smtClean="0"/>
              <a:t>B</a:t>
            </a:r>
            <a:r>
              <a:rPr lang="fr-FR" altLang="tr-TR" sz="2800" smtClean="0"/>
              <a:t>üyük düz kaslarda zara yakın SR</a:t>
            </a:r>
            <a:r>
              <a:rPr lang="tr-TR" altLang="tr-TR" sz="2800" smtClean="0"/>
              <a:t> parçaları var, </a:t>
            </a:r>
            <a:r>
              <a:rPr lang="fr-FR" altLang="tr-TR" sz="2800" smtClean="0"/>
              <a:t>zarda SR’ye bitişik kaveol girintiler</a:t>
            </a:r>
            <a:r>
              <a:rPr lang="tr-TR" altLang="tr-TR" sz="2800" smtClean="0"/>
              <a:t>i</a:t>
            </a:r>
            <a:r>
              <a:rPr lang="fr-FR" altLang="tr-TR" sz="2800" smtClean="0"/>
              <a:t> var</a:t>
            </a:r>
            <a:r>
              <a:rPr lang="tr-TR" altLang="tr-TR" sz="2800" smtClean="0"/>
              <a:t> (</a:t>
            </a:r>
            <a:r>
              <a:rPr lang="fr-FR" altLang="tr-TR" sz="2800" smtClean="0"/>
              <a:t>T tübül sistemi</a:t>
            </a:r>
            <a:r>
              <a:rPr lang="tr-TR" altLang="tr-TR" sz="2800" smtClean="0"/>
              <a:t> benzeri). </a:t>
            </a:r>
            <a:r>
              <a:rPr lang="fr-FR" altLang="tr-TR" sz="2800" smtClean="0"/>
              <a:t>SR ne kadar gelişkinse düz kas o kadar hızlı kasılır</a:t>
            </a:r>
            <a:r>
              <a:rPr lang="tr-TR" altLang="tr-TR" sz="2800" smtClean="0"/>
              <a:t>.</a:t>
            </a:r>
          </a:p>
        </p:txBody>
      </p:sp>
      <p:sp>
        <p:nvSpPr>
          <p:cNvPr id="21508" name="3 Slayt Numarası Yer Tutucusu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BCEBB9A3-6BF0-4F38-8050-34D685F15B8F}" type="slidenum">
              <a:rPr lang="tr-TR" altLang="tr-TR" sz="1400"/>
              <a:pPr algn="r"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tr-TR" altLang="tr-TR" sz="1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r>
              <a:rPr lang="tr-TR" altLang="tr-TR" smtClean="0"/>
              <a:t>Hücre içi </a:t>
            </a:r>
            <a:r>
              <a:rPr lang="tr-TR" altLang="tr-TR" sz="4000" smtClean="0"/>
              <a:t>Ca</a:t>
            </a:r>
            <a:r>
              <a:rPr lang="tr-TR" altLang="tr-TR" sz="4000" b="1" baseline="30000" smtClean="0"/>
              <a:t>2+</a:t>
            </a:r>
            <a:r>
              <a:rPr lang="tr-TR" altLang="tr-TR" smtClean="0"/>
              <a:t> artışı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17688"/>
            <a:ext cx="8229600" cy="5040312"/>
          </a:xfrm>
        </p:spPr>
        <p:txBody>
          <a:bodyPr/>
          <a:lstStyle/>
          <a:p>
            <a:r>
              <a:rPr lang="tr-TR" altLang="tr-TR" smtClean="0"/>
              <a:t>Zar depolarize olur, L-tip V</a:t>
            </a:r>
            <a:r>
              <a:rPr lang="tr-TR" altLang="tr-TR" baseline="-25000" smtClean="0"/>
              <a:t>Ca</a:t>
            </a:r>
            <a:r>
              <a:rPr lang="tr-TR" altLang="tr-TR" smtClean="0"/>
              <a:t> açılır, Ca</a:t>
            </a:r>
            <a:r>
              <a:rPr lang="tr-TR" altLang="tr-TR" b="1" baseline="30000" smtClean="0"/>
              <a:t>2+ </a:t>
            </a:r>
            <a:r>
              <a:rPr lang="tr-TR" altLang="tr-TR" smtClean="0"/>
              <a:t>girer.</a:t>
            </a:r>
          </a:p>
          <a:p>
            <a:r>
              <a:rPr lang="tr-TR" altLang="tr-TR" smtClean="0"/>
              <a:t>Zarda ligand kapılı Ca</a:t>
            </a:r>
            <a:r>
              <a:rPr lang="tr-TR" altLang="tr-TR" b="1" baseline="30000" smtClean="0"/>
              <a:t>2+</a:t>
            </a:r>
            <a:r>
              <a:rPr lang="tr-TR" altLang="tr-TR" smtClean="0"/>
              <a:t> kanalları; Hormon, NT, G proteinle eşleşen res. üzerinden açılır. </a:t>
            </a:r>
            <a:endParaRPr lang="tr-TR" altLang="tr-TR" sz="36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936625"/>
          </a:xfrm>
        </p:spPr>
        <p:txBody>
          <a:bodyPr/>
          <a:lstStyle/>
          <a:p>
            <a:r>
              <a:rPr lang="tr-TR" altLang="tr-TR" smtClean="0"/>
              <a:t>Hücre içi </a:t>
            </a:r>
            <a:r>
              <a:rPr lang="tr-TR" altLang="tr-TR" sz="4000" smtClean="0"/>
              <a:t>Ca</a:t>
            </a:r>
            <a:r>
              <a:rPr lang="tr-TR" altLang="tr-TR" sz="4000" b="1" baseline="30000" smtClean="0"/>
              <a:t>2+</a:t>
            </a:r>
            <a:r>
              <a:rPr lang="tr-TR" altLang="tr-TR" smtClean="0"/>
              <a:t> artışı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805487"/>
          </a:xfrm>
        </p:spPr>
        <p:txBody>
          <a:bodyPr/>
          <a:lstStyle/>
          <a:p>
            <a:r>
              <a:rPr lang="tr-TR" altLang="tr-TR" dirty="0" smtClean="0"/>
              <a:t>SR </a:t>
            </a:r>
            <a:r>
              <a:rPr lang="tr-TR" altLang="tr-TR" dirty="0" err="1" smtClean="0"/>
              <a:t>riyanodin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res</a:t>
            </a:r>
            <a:r>
              <a:rPr lang="tr-TR" altLang="tr-TR" dirty="0" smtClean="0"/>
              <a:t>.’den sitoplazmaya Ca</a:t>
            </a:r>
            <a:r>
              <a:rPr lang="tr-TR" altLang="tr-TR" b="1" baseline="30000" dirty="0" smtClean="0"/>
              <a:t>2+</a:t>
            </a:r>
            <a:r>
              <a:rPr lang="tr-TR" altLang="tr-TR" dirty="0" smtClean="0"/>
              <a:t> çıkışı: Kalsiyumun indüklediği kalsiyum </a:t>
            </a:r>
            <a:r>
              <a:rPr lang="tr-TR" altLang="tr-TR" dirty="0" err="1" smtClean="0"/>
              <a:t>serbestlenmesi</a:t>
            </a:r>
            <a:r>
              <a:rPr lang="tr-TR" altLang="tr-TR" dirty="0" smtClean="0"/>
              <a:t> (CICR) (düz kasta az etkili).</a:t>
            </a:r>
          </a:p>
          <a:p>
            <a:r>
              <a:rPr lang="tr-TR" altLang="tr-TR" dirty="0">
                <a:latin typeface="Arial" panose="020B0604020202020204" pitchFamily="34" charset="0"/>
              </a:rPr>
              <a:t>CICR, düz kasta fizyolojik koşullarda (yani normal hücre içi kalsiyum miktarı sınırlarında) </a:t>
            </a:r>
            <a:r>
              <a:rPr lang="tr-TR" altLang="tr-TR" dirty="0" smtClean="0">
                <a:latin typeface="Arial" panose="020B0604020202020204" pitchFamily="34" charset="0"/>
              </a:rPr>
              <a:t>az etkili</a:t>
            </a:r>
            <a:endParaRPr lang="tr-TR" altLang="tr-TR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SR zarında IP3 kapılı Ca</a:t>
            </a:r>
            <a:r>
              <a:rPr lang="tr-TR" altLang="tr-TR" b="1" baseline="30000" dirty="0"/>
              <a:t>2+</a:t>
            </a:r>
            <a:r>
              <a:rPr lang="tr-TR" altLang="tr-TR" dirty="0"/>
              <a:t> kanalları:  Hormon, NT, G protein kenetli </a:t>
            </a:r>
            <a:r>
              <a:rPr lang="tr-TR" altLang="tr-TR" dirty="0" err="1"/>
              <a:t>res</a:t>
            </a:r>
            <a:r>
              <a:rPr lang="tr-TR" altLang="tr-TR" dirty="0"/>
              <a:t>.</a:t>
            </a:r>
            <a:r>
              <a:rPr lang="tr-TR" altLang="tr-TR" dirty="0">
                <a:sym typeface="Wingdings" panose="05000000000000000000" pitchFamily="2" charset="2"/>
              </a:rPr>
              <a:t></a:t>
            </a:r>
            <a:r>
              <a:rPr lang="tr-TR" altLang="tr-TR" dirty="0"/>
              <a:t> PLC aktivasyonu </a:t>
            </a:r>
            <a:r>
              <a:rPr lang="tr-TR" altLang="tr-TR" dirty="0">
                <a:sym typeface="Wingdings" panose="05000000000000000000" pitchFamily="2" charset="2"/>
              </a:rPr>
              <a:t> </a:t>
            </a:r>
            <a:r>
              <a:rPr lang="tr-TR" altLang="tr-TR" dirty="0"/>
              <a:t>zardaki PIP2’den IP3 ve DAG oluşumu </a:t>
            </a:r>
            <a:r>
              <a:rPr lang="tr-TR" altLang="tr-TR" dirty="0">
                <a:sym typeface="Wingdings" panose="05000000000000000000" pitchFamily="2" charset="2"/>
              </a:rPr>
              <a:t> </a:t>
            </a:r>
            <a:r>
              <a:rPr lang="tr-TR" altLang="tr-TR" dirty="0"/>
              <a:t>IP3 </a:t>
            </a:r>
            <a:r>
              <a:rPr lang="tr-TR" altLang="tr-TR" dirty="0">
                <a:sym typeface="Wingdings" panose="05000000000000000000" pitchFamily="2" charset="2"/>
              </a:rPr>
              <a:t></a:t>
            </a:r>
            <a:r>
              <a:rPr lang="tr-TR" altLang="tr-TR" dirty="0" err="1"/>
              <a:t>SR’den</a:t>
            </a:r>
            <a:r>
              <a:rPr lang="tr-TR" altLang="tr-TR" dirty="0"/>
              <a:t> Ca</a:t>
            </a:r>
            <a:r>
              <a:rPr lang="tr-TR" altLang="tr-TR" b="1" baseline="30000" dirty="0"/>
              <a:t>2+</a:t>
            </a:r>
            <a:r>
              <a:rPr lang="tr-TR" altLang="tr-TR" dirty="0"/>
              <a:t> salgılatır. Zar potansiyeli değişmez, kasılma olur (</a:t>
            </a:r>
            <a:r>
              <a:rPr lang="tr-TR" altLang="tr-TR" b="1" dirty="0" err="1"/>
              <a:t>farmakomekanik</a:t>
            </a:r>
            <a:r>
              <a:rPr lang="tr-TR" altLang="tr-TR" b="1" dirty="0"/>
              <a:t> eşleşme</a:t>
            </a:r>
            <a:r>
              <a:rPr lang="tr-TR" altLang="tr-TR" b="1" dirty="0" smtClean="0"/>
              <a:t>)</a:t>
            </a:r>
            <a:r>
              <a:rPr lang="tr-TR" altLang="tr-TR" dirty="0" smtClean="0"/>
              <a:t>.</a:t>
            </a:r>
          </a:p>
          <a:p>
            <a:r>
              <a:rPr lang="tr-TR" altLang="tr-TR" dirty="0" smtClean="0">
                <a:latin typeface="Arial" panose="020B0604020202020204" pitchFamily="34" charset="0"/>
              </a:rPr>
              <a:t>Örneğin </a:t>
            </a:r>
            <a:r>
              <a:rPr lang="tr-TR" altLang="tr-TR" dirty="0" err="1" smtClean="0">
                <a:latin typeface="Arial" panose="020B0604020202020204" pitchFamily="34" charset="0"/>
              </a:rPr>
              <a:t>ACh</a:t>
            </a:r>
            <a:r>
              <a:rPr lang="tr-TR" altLang="tr-TR" dirty="0" smtClean="0">
                <a:latin typeface="Arial" panose="020B0604020202020204" pitchFamily="34" charset="0"/>
              </a:rPr>
              <a:t> </a:t>
            </a:r>
            <a:r>
              <a:rPr lang="tr-TR" altLang="tr-TR" dirty="0" err="1">
                <a:latin typeface="Arial" panose="020B0604020202020204" pitchFamily="34" charset="0"/>
              </a:rPr>
              <a:t>muskarinik</a:t>
            </a:r>
            <a:r>
              <a:rPr lang="tr-TR" altLang="tr-TR" dirty="0">
                <a:latin typeface="Arial" panose="020B0604020202020204" pitchFamily="34" charset="0"/>
              </a:rPr>
              <a:t> reseptörleri </a:t>
            </a:r>
            <a:r>
              <a:rPr lang="tr-TR" altLang="tr-TR" dirty="0" err="1">
                <a:latin typeface="Arial" panose="020B0604020202020204" pitchFamily="34" charset="0"/>
              </a:rPr>
              <a:t>barsakda</a:t>
            </a:r>
            <a:r>
              <a:rPr lang="tr-TR" altLang="tr-TR" dirty="0">
                <a:latin typeface="Arial" panose="020B0604020202020204" pitchFamily="34" charset="0"/>
              </a:rPr>
              <a:t> PLC aktivasyonu artırarak etki gösteriyor.</a:t>
            </a:r>
          </a:p>
          <a:p>
            <a:r>
              <a:rPr lang="tr-TR" altLang="tr-TR" b="1" dirty="0" smtClean="0"/>
              <a:t> </a:t>
            </a:r>
            <a:r>
              <a:rPr lang="tr-TR" altLang="tr-TR" dirty="0" smtClean="0"/>
              <a:t> </a:t>
            </a:r>
            <a:endParaRPr lang="tr-TR" altLang="tr-TR" dirty="0"/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13923-D1C0-4235-B708-9BD642A38425}" type="slidenum">
              <a:rPr lang="tr-TR" altLang="tr-TR" smtClean="0"/>
              <a:pPr>
                <a:defRPr/>
              </a:pPr>
              <a:t>19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68849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Örtü şeklinde yapıya sahipler</a:t>
            </a:r>
          </a:p>
        </p:txBody>
      </p:sp>
      <p:sp>
        <p:nvSpPr>
          <p:cNvPr id="4100" name="Slayt Numarası Yer Tutucusu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97D5B3-7CA8-45BE-80D5-32A59607B05E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tr-TR" altLang="tr-TR" sz="1400" smtClean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İç organlarda çok belirgin, organın çevresini örtü gibi sararlar</a:t>
            </a:r>
          </a:p>
          <a:p>
            <a:r>
              <a:rPr lang="tr-TR" altLang="tr-TR" dirty="0" smtClean="0"/>
              <a:t>Hücreler 1-5 mikrometre </a:t>
            </a:r>
            <a:r>
              <a:rPr lang="tr-TR" altLang="tr-TR" dirty="0"/>
              <a:t>çap, </a:t>
            </a:r>
            <a:r>
              <a:rPr lang="tr-TR" altLang="tr-TR" dirty="0" smtClean="0"/>
              <a:t>20-500 mikrometre boyunda olabilir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r>
              <a:rPr lang="fr-FR" altLang="tr-TR" smtClean="0"/>
              <a:t>Voltajdan bağımsız Ca</a:t>
            </a:r>
            <a:r>
              <a:rPr lang="tr-TR" altLang="tr-TR" sz="2800" b="1" baseline="30000" smtClean="0"/>
              <a:t>2+ </a:t>
            </a:r>
            <a:r>
              <a:rPr lang="fr-FR" altLang="tr-TR" smtClean="0"/>
              <a:t> kanalları: SR’de Ca</a:t>
            </a:r>
            <a:r>
              <a:rPr lang="tr-TR" altLang="tr-TR" sz="2800" b="1" baseline="30000" smtClean="0"/>
              <a:t>2+</a:t>
            </a:r>
            <a:r>
              <a:rPr lang="fr-FR" altLang="tr-TR" smtClean="0"/>
              <a:t> azalırsa, hücre zarındaki bu kanallar aktive olur (Store-Operated Ca</a:t>
            </a:r>
            <a:r>
              <a:rPr lang="tr-TR" altLang="tr-TR" sz="2800" b="1" baseline="30000" smtClean="0"/>
              <a:t>2+</a:t>
            </a:r>
            <a:r>
              <a:rPr lang="fr-FR" altLang="tr-TR" smtClean="0"/>
              <a:t> channels: SOCs denir). </a:t>
            </a:r>
            <a:endParaRPr lang="tr-TR" altLang="tr-TR" smtClean="0"/>
          </a:p>
          <a:p>
            <a:r>
              <a:rPr lang="fr-FR" altLang="tr-TR" smtClean="0"/>
              <a:t>SR Ca</a:t>
            </a:r>
            <a:r>
              <a:rPr lang="tr-TR" altLang="tr-TR" sz="2800" b="1" baseline="30000" smtClean="0"/>
              <a:t>2+</a:t>
            </a:r>
            <a:r>
              <a:rPr lang="fr-FR" altLang="tr-TR" smtClean="0"/>
              <a:t> deposu korunur.</a:t>
            </a:r>
            <a:r>
              <a:rPr lang="tr-TR" altLang="tr-TR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Filamanlar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39888"/>
            <a:ext cx="8507413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3600" dirty="0" smtClean="0"/>
              <a:t>Aktin, </a:t>
            </a:r>
            <a:r>
              <a:rPr lang="tr-TR" altLang="tr-TR" sz="3600" dirty="0" err="1" smtClean="0"/>
              <a:t>miyozin</a:t>
            </a:r>
            <a:r>
              <a:rPr lang="tr-TR" altLang="tr-TR" sz="3600" dirty="0" smtClean="0"/>
              <a:t> uzun eksene paralel-</a:t>
            </a:r>
            <a:r>
              <a:rPr lang="tr-TR" altLang="tr-TR" sz="3600" dirty="0" err="1" smtClean="0"/>
              <a:t>oblik</a:t>
            </a:r>
            <a:r>
              <a:rPr lang="tr-TR" altLang="tr-TR" sz="3600" dirty="0" smtClean="0"/>
              <a:t> yerleşmiş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600" dirty="0" smtClean="0"/>
              <a:t>Aktin, </a:t>
            </a:r>
            <a:r>
              <a:rPr lang="fr-FR" altLang="tr-TR" sz="3600" dirty="0" smtClean="0"/>
              <a:t>α </a:t>
            </a:r>
            <a:r>
              <a:rPr lang="fr-FR" altLang="tr-TR" sz="3600" dirty="0" err="1" smtClean="0"/>
              <a:t>aktinin</a:t>
            </a:r>
            <a:r>
              <a:rPr lang="tr-TR" altLang="tr-TR" sz="3600" dirty="0" smtClean="0"/>
              <a:t> ile zar ve sitoplazmadaki “yoğun cisimlere” (z diski benzeri) tutunmuş (hücreleri de bağlıyor, kuvvet aktarımı)</a:t>
            </a:r>
          </a:p>
          <a:p>
            <a:pPr eaLnBrk="1" hangingPunct="1">
              <a:lnSpc>
                <a:spcPct val="90000"/>
              </a:lnSpc>
            </a:pPr>
            <a:endParaRPr lang="tr-TR" altLang="tr-TR" sz="2800" dirty="0" smtClean="0"/>
          </a:p>
        </p:txBody>
      </p:sp>
      <p:sp>
        <p:nvSpPr>
          <p:cNvPr id="6148" name="Slayt Numarası Yer Tutucusu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F1BD79-8C62-4C91-955F-2E63A40DA87C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tr-TR" altLang="tr-TR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/>
              <a:t>Zardaki yoğun cisimcikler, farklı hücreleri de birbirine </a:t>
            </a:r>
            <a:r>
              <a:rPr lang="tr-TR" altLang="tr-TR" dirty="0" smtClean="0"/>
              <a:t>bağlar, </a:t>
            </a:r>
            <a:r>
              <a:rPr lang="tr-TR" altLang="tr-TR" dirty="0"/>
              <a:t>kasılmanın gerimi </a:t>
            </a:r>
            <a:r>
              <a:rPr lang="tr-TR" altLang="tr-TR" dirty="0" smtClean="0"/>
              <a:t>artar.  </a:t>
            </a:r>
            <a:r>
              <a:rPr lang="tr-TR" altLang="tr-TR" dirty="0"/>
              <a:t>Yoğun cisimciklerin işlevi </a:t>
            </a:r>
            <a:r>
              <a:rPr lang="tr-TR" altLang="tr-TR" dirty="0" smtClean="0"/>
              <a:t>iskelet kası </a:t>
            </a:r>
            <a:r>
              <a:rPr lang="tr-TR" altLang="tr-TR" dirty="0"/>
              <a:t>Z disklerine benzer. </a:t>
            </a:r>
          </a:p>
          <a:p>
            <a:pPr eaLnBrk="1" hangingPunct="1"/>
            <a:r>
              <a:rPr lang="tr-TR" altLang="tr-TR" dirty="0" err="1"/>
              <a:t>Miyozinin</a:t>
            </a:r>
            <a:r>
              <a:rPr lang="tr-TR" altLang="tr-TR" dirty="0"/>
              <a:t> yan çapraz köprüleri var, nedeni anlaşılmıyor ama kasılma </a:t>
            </a:r>
            <a:r>
              <a:rPr lang="tr-TR" altLang="tr-TR" dirty="0" smtClean="0"/>
              <a:t>iskelet kasında </a:t>
            </a:r>
            <a:r>
              <a:rPr lang="tr-TR" altLang="tr-TR" dirty="0"/>
              <a:t>%30</a:t>
            </a:r>
            <a:r>
              <a:rPr lang="tr-TR" altLang="tr-TR" dirty="0">
                <a:latin typeface="Arial" panose="020B0604020202020204" pitchFamily="34" charset="0"/>
              </a:rPr>
              <a:t>,</a:t>
            </a:r>
            <a:r>
              <a:rPr lang="tr-TR" altLang="tr-TR" dirty="0"/>
              <a:t> düzde %80 kısalma</a:t>
            </a:r>
            <a:r>
              <a:rPr lang="tr-TR" altLang="tr-TR" dirty="0">
                <a:latin typeface="Arial" panose="020B0604020202020204" pitchFamily="34" charset="0"/>
              </a:rPr>
              <a:t>ya neden</a:t>
            </a:r>
            <a:r>
              <a:rPr lang="tr-TR" altLang="tr-TR" dirty="0"/>
              <a:t> ol</a:t>
            </a:r>
            <a:r>
              <a:rPr lang="tr-TR" altLang="tr-TR" dirty="0">
                <a:latin typeface="Arial" panose="020B0604020202020204" pitchFamily="34" charset="0"/>
              </a:rPr>
              <a:t>u</a:t>
            </a:r>
            <a:r>
              <a:rPr lang="tr-TR" altLang="tr-TR" dirty="0"/>
              <a:t>r.  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13923-D1C0-4235-B708-9BD642A38425}" type="slidenum">
              <a:rPr lang="tr-TR" altLang="tr-TR" smtClean="0"/>
              <a:pPr>
                <a:defRPr/>
              </a:pPr>
              <a:t>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97609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 err="1"/>
              <a:t>Miyozin</a:t>
            </a:r>
            <a:r>
              <a:rPr lang="tr-TR" altLang="tr-TR" dirty="0"/>
              <a:t> iskelet kasından az, </a:t>
            </a:r>
            <a:r>
              <a:rPr lang="tr-TR" altLang="tr-TR" dirty="0" err="1"/>
              <a:t>aktin</a:t>
            </a:r>
            <a:r>
              <a:rPr lang="tr-TR" altLang="tr-TR" dirty="0"/>
              <a:t> arasında dağılmış (1M / 5-10A)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err="1"/>
              <a:t>Tropomiyozin</a:t>
            </a:r>
            <a:r>
              <a:rPr lang="tr-TR" altLang="tr-TR" dirty="0"/>
              <a:t> içerir, </a:t>
            </a:r>
            <a:r>
              <a:rPr lang="tr-TR" altLang="tr-TR" dirty="0" err="1"/>
              <a:t>troponin</a:t>
            </a:r>
            <a:r>
              <a:rPr lang="tr-TR" altLang="tr-TR" dirty="0"/>
              <a:t> içermez.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err="1"/>
              <a:t>Sarkoplazmik</a:t>
            </a:r>
            <a:r>
              <a:rPr lang="tr-TR" altLang="tr-TR" dirty="0"/>
              <a:t> </a:t>
            </a:r>
            <a:r>
              <a:rPr lang="tr-TR" altLang="tr-TR" dirty="0" err="1"/>
              <a:t>retikulumu</a:t>
            </a:r>
            <a:r>
              <a:rPr lang="tr-TR" altLang="tr-TR" dirty="0"/>
              <a:t> az gelişmiş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T </a:t>
            </a:r>
            <a:r>
              <a:rPr lang="tr-TR" altLang="tr-TR" dirty="0" err="1"/>
              <a:t>tubul</a:t>
            </a:r>
            <a:r>
              <a:rPr lang="tr-TR" altLang="tr-TR" dirty="0"/>
              <a:t> sistemi yok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Mitokondri sayısı az (</a:t>
            </a:r>
            <a:r>
              <a:rPr lang="tr-TR" altLang="tr-TR" dirty="0" err="1"/>
              <a:t>glikolizis</a:t>
            </a:r>
            <a:r>
              <a:rPr lang="tr-TR" altLang="tr-TR" dirty="0"/>
              <a:t>), tek çekirdek 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13923-D1C0-4235-B708-9BD642A38425}" type="slidenum">
              <a:rPr lang="tr-TR" altLang="tr-TR" smtClean="0"/>
              <a:pPr>
                <a:defRPr/>
              </a:pPr>
              <a:t>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4998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Slayt Numarası Yer Tutucusu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2242601-08AB-487D-B6CD-1AEAC7041BF3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tr-TR" altLang="tr-TR" sz="1400" smtClean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endParaRPr lang="tr-TR" altLang="tr-TR" dirty="0" smtClean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dirty="0" smtClean="0"/>
              <a:t>Hücreler küçük</a:t>
            </a:r>
            <a:endParaRPr lang="tr-TR" altLang="tr-TR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 dirty="0" smtClean="0"/>
              <a:t>Alfa </a:t>
            </a:r>
            <a:r>
              <a:rPr lang="tr-TR" altLang="tr-TR" dirty="0" err="1" smtClean="0"/>
              <a:t>aktinin</a:t>
            </a:r>
            <a:r>
              <a:rPr lang="tr-TR" altLang="tr-TR" dirty="0" smtClean="0"/>
              <a:t>, ara filamanlar (</a:t>
            </a:r>
            <a:r>
              <a:rPr lang="tr-TR" altLang="tr-TR" dirty="0" err="1" smtClean="0"/>
              <a:t>Desmin</a:t>
            </a:r>
            <a:r>
              <a:rPr lang="tr-TR" altLang="tr-TR" dirty="0"/>
              <a:t>, </a:t>
            </a:r>
            <a:r>
              <a:rPr lang="tr-TR" altLang="tr-TR" dirty="0" err="1" smtClean="0"/>
              <a:t>vimentin</a:t>
            </a:r>
            <a:r>
              <a:rPr lang="tr-TR" altLang="tr-TR" dirty="0" smtClean="0"/>
              <a:t> gibi) iskelet kası gibi.</a:t>
            </a:r>
            <a:endParaRPr lang="tr-TR" altLang="tr-TR" dirty="0"/>
          </a:p>
          <a:p>
            <a:endParaRPr lang="en-GB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105" name="Group 2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40757773"/>
              </p:ext>
            </p:extLst>
          </p:nvPr>
        </p:nvGraphicFramePr>
        <p:xfrm>
          <a:off x="179388" y="765175"/>
          <a:ext cx="4375150" cy="5426179"/>
        </p:xfrm>
        <a:graphic>
          <a:graphicData uri="http://schemas.openxmlformats.org/drawingml/2006/table">
            <a:tbl>
              <a:tblPr/>
              <a:tblGrid>
                <a:gridCol w="437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427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Tek üniteli (visseral) düz kaslar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212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Bir uyarana tek bir ünite olarak yanıt verir. 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83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Demet-katlar şeklinde. Gap junction’larla bağlıdır.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483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Pacemaker hücre görülebilir. Fazik kasılır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53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GİS, safra kanalı, </a:t>
                      </a:r>
                      <a:r>
                        <a:rPr kumimoji="0" lang="tr-TR" alt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üreter</a:t>
                      </a:r>
                      <a:r>
                        <a:rPr kumimoji="0" lang="tr-TR" alt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kumimoji="0" lang="tr-TR" alt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uterus</a:t>
                      </a:r>
                      <a:r>
                        <a:rPr kumimoji="0" lang="tr-TR" alt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, mesane, kan damarları 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61" name="Slayt Numarası Yer Tutucusu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A03598-3B31-4C3D-ABCB-33D51BFA502F}" type="slidenum">
              <a:rPr lang="tr-TR" altLang="tr-TR" sz="1400"/>
              <a:pPr algn="r"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tr-TR" altLang="tr-TR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8728B3-86A2-424B-8BE6-77881AB7B08F}" type="slidenum">
              <a:rPr lang="tr-TR" altLang="tr-TR" smtClean="0"/>
              <a:pPr>
                <a:defRPr/>
              </a:pPr>
              <a:t>8</a:t>
            </a:fld>
            <a:endParaRPr lang="tr-TR" altLang="tr-TR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855131"/>
              </p:ext>
            </p:extLst>
          </p:nvPr>
        </p:nvGraphicFramePr>
        <p:xfrm>
          <a:off x="1835696" y="790618"/>
          <a:ext cx="4373562" cy="5620597"/>
        </p:xfrm>
        <a:graphic>
          <a:graphicData uri="http://schemas.openxmlformats.org/drawingml/2006/table">
            <a:tbl>
              <a:tblPr/>
              <a:tblGrid>
                <a:gridCol w="4373562">
                  <a:extLst>
                    <a:ext uri="{9D8B030D-6E8A-4147-A177-3AD203B41FA5}">
                      <a16:colId xmlns:a16="http://schemas.microsoft.com/office/drawing/2014/main" val="3731679843"/>
                    </a:ext>
                  </a:extLst>
                </a:gridCol>
              </a:tblGrid>
              <a:tr h="99967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Çok üniteli düz kaslar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3755705"/>
                  </a:ext>
                </a:extLst>
              </a:tr>
              <a:tr h="79091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Birbirinden bağımsız üniteler olarak yanıt verir.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72371"/>
                  </a:ext>
                </a:extLst>
              </a:tr>
              <a:tr h="145755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Dallanmış otonom </a:t>
                      </a:r>
                      <a:r>
                        <a:rPr kumimoji="0" lang="tr-TR" alt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s.sist</a:t>
                      </a:r>
                      <a:r>
                        <a:rPr kumimoji="0" lang="tr-TR" alt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tarafından </a:t>
                      </a:r>
                      <a:r>
                        <a:rPr kumimoji="0" lang="tr-TR" alt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innerve</a:t>
                      </a:r>
                      <a:r>
                        <a:rPr kumimoji="0" lang="tr-TR" alt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edilir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Kasılma kuvveti hormonlar ile değişir.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8055557"/>
                  </a:ext>
                </a:extLst>
              </a:tr>
              <a:tr h="17924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Gözde </a:t>
                      </a:r>
                      <a:r>
                        <a:rPr kumimoji="0" lang="tr-TR" alt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silier</a:t>
                      </a:r>
                      <a:r>
                        <a:rPr kumimoji="0" lang="tr-TR" alt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ve iris kasları, </a:t>
                      </a:r>
                      <a:r>
                        <a:rPr kumimoji="0" lang="tr-TR" alt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piloerektör</a:t>
                      </a:r>
                      <a:r>
                        <a:rPr kumimoji="0" lang="tr-TR" alt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kaslar, hava yolları, </a:t>
                      </a:r>
                      <a:r>
                        <a:rPr kumimoji="0" lang="tr-TR" alt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gnde</a:t>
                      </a:r>
                      <a:r>
                        <a:rPr kumimoji="0" lang="tr-TR" alt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tonik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9984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8561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tr-TR" altLang="tr-TR" sz="4000" smtClean="0"/>
              <a:t>Kasılma mekanizması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800"/>
            <a:ext cx="8229600" cy="3816647"/>
          </a:xfrm>
        </p:spPr>
        <p:txBody>
          <a:bodyPr/>
          <a:lstStyle/>
          <a:p>
            <a:pPr eaLnBrk="1" hangingPunct="1"/>
            <a:r>
              <a:rPr lang="tr-TR" altLang="tr-TR" sz="3600" dirty="0" smtClean="0"/>
              <a:t>İskelet kasında ince filamanlar (</a:t>
            </a:r>
            <a:r>
              <a:rPr lang="tr-TR" altLang="tr-TR" sz="3600" dirty="0" err="1" smtClean="0"/>
              <a:t>troponin-tropomiyozin-aktin</a:t>
            </a:r>
            <a:r>
              <a:rPr lang="tr-TR" altLang="tr-TR" sz="3600" dirty="0" smtClean="0"/>
              <a:t> ilişkisi), düz kaslarda kalın filaman (</a:t>
            </a:r>
            <a:r>
              <a:rPr lang="tr-TR" altLang="tr-TR" sz="3600" dirty="0" err="1" smtClean="0"/>
              <a:t>miyozin</a:t>
            </a:r>
            <a:r>
              <a:rPr lang="tr-TR" altLang="tr-TR" sz="3600" dirty="0" smtClean="0"/>
              <a:t>) üzerinden düzenlenir.</a:t>
            </a:r>
          </a:p>
          <a:p>
            <a:pPr eaLnBrk="1" hangingPunct="1"/>
            <a:r>
              <a:rPr lang="tr-TR" altLang="tr-TR" sz="3600" dirty="0" smtClean="0"/>
              <a:t>Yani Ca</a:t>
            </a:r>
            <a:r>
              <a:rPr lang="tr-TR" altLang="tr-TR" sz="3600" baseline="30000" dirty="0" smtClean="0"/>
              <a:t>2+</a:t>
            </a:r>
            <a:r>
              <a:rPr lang="tr-TR" altLang="tr-TR" sz="3600" dirty="0" smtClean="0"/>
              <a:t> düz kasta kalın filaman üzerinden kasılmayı kontrol eder.</a:t>
            </a:r>
          </a:p>
        </p:txBody>
      </p:sp>
      <p:sp>
        <p:nvSpPr>
          <p:cNvPr id="13316" name="Slayt Numarası Yer Tutucusu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90591C-01D1-4899-9252-E90C669A0997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tr-TR" altLang="tr-TR" sz="14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1473</TotalTime>
  <Words>787</Words>
  <Application>Microsoft Office PowerPoint</Application>
  <PresentationFormat>Ekran Gösterisi (4:3)</PresentationFormat>
  <Paragraphs>88</Paragraphs>
  <Slides>20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Varsayılan Tasarım</vt:lpstr>
      <vt:lpstr>Düz kaslar</vt:lpstr>
      <vt:lpstr>Örtü şeklinde yapıya sahipler</vt:lpstr>
      <vt:lpstr>Filamanlar </vt:lpstr>
      <vt:lpstr>PowerPoint Sunusu</vt:lpstr>
      <vt:lpstr>PowerPoint Sunusu</vt:lpstr>
      <vt:lpstr>PowerPoint Sunusu</vt:lpstr>
      <vt:lpstr>PowerPoint Sunusu</vt:lpstr>
      <vt:lpstr>PowerPoint Sunusu</vt:lpstr>
      <vt:lpstr>Kasılma mekanizması</vt:lpstr>
      <vt:lpstr>Kasılma mekanizması</vt:lpstr>
      <vt:lpstr>PowerPoint Sunusu</vt:lpstr>
      <vt:lpstr>PowerPoint Sunusu</vt:lpstr>
      <vt:lpstr>PowerPoint Sunusu</vt:lpstr>
      <vt:lpstr>PowerPoint Sunusu</vt:lpstr>
      <vt:lpstr>PowerPoint Sunusu</vt:lpstr>
      <vt:lpstr>Hücre içi Ca2+ artışı</vt:lpstr>
      <vt:lpstr>Hücre içi Ca2+ artışı</vt:lpstr>
      <vt:lpstr>Hücre içi Ca2+ artışı</vt:lpstr>
      <vt:lpstr>PowerPoint Sunusu</vt:lpstr>
      <vt:lpstr>PowerPoint Sunusu</vt:lpstr>
    </vt:vector>
  </TitlesOfParts>
  <Company>ankara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Düz kaslar</dc:title>
  <dc:creator>ersoz</dc:creator>
  <cp:lastModifiedBy>user</cp:lastModifiedBy>
  <cp:revision>134</cp:revision>
  <dcterms:created xsi:type="dcterms:W3CDTF">2015-10-15T23:25:03Z</dcterms:created>
  <dcterms:modified xsi:type="dcterms:W3CDTF">2020-05-17T11:03:58Z</dcterms:modified>
</cp:coreProperties>
</file>