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9" r:id="rId2"/>
    <p:sldId id="256" r:id="rId3"/>
    <p:sldId id="265" r:id="rId4"/>
    <p:sldId id="260" r:id="rId5"/>
    <p:sldId id="261" r:id="rId6"/>
    <p:sldId id="262" r:id="rId7"/>
    <p:sldId id="257" r:id="rId8"/>
    <p:sldId id="263" r:id="rId9"/>
    <p:sldId id="258" r:id="rId10"/>
    <p:sldId id="266" r:id="rId11"/>
    <p:sldId id="264"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E4B4C8CF-7E90-4E67-80D6-A62A19F4C9B8}" type="datetimeFigureOut">
              <a:rPr lang="tr-TR" smtClean="0"/>
              <a:t>10.07.2020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5F6705-DD09-43B3-B302-30CDD1CE7358}"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67019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E4B4C8CF-7E90-4E67-80D6-A62A19F4C9B8}" type="datetimeFigureOut">
              <a:rPr lang="tr-TR" smtClean="0"/>
              <a:t>10.07.2020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55F6705-DD09-43B3-B302-30CDD1CE7358}" type="slidenum">
              <a:rPr lang="tr-TR" smtClean="0"/>
              <a:t>‹#›</a:t>
            </a:fld>
            <a:endParaRPr lang="tr-TR"/>
          </a:p>
        </p:txBody>
      </p:sp>
    </p:spTree>
    <p:extLst>
      <p:ext uri="{BB962C8B-B14F-4D97-AF65-F5344CB8AC3E}">
        <p14:creationId xmlns:p14="http://schemas.microsoft.com/office/powerpoint/2010/main" val="1921686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4B4C8CF-7E90-4E67-80D6-A62A19F4C9B8}" type="datetimeFigureOut">
              <a:rPr lang="tr-TR" smtClean="0"/>
              <a:t>10.07.2020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5F6705-DD09-43B3-B302-30CDD1CE7358}" type="slidenum">
              <a:rPr lang="tr-TR" smtClean="0"/>
              <a:t>‹#›</a:t>
            </a:fld>
            <a:endParaRPr lang="tr-TR"/>
          </a:p>
        </p:txBody>
      </p:sp>
    </p:spTree>
    <p:extLst>
      <p:ext uri="{BB962C8B-B14F-4D97-AF65-F5344CB8AC3E}">
        <p14:creationId xmlns:p14="http://schemas.microsoft.com/office/powerpoint/2010/main" val="30379438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4B4C8CF-7E90-4E67-80D6-A62A19F4C9B8}" type="datetimeFigureOut">
              <a:rPr lang="tr-TR" smtClean="0"/>
              <a:t>10.07.2020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5F6705-DD09-43B3-B302-30CDD1CE7358}"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8026984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4B4C8CF-7E90-4E67-80D6-A62A19F4C9B8}" type="datetimeFigureOut">
              <a:rPr lang="tr-TR" smtClean="0"/>
              <a:t>10.07.2020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5F6705-DD09-43B3-B302-30CDD1CE7358}" type="slidenum">
              <a:rPr lang="tr-TR" smtClean="0"/>
              <a:t>‹#›</a:t>
            </a:fld>
            <a:endParaRPr lang="tr-TR"/>
          </a:p>
        </p:txBody>
      </p:sp>
    </p:spTree>
    <p:extLst>
      <p:ext uri="{BB962C8B-B14F-4D97-AF65-F5344CB8AC3E}">
        <p14:creationId xmlns:p14="http://schemas.microsoft.com/office/powerpoint/2010/main" val="4517949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4B4C8CF-7E90-4E67-80D6-A62A19F4C9B8}" type="datetimeFigureOut">
              <a:rPr lang="tr-TR" smtClean="0"/>
              <a:t>10.07.2020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5F6705-DD09-43B3-B302-30CDD1CE7358}"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685247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4B4C8CF-7E90-4E67-80D6-A62A19F4C9B8}" type="datetimeFigureOut">
              <a:rPr lang="tr-TR" smtClean="0"/>
              <a:t>10.07.2020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5F6705-DD09-43B3-B302-30CDD1CE7358}" type="slidenum">
              <a:rPr lang="tr-TR" smtClean="0"/>
              <a:t>‹#›</a:t>
            </a:fld>
            <a:endParaRPr lang="tr-TR"/>
          </a:p>
        </p:txBody>
      </p:sp>
    </p:spTree>
    <p:extLst>
      <p:ext uri="{BB962C8B-B14F-4D97-AF65-F5344CB8AC3E}">
        <p14:creationId xmlns:p14="http://schemas.microsoft.com/office/powerpoint/2010/main" val="33082897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B4C8CF-7E90-4E67-80D6-A62A19F4C9B8}" type="datetimeFigureOut">
              <a:rPr lang="tr-TR" smtClean="0"/>
              <a:t>10.07.2020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5F6705-DD09-43B3-B302-30CDD1CE7358}" type="slidenum">
              <a:rPr lang="tr-TR" smtClean="0"/>
              <a:t>‹#›</a:t>
            </a:fld>
            <a:endParaRPr lang="tr-TR"/>
          </a:p>
        </p:txBody>
      </p:sp>
    </p:spTree>
    <p:extLst>
      <p:ext uri="{BB962C8B-B14F-4D97-AF65-F5344CB8AC3E}">
        <p14:creationId xmlns:p14="http://schemas.microsoft.com/office/powerpoint/2010/main" val="37930584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B4C8CF-7E90-4E67-80D6-A62A19F4C9B8}" type="datetimeFigureOut">
              <a:rPr lang="tr-TR" smtClean="0"/>
              <a:t>10.07.2020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5F6705-DD09-43B3-B302-30CDD1CE7358}" type="slidenum">
              <a:rPr lang="tr-TR" smtClean="0"/>
              <a:t>‹#›</a:t>
            </a:fld>
            <a:endParaRPr lang="tr-TR"/>
          </a:p>
        </p:txBody>
      </p:sp>
    </p:spTree>
    <p:extLst>
      <p:ext uri="{BB962C8B-B14F-4D97-AF65-F5344CB8AC3E}">
        <p14:creationId xmlns:p14="http://schemas.microsoft.com/office/powerpoint/2010/main" val="4130956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4B4C8CF-7E90-4E67-80D6-A62A19F4C9B8}" type="datetimeFigureOut">
              <a:rPr lang="tr-TR" smtClean="0"/>
              <a:t>10.07.2020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5F6705-DD09-43B3-B302-30CDD1CE7358}" type="slidenum">
              <a:rPr lang="tr-TR" smtClean="0"/>
              <a:t>‹#›</a:t>
            </a:fld>
            <a:endParaRPr lang="tr-TR"/>
          </a:p>
        </p:txBody>
      </p:sp>
    </p:spTree>
    <p:extLst>
      <p:ext uri="{BB962C8B-B14F-4D97-AF65-F5344CB8AC3E}">
        <p14:creationId xmlns:p14="http://schemas.microsoft.com/office/powerpoint/2010/main" val="74366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4B4C8CF-7E90-4E67-80D6-A62A19F4C9B8}" type="datetimeFigureOut">
              <a:rPr lang="tr-TR" smtClean="0"/>
              <a:t>10.07.2020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5F6705-DD09-43B3-B302-30CDD1CE7358}" type="slidenum">
              <a:rPr lang="tr-TR" smtClean="0"/>
              <a:t>‹#›</a:t>
            </a:fld>
            <a:endParaRPr lang="tr-TR"/>
          </a:p>
        </p:txBody>
      </p:sp>
    </p:spTree>
    <p:extLst>
      <p:ext uri="{BB962C8B-B14F-4D97-AF65-F5344CB8AC3E}">
        <p14:creationId xmlns:p14="http://schemas.microsoft.com/office/powerpoint/2010/main" val="396511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4B4C8CF-7E90-4E67-80D6-A62A19F4C9B8}" type="datetimeFigureOut">
              <a:rPr lang="tr-TR" smtClean="0"/>
              <a:t>10.07.2020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55F6705-DD09-43B3-B302-30CDD1CE7358}" type="slidenum">
              <a:rPr lang="tr-TR" smtClean="0"/>
              <a:t>‹#›</a:t>
            </a:fld>
            <a:endParaRPr lang="tr-TR"/>
          </a:p>
        </p:txBody>
      </p:sp>
    </p:spTree>
    <p:extLst>
      <p:ext uri="{BB962C8B-B14F-4D97-AF65-F5344CB8AC3E}">
        <p14:creationId xmlns:p14="http://schemas.microsoft.com/office/powerpoint/2010/main" val="2061902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4B4C8CF-7E90-4E67-80D6-A62A19F4C9B8}" type="datetimeFigureOut">
              <a:rPr lang="tr-TR" smtClean="0"/>
              <a:t>10.07.2020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55F6705-DD09-43B3-B302-30CDD1CE7358}" type="slidenum">
              <a:rPr lang="tr-TR" smtClean="0"/>
              <a:t>‹#›</a:t>
            </a:fld>
            <a:endParaRPr lang="tr-TR"/>
          </a:p>
        </p:txBody>
      </p:sp>
    </p:spTree>
    <p:extLst>
      <p:ext uri="{BB962C8B-B14F-4D97-AF65-F5344CB8AC3E}">
        <p14:creationId xmlns:p14="http://schemas.microsoft.com/office/powerpoint/2010/main" val="3564640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4B4C8CF-7E90-4E67-80D6-A62A19F4C9B8}" type="datetimeFigureOut">
              <a:rPr lang="tr-TR" smtClean="0"/>
              <a:t>10.07.2020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55F6705-DD09-43B3-B302-30CDD1CE7358}" type="slidenum">
              <a:rPr lang="tr-TR" smtClean="0"/>
              <a:t>‹#›</a:t>
            </a:fld>
            <a:endParaRPr lang="tr-TR"/>
          </a:p>
        </p:txBody>
      </p:sp>
    </p:spTree>
    <p:extLst>
      <p:ext uri="{BB962C8B-B14F-4D97-AF65-F5344CB8AC3E}">
        <p14:creationId xmlns:p14="http://schemas.microsoft.com/office/powerpoint/2010/main" val="1111231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4C8CF-7E90-4E67-80D6-A62A19F4C9B8}" type="datetimeFigureOut">
              <a:rPr lang="tr-TR" smtClean="0"/>
              <a:t>10.07.2020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55F6705-DD09-43B3-B302-30CDD1CE7358}" type="slidenum">
              <a:rPr lang="tr-TR" smtClean="0"/>
              <a:t>‹#›</a:t>
            </a:fld>
            <a:endParaRPr lang="tr-TR"/>
          </a:p>
        </p:txBody>
      </p:sp>
    </p:spTree>
    <p:extLst>
      <p:ext uri="{BB962C8B-B14F-4D97-AF65-F5344CB8AC3E}">
        <p14:creationId xmlns:p14="http://schemas.microsoft.com/office/powerpoint/2010/main" val="110509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4B4C8CF-7E90-4E67-80D6-A62A19F4C9B8}" type="datetimeFigureOut">
              <a:rPr lang="tr-TR" smtClean="0"/>
              <a:t>10.07.2020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55F6705-DD09-43B3-B302-30CDD1CE7358}" type="slidenum">
              <a:rPr lang="tr-TR" smtClean="0"/>
              <a:t>‹#›</a:t>
            </a:fld>
            <a:endParaRPr lang="tr-TR"/>
          </a:p>
        </p:txBody>
      </p:sp>
    </p:spTree>
    <p:extLst>
      <p:ext uri="{BB962C8B-B14F-4D97-AF65-F5344CB8AC3E}">
        <p14:creationId xmlns:p14="http://schemas.microsoft.com/office/powerpoint/2010/main" val="3042156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4B4C8CF-7E90-4E67-80D6-A62A19F4C9B8}" type="datetimeFigureOut">
              <a:rPr lang="tr-TR" smtClean="0"/>
              <a:t>10.07.2020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55F6705-DD09-43B3-B302-30CDD1CE7358}" type="slidenum">
              <a:rPr lang="tr-TR" smtClean="0"/>
              <a:t>‹#›</a:t>
            </a:fld>
            <a:endParaRPr lang="tr-TR"/>
          </a:p>
        </p:txBody>
      </p:sp>
    </p:spTree>
    <p:extLst>
      <p:ext uri="{BB962C8B-B14F-4D97-AF65-F5344CB8AC3E}">
        <p14:creationId xmlns:p14="http://schemas.microsoft.com/office/powerpoint/2010/main" val="1980733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4B4C8CF-7E90-4E67-80D6-A62A19F4C9B8}" type="datetimeFigureOut">
              <a:rPr lang="tr-TR" smtClean="0"/>
              <a:t>10.07.2020</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955F6705-DD09-43B3-B302-30CDD1CE7358}" type="slidenum">
              <a:rPr lang="tr-TR" smtClean="0"/>
              <a:t>‹#›</a:t>
            </a:fld>
            <a:endParaRPr lang="tr-TR"/>
          </a:p>
        </p:txBody>
      </p:sp>
    </p:spTree>
    <p:extLst>
      <p:ext uri="{BB962C8B-B14F-4D97-AF65-F5344CB8AC3E}">
        <p14:creationId xmlns:p14="http://schemas.microsoft.com/office/powerpoint/2010/main" val="1658824985"/>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3368" y="-262468"/>
            <a:ext cx="8534400" cy="1507067"/>
          </a:xfrm>
        </p:spPr>
        <p:txBody>
          <a:bodyPr/>
          <a:lstStyle/>
          <a:p>
            <a:r>
              <a:rPr lang="tr-TR" b="1" dirty="0" smtClean="0">
                <a:solidFill>
                  <a:schemeClr val="accent1"/>
                </a:solidFill>
              </a:rPr>
              <a:t>BUDİZM: TEMEL ÖĞRETİLERİ</a:t>
            </a:r>
            <a:endParaRPr lang="tr-TR" b="1" dirty="0">
              <a:solidFill>
                <a:schemeClr val="accent1"/>
              </a:solidFill>
            </a:endParaRPr>
          </a:p>
        </p:txBody>
      </p:sp>
      <p:sp>
        <p:nvSpPr>
          <p:cNvPr id="3" name="İçerik Yer Tutucusu 2"/>
          <p:cNvSpPr>
            <a:spLocks noGrp="1"/>
          </p:cNvSpPr>
          <p:nvPr>
            <p:ph idx="1"/>
          </p:nvPr>
        </p:nvSpPr>
        <p:spPr>
          <a:xfrm>
            <a:off x="0" y="787400"/>
            <a:ext cx="6489700" cy="5714999"/>
          </a:xfrm>
        </p:spPr>
        <p:txBody>
          <a:bodyPr>
            <a:normAutofit/>
          </a:bodyPr>
          <a:lstStyle/>
          <a:p>
            <a:pPr marL="0" indent="0" algn="just">
              <a:buNone/>
            </a:pPr>
            <a:r>
              <a:rPr lang="tr-TR" sz="1800" b="1" dirty="0"/>
              <a:t>Budizm, MÖ VI. yüzyılda Hindistan’ın kuzeydoğu bölgesinde yaşamış olan </a:t>
            </a:r>
            <a:r>
              <a:rPr lang="tr-TR" sz="1800" b="1" dirty="0" err="1"/>
              <a:t>Siddharta</a:t>
            </a:r>
            <a:r>
              <a:rPr lang="tr-TR" sz="1800" b="1" dirty="0"/>
              <a:t> </a:t>
            </a:r>
            <a:r>
              <a:rPr lang="tr-TR" sz="1800" b="1" dirty="0" err="1"/>
              <a:t>Gautama’nın</a:t>
            </a:r>
            <a:r>
              <a:rPr lang="tr-TR" sz="1800" b="1" dirty="0"/>
              <a:t> düşünceleri çerçevesinde gelişmiş bir dinî sistemdir. İnanca göre </a:t>
            </a:r>
            <a:r>
              <a:rPr lang="tr-TR" sz="1800" b="1" dirty="0" err="1"/>
              <a:t>Gautama</a:t>
            </a:r>
            <a:r>
              <a:rPr lang="tr-TR" sz="1800" b="1" dirty="0"/>
              <a:t> otuz yaşlarına geldiğinde saray hayatını terk etmiş ve aşırı dünyevileşme ve katı riyazetten uzak durarak orta bir yol takip etmiştir. Böylece doğum-ölüm döngüsünden nasıl kurtulacağını keşfedip mutlak bilgiye ulaşmıştır. Bu yüzden kendisine “ermiş/aydınlanmış” manasında Buda unvanı verilmiştir. Buradan hareketle </a:t>
            </a:r>
            <a:r>
              <a:rPr lang="tr-TR" sz="1800" b="1" dirty="0" err="1"/>
              <a:t>Gautama’nın</a:t>
            </a:r>
            <a:r>
              <a:rPr lang="tr-TR" sz="1800" b="1" dirty="0"/>
              <a:t> öğretisine “Budizm”, bu öğretiyi benimseyenlerde de “Budist” denilmiştir. Budistler ise kendi dinî geleneklerini daha çok “Buda’nın buyruğu/öğretisi” anlamında Buda şaşana/</a:t>
            </a:r>
            <a:r>
              <a:rPr lang="tr-TR" sz="1800" b="1" dirty="0" err="1"/>
              <a:t>dharma</a:t>
            </a:r>
            <a:r>
              <a:rPr lang="tr-TR" sz="1800" b="1" dirty="0"/>
              <a:t> olarak adlandırmışlardır. </a:t>
            </a:r>
            <a:endParaRPr lang="tr-TR" sz="1800" b="1" dirty="0" smtClean="0"/>
          </a:p>
          <a:p>
            <a:pPr marL="0" indent="0">
              <a:buNone/>
            </a:pPr>
            <a:r>
              <a:rPr lang="tr-TR" dirty="0" smtClean="0"/>
              <a:t>«</a:t>
            </a:r>
            <a:r>
              <a:rPr lang="tr-TR" b="1" dirty="0" smtClean="0"/>
              <a:t>Orta </a:t>
            </a:r>
            <a:r>
              <a:rPr lang="tr-TR" b="1" dirty="0" err="1" smtClean="0"/>
              <a:t>yol»u</a:t>
            </a:r>
            <a:r>
              <a:rPr lang="tr-TR" b="1" dirty="0" smtClean="0"/>
              <a:t> benimsemiştir.</a:t>
            </a:r>
          </a:p>
          <a:p>
            <a:pPr marL="0" indent="0">
              <a:buNone/>
            </a:pPr>
            <a:r>
              <a:rPr lang="tr-TR" b="1" dirty="0" smtClean="0"/>
              <a:t>Aydınlanmış	 anlamında Buda </a:t>
            </a:r>
            <a:r>
              <a:rPr lang="tr-TR" b="1" dirty="0" err="1" smtClean="0"/>
              <a:t>ünvanını</a:t>
            </a:r>
            <a:r>
              <a:rPr lang="tr-TR" b="1" dirty="0" smtClean="0"/>
              <a:t> almıştır.</a:t>
            </a:r>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89700" y="787400"/>
            <a:ext cx="5672736" cy="5285232"/>
          </a:xfrm>
          <a:prstGeom prst="rect">
            <a:avLst/>
          </a:prstGeom>
        </p:spPr>
      </p:pic>
    </p:spTree>
    <p:extLst>
      <p:ext uri="{BB962C8B-B14F-4D97-AF65-F5344CB8AC3E}">
        <p14:creationId xmlns:p14="http://schemas.microsoft.com/office/powerpoint/2010/main" val="2263926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89000" y="825500"/>
            <a:ext cx="8255000" cy="3877985"/>
          </a:xfrm>
          <a:prstGeom prst="rect">
            <a:avLst/>
          </a:prstGeom>
        </p:spPr>
        <p:txBody>
          <a:bodyPr wrap="square">
            <a:spAutoFit/>
          </a:bodyPr>
          <a:lstStyle/>
          <a:p>
            <a:pPr algn="just"/>
            <a:r>
              <a:rPr lang="tr-TR" sz="2400" b="1" i="0" u="none" strike="noStrike" baseline="0" dirty="0" smtClean="0">
                <a:solidFill>
                  <a:srgbClr val="211D1E"/>
                </a:solidFill>
                <a:latin typeface="Akrobat SemiBold"/>
              </a:rPr>
              <a:t>Semboller :</a:t>
            </a:r>
          </a:p>
          <a:p>
            <a:pPr algn="just"/>
            <a:endParaRPr lang="tr-TR" sz="2400" b="0" i="0" u="none" strike="noStrike" baseline="0" dirty="0" smtClean="0">
              <a:solidFill>
                <a:srgbClr val="211D1E"/>
              </a:solidFill>
              <a:latin typeface="Akrobat SemiBold"/>
            </a:endParaRPr>
          </a:p>
          <a:p>
            <a:pPr algn="just"/>
            <a:r>
              <a:rPr lang="tr-TR" b="1" i="0" u="none" strike="noStrike" baseline="0" dirty="0" err="1" smtClean="0">
                <a:solidFill>
                  <a:srgbClr val="002060"/>
                </a:solidFill>
                <a:latin typeface="Akrobat ExtraLight"/>
              </a:rPr>
              <a:t>Dharmaçakra</a:t>
            </a:r>
            <a:r>
              <a:rPr lang="tr-TR" b="1" i="0" u="none" strike="noStrike" baseline="0" dirty="0" smtClean="0">
                <a:solidFill>
                  <a:srgbClr val="002060"/>
                </a:solidFill>
                <a:latin typeface="Akrobat ExtraLight"/>
              </a:rPr>
              <a:t> </a:t>
            </a:r>
          </a:p>
          <a:p>
            <a:pPr algn="just"/>
            <a:r>
              <a:rPr lang="tr-TR" b="0" i="0" u="none" strike="noStrike" baseline="0" dirty="0" smtClean="0">
                <a:solidFill>
                  <a:srgbClr val="211D1E"/>
                </a:solidFill>
                <a:latin typeface="Akrobat ExtraLight"/>
              </a:rPr>
              <a:t>Sekiz bölümden oluşan çarktır. Sekiz dilimli yolu temsil eder. Bunun döndürülmesi dahi ibadet olarak görülür. </a:t>
            </a:r>
          </a:p>
          <a:p>
            <a:pPr algn="just"/>
            <a:endParaRPr lang="tr-TR" b="0" i="0" u="none" strike="noStrike" baseline="0" dirty="0" smtClean="0">
              <a:solidFill>
                <a:srgbClr val="211D1E"/>
              </a:solidFill>
              <a:latin typeface="Akrobat ExtraLight"/>
            </a:endParaRPr>
          </a:p>
          <a:p>
            <a:pPr algn="just"/>
            <a:r>
              <a:rPr lang="tr-TR" b="1" i="0" u="none" strike="noStrike" baseline="0" dirty="0" smtClean="0">
                <a:solidFill>
                  <a:srgbClr val="002060"/>
                </a:solidFill>
                <a:latin typeface="Akrobat ExtraLight"/>
              </a:rPr>
              <a:t>Lotus çiçeği </a:t>
            </a:r>
          </a:p>
          <a:p>
            <a:pPr algn="just"/>
            <a:r>
              <a:rPr lang="tr-TR" b="0" i="0" u="none" strike="noStrike" baseline="0" dirty="0" smtClean="0">
                <a:solidFill>
                  <a:srgbClr val="211D1E"/>
                </a:solidFill>
                <a:latin typeface="Akrobat ExtraLight"/>
              </a:rPr>
              <a:t>Nilüfer ile Buda özdeşleştirilir. Onun, pisliğe saplanmış bir dünyaya tertemiz bir sayfa açtığı vurgulanır. </a:t>
            </a:r>
          </a:p>
          <a:p>
            <a:pPr algn="just"/>
            <a:endParaRPr lang="tr-TR" b="0" i="0" u="none" strike="noStrike" baseline="0" dirty="0" smtClean="0">
              <a:solidFill>
                <a:srgbClr val="211D1E"/>
              </a:solidFill>
              <a:latin typeface="Akrobat ExtraLight"/>
            </a:endParaRPr>
          </a:p>
          <a:p>
            <a:pPr algn="just"/>
            <a:r>
              <a:rPr lang="tr-TR" b="1" i="0" u="none" strike="noStrike" baseline="0" dirty="0" smtClean="0">
                <a:solidFill>
                  <a:srgbClr val="002060"/>
                </a:solidFill>
                <a:latin typeface="Akrobat ExtraLight"/>
              </a:rPr>
              <a:t>Mandala </a:t>
            </a:r>
          </a:p>
          <a:p>
            <a:pPr algn="just"/>
            <a:r>
              <a:rPr lang="tr-TR" b="0" i="0" u="none" strike="noStrike" baseline="0" dirty="0" smtClean="0">
                <a:solidFill>
                  <a:srgbClr val="211D1E"/>
                </a:solidFill>
                <a:latin typeface="Akrobat ExtraLight"/>
              </a:rPr>
              <a:t>İç içe geçmiş kare ve dairelerden oluşur. Evrenin başının ve sonunun olmadığını simgeler. Birtakım mistik anlamlar da yüklenir. </a:t>
            </a:r>
            <a:endParaRPr lang="tr-TR" dirty="0"/>
          </a:p>
        </p:txBody>
      </p:sp>
    </p:spTree>
    <p:extLst>
      <p:ext uri="{BB962C8B-B14F-4D97-AF65-F5344CB8AC3E}">
        <p14:creationId xmlns:p14="http://schemas.microsoft.com/office/powerpoint/2010/main" val="2038447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23900" y="762000"/>
            <a:ext cx="8420100" cy="4247317"/>
          </a:xfrm>
          <a:prstGeom prst="rect">
            <a:avLst/>
          </a:prstGeom>
        </p:spPr>
        <p:txBody>
          <a:bodyPr wrap="square">
            <a:spAutoFit/>
          </a:bodyPr>
          <a:lstStyle/>
          <a:p>
            <a:pPr algn="just"/>
            <a:r>
              <a:rPr lang="tr-TR" sz="2000" b="1" i="0" u="none" strike="noStrike" baseline="0" dirty="0" smtClean="0">
                <a:solidFill>
                  <a:schemeClr val="accent1"/>
                </a:solidFill>
                <a:latin typeface="Akrobat SemiBold"/>
              </a:rPr>
              <a:t>Budizm’in İslâm’a Bakışı </a:t>
            </a:r>
          </a:p>
          <a:p>
            <a:pPr algn="just"/>
            <a:endParaRPr lang="tr-TR" b="1" dirty="0">
              <a:solidFill>
                <a:srgbClr val="211D1E"/>
              </a:solidFill>
              <a:latin typeface="Akrobat SemiBold"/>
            </a:endParaRPr>
          </a:p>
          <a:p>
            <a:pPr algn="just"/>
            <a:endParaRPr lang="tr-TR" b="0" i="0" u="none" strike="noStrike" baseline="0" dirty="0" smtClean="0">
              <a:solidFill>
                <a:srgbClr val="002060"/>
              </a:solidFill>
              <a:latin typeface="Akrobat SemiBold"/>
            </a:endParaRPr>
          </a:p>
          <a:p>
            <a:pPr algn="just"/>
            <a:r>
              <a:rPr lang="tr-TR" b="0" i="0" u="none" strike="noStrike" baseline="0" dirty="0" smtClean="0">
                <a:solidFill>
                  <a:srgbClr val="002060"/>
                </a:solidFill>
                <a:latin typeface="Akrobat ExtraLight"/>
              </a:rPr>
              <a:t>Müslümanlar ile Budistlerin ilk ciddi teması miladi VIII. yüzyılda Müslümanların </a:t>
            </a:r>
            <a:r>
              <a:rPr lang="tr-TR" b="0" i="0" u="none" strike="noStrike" baseline="0" dirty="0" err="1" smtClean="0">
                <a:solidFill>
                  <a:srgbClr val="002060"/>
                </a:solidFill>
                <a:latin typeface="Akrobat ExtraLight"/>
              </a:rPr>
              <a:t>Sind</a:t>
            </a:r>
            <a:r>
              <a:rPr lang="tr-TR" b="0" i="0" u="none" strike="noStrike" baseline="0" dirty="0" smtClean="0">
                <a:solidFill>
                  <a:srgbClr val="002060"/>
                </a:solidFill>
                <a:latin typeface="Akrobat ExtraLight"/>
              </a:rPr>
              <a:t> bölgesine gelmesiyle başlamıştır. Müslümanların bu bölgede dinî, siyasi ve askerî açıdan güçlenmesi, Hindularda olduğu gibi Budistleri de tedirgin etmeye başlamıştır. Bu bağlamda Budist önderler, kaleme aldıkları kimi eserlerde Müslümanlara yönelik bazı değerlendirmelerde bulunmuşlardır. Onuncu asra ait olduğu düşünülen </a:t>
            </a:r>
            <a:r>
              <a:rPr lang="tr-TR" b="0" i="0" u="none" strike="noStrike" baseline="0" dirty="0" err="1" smtClean="0">
                <a:solidFill>
                  <a:srgbClr val="002060"/>
                </a:solidFill>
                <a:latin typeface="Akrobat ExtraLight"/>
              </a:rPr>
              <a:t>Mahayana</a:t>
            </a:r>
            <a:r>
              <a:rPr lang="tr-TR" b="0" i="0" u="none" strike="noStrike" baseline="0" dirty="0" smtClean="0">
                <a:solidFill>
                  <a:srgbClr val="002060"/>
                </a:solidFill>
                <a:latin typeface="Akrobat ExtraLight"/>
              </a:rPr>
              <a:t> ekolüne ait </a:t>
            </a:r>
            <a:r>
              <a:rPr lang="tr-TR" b="0" i="0" u="none" strike="noStrike" baseline="0" dirty="0" err="1" smtClean="0">
                <a:solidFill>
                  <a:srgbClr val="002060"/>
                </a:solidFill>
                <a:latin typeface="Akrobat ExtraLight"/>
              </a:rPr>
              <a:t>Kalaçakra</a:t>
            </a:r>
            <a:r>
              <a:rPr lang="tr-TR" b="0" i="0" u="none" strike="noStrike" baseline="0" dirty="0" smtClean="0">
                <a:solidFill>
                  <a:srgbClr val="002060"/>
                </a:solidFill>
                <a:latin typeface="Akrobat ExtraLight"/>
              </a:rPr>
              <a:t> adlı metin, bu açıdan önemlidir. Burada Müslümanların adil, cesur ve yetenekli oldukları; temizlik, hoşgörü ve eşitliğe önem verdikleri ifade edilirken diğer taraftan farklı akideler benimsedikleri için Budist öğretiye zarar verdikleri öne sürülür. İslâm ve Müslümanlar için mevcut olan bu algının, bazı yönlerden Hinduların bakış açısıyla örtüştüğü görülmektedir. Fakat bu tablonun belirli bir zümreye, bölgeye ve siyasi-tarihsel bağlama ait olduğu unutulmamalıdır. </a:t>
            </a:r>
            <a:endParaRPr lang="tr-TR" dirty="0">
              <a:solidFill>
                <a:srgbClr val="002060"/>
              </a:solidFill>
            </a:endParaRPr>
          </a:p>
        </p:txBody>
      </p:sp>
    </p:spTree>
    <p:extLst>
      <p:ext uri="{BB962C8B-B14F-4D97-AF65-F5344CB8AC3E}">
        <p14:creationId xmlns:p14="http://schemas.microsoft.com/office/powerpoint/2010/main" val="561279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4212" y="685799"/>
            <a:ext cx="7977188" cy="1638301"/>
          </a:xfrm>
        </p:spPr>
        <p:txBody>
          <a:bodyPr>
            <a:noAutofit/>
          </a:bodyPr>
          <a:lstStyle/>
          <a:p>
            <a:r>
              <a:rPr lang="tr-TR" sz="2000" b="1" dirty="0">
                <a:solidFill>
                  <a:srgbClr val="FF0000"/>
                </a:solidFill>
              </a:rPr>
              <a:t>Budist düşüncenin yayılmasında önemli rol oynayan bu ilkelerden öne çıkanları şunlardır: </a:t>
            </a:r>
            <a:r>
              <a:rPr lang="tr-TR" sz="2000" b="1" dirty="0" smtClean="0">
                <a:solidFill>
                  <a:srgbClr val="FF0000"/>
                </a:solidFill>
              </a:rPr>
              <a:t/>
            </a:r>
            <a:br>
              <a:rPr lang="tr-TR" sz="2000" b="1" dirty="0" smtClean="0">
                <a:solidFill>
                  <a:srgbClr val="FF0000"/>
                </a:solidFill>
              </a:rPr>
            </a:br>
            <a:r>
              <a:rPr lang="tr-TR" sz="2000" b="1" dirty="0">
                <a:solidFill>
                  <a:srgbClr val="FF0000"/>
                </a:solidFill>
              </a:rPr>
              <a:t/>
            </a:r>
            <a:br>
              <a:rPr lang="tr-TR" sz="2000" b="1" dirty="0">
                <a:solidFill>
                  <a:srgbClr val="FF0000"/>
                </a:solidFill>
              </a:rPr>
            </a:br>
            <a:endParaRPr lang="tr-TR" sz="2000" b="1" dirty="0">
              <a:solidFill>
                <a:srgbClr val="FF0000"/>
              </a:solidFill>
            </a:endParaRPr>
          </a:p>
        </p:txBody>
      </p:sp>
      <p:sp>
        <p:nvSpPr>
          <p:cNvPr id="3" name="Alt Başlık 2"/>
          <p:cNvSpPr>
            <a:spLocks noGrp="1"/>
          </p:cNvSpPr>
          <p:nvPr>
            <p:ph type="subTitle" idx="1"/>
          </p:nvPr>
        </p:nvSpPr>
        <p:spPr>
          <a:xfrm>
            <a:off x="1346200" y="1905001"/>
            <a:ext cx="7861300" cy="4546600"/>
          </a:xfrm>
        </p:spPr>
        <p:txBody>
          <a:bodyPr/>
          <a:lstStyle/>
          <a:p>
            <a:pPr marL="342900" indent="-342900">
              <a:buFont typeface="Wingdings" panose="05000000000000000000" pitchFamily="2" charset="2"/>
              <a:buChar char="v"/>
            </a:pPr>
            <a:r>
              <a:rPr lang="tr-TR" sz="2400" b="1" dirty="0">
                <a:solidFill>
                  <a:schemeClr val="tx1"/>
                </a:solidFill>
              </a:rPr>
              <a:t>Halk arasında yaygın olarak kullanılan dillerin tercih edilmesi </a:t>
            </a:r>
            <a:endParaRPr lang="tr-TR" sz="2400" b="1" dirty="0" smtClean="0">
              <a:solidFill>
                <a:schemeClr val="tx1"/>
              </a:solidFill>
            </a:endParaRPr>
          </a:p>
          <a:p>
            <a:pPr marL="342900" indent="-342900">
              <a:buFont typeface="Wingdings" panose="05000000000000000000" pitchFamily="2" charset="2"/>
              <a:buChar char="v"/>
            </a:pPr>
            <a:r>
              <a:rPr lang="tr-TR" sz="2400" b="1" dirty="0" smtClean="0">
                <a:solidFill>
                  <a:schemeClr val="tx1"/>
                </a:solidFill>
              </a:rPr>
              <a:t>Bir </a:t>
            </a:r>
            <a:r>
              <a:rPr lang="tr-TR" sz="2400" b="1" dirty="0">
                <a:solidFill>
                  <a:schemeClr val="tx1"/>
                </a:solidFill>
              </a:rPr>
              <a:t>aracıya gerek duyulmaksızın aydınlanmaya kavuşulabileceğinin vurgulanması </a:t>
            </a:r>
            <a:endParaRPr lang="tr-TR" sz="2400" b="1" dirty="0" smtClean="0">
              <a:solidFill>
                <a:schemeClr val="tx1"/>
              </a:solidFill>
            </a:endParaRPr>
          </a:p>
          <a:p>
            <a:pPr marL="342900" indent="-342900">
              <a:buFont typeface="Wingdings" panose="05000000000000000000" pitchFamily="2" charset="2"/>
              <a:buChar char="v"/>
            </a:pPr>
            <a:r>
              <a:rPr lang="tr-TR" sz="2400" b="1" dirty="0" smtClean="0">
                <a:solidFill>
                  <a:schemeClr val="tx1"/>
                </a:solidFill>
              </a:rPr>
              <a:t>Kastı </a:t>
            </a:r>
            <a:r>
              <a:rPr lang="tr-TR" sz="2400" b="1" dirty="0">
                <a:solidFill>
                  <a:schemeClr val="tx1"/>
                </a:solidFill>
              </a:rPr>
              <a:t>veya cinsiyeti ne olursa olsun herkese kucak açılması </a:t>
            </a:r>
            <a:endParaRPr lang="tr-TR" sz="2400" b="1" dirty="0" smtClean="0">
              <a:solidFill>
                <a:schemeClr val="tx1"/>
              </a:solidFill>
            </a:endParaRPr>
          </a:p>
          <a:p>
            <a:pPr marL="342900" indent="-342900">
              <a:buFont typeface="Wingdings" panose="05000000000000000000" pitchFamily="2" charset="2"/>
              <a:buChar char="v"/>
            </a:pPr>
            <a:r>
              <a:rPr lang="tr-TR" sz="2400" b="1" dirty="0" smtClean="0">
                <a:solidFill>
                  <a:schemeClr val="tx1"/>
                </a:solidFill>
              </a:rPr>
              <a:t>Herkese </a:t>
            </a:r>
            <a:r>
              <a:rPr lang="tr-TR" sz="2400" b="1" dirty="0">
                <a:solidFill>
                  <a:schemeClr val="tx1"/>
                </a:solidFill>
              </a:rPr>
              <a:t>açık bir kurutuluş öğretisi benimsenmesi </a:t>
            </a:r>
            <a:br>
              <a:rPr lang="tr-TR" sz="2400" b="1" dirty="0">
                <a:solidFill>
                  <a:schemeClr val="tx1"/>
                </a:solidFill>
              </a:rPr>
            </a:br>
            <a:endParaRPr lang="tr-TR" dirty="0">
              <a:solidFill>
                <a:schemeClr val="tx1"/>
              </a:solidFill>
            </a:endParaRPr>
          </a:p>
        </p:txBody>
      </p:sp>
    </p:spTree>
    <p:extLst>
      <p:ext uri="{BB962C8B-B14F-4D97-AF65-F5344CB8AC3E}">
        <p14:creationId xmlns:p14="http://schemas.microsoft.com/office/powerpoint/2010/main" val="2631110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36600" y="1333500"/>
            <a:ext cx="8407400" cy="2400657"/>
          </a:xfrm>
          <a:prstGeom prst="rect">
            <a:avLst/>
          </a:prstGeom>
        </p:spPr>
        <p:txBody>
          <a:bodyPr wrap="square">
            <a:spAutoFit/>
          </a:bodyPr>
          <a:lstStyle/>
          <a:p>
            <a:pPr algn="just"/>
            <a:r>
              <a:rPr lang="tr-TR" sz="2000" b="0" i="0" u="none" strike="noStrike" baseline="0" dirty="0" smtClean="0">
                <a:solidFill>
                  <a:srgbClr val="211D1E"/>
                </a:solidFill>
                <a:latin typeface="Akrobat ExtraLight"/>
              </a:rPr>
              <a:t>Buda’nın, Hinduizm’e yönelttiği başlıca eleştiriler şu şekilde sıralanabilir:</a:t>
            </a:r>
          </a:p>
          <a:p>
            <a:pPr algn="just"/>
            <a:endParaRPr lang="tr-TR" sz="2000" dirty="0">
              <a:solidFill>
                <a:srgbClr val="211D1E"/>
              </a:solidFill>
              <a:latin typeface="Akrobat ExtraLight"/>
            </a:endParaRPr>
          </a:p>
          <a:p>
            <a:pPr algn="just"/>
            <a:r>
              <a:rPr lang="tr-TR" sz="2000" b="0" i="0" u="none" strike="noStrike" baseline="0" dirty="0" smtClean="0">
                <a:solidFill>
                  <a:srgbClr val="211D1E"/>
                </a:solidFill>
                <a:latin typeface="Akrobat ExtraLight"/>
              </a:rPr>
              <a:t> </a:t>
            </a:r>
          </a:p>
          <a:p>
            <a:r>
              <a:rPr lang="tr-TR" b="0" i="0" u="none" strike="noStrike" baseline="0" dirty="0" smtClean="0">
                <a:solidFill>
                  <a:srgbClr val="211D1E"/>
                </a:solidFill>
                <a:latin typeface="Akrobat ExtraLight"/>
              </a:rPr>
              <a:t>Çok tanrıcılık anlayışı ve bunu merkeze alan ibadet usulleri </a:t>
            </a:r>
          </a:p>
          <a:p>
            <a:r>
              <a:rPr lang="tr-TR" b="0" i="0" u="none" strike="noStrike" baseline="0" dirty="0" smtClean="0">
                <a:solidFill>
                  <a:srgbClr val="211D1E"/>
                </a:solidFill>
                <a:latin typeface="Akrobat ExtraLight"/>
              </a:rPr>
              <a:t>Toplumsal ayrımcılık ve kast sistemi </a:t>
            </a:r>
          </a:p>
          <a:p>
            <a:r>
              <a:rPr lang="tr-TR" b="0" i="0" u="none" strike="noStrike" baseline="0" dirty="0" smtClean="0">
                <a:solidFill>
                  <a:srgbClr val="211D1E"/>
                </a:solidFill>
                <a:latin typeface="Akrobat ExtraLight"/>
              </a:rPr>
              <a:t>Kanlı kurban törenleri </a:t>
            </a:r>
          </a:p>
          <a:p>
            <a:r>
              <a:rPr lang="tr-TR" b="0" i="0" u="none" strike="noStrike" baseline="0" dirty="0" err="1" smtClean="0">
                <a:solidFill>
                  <a:srgbClr val="211D1E"/>
                </a:solidFill>
                <a:latin typeface="Akrobat ExtraLight"/>
              </a:rPr>
              <a:t>Brahminlerin</a:t>
            </a:r>
            <a:r>
              <a:rPr lang="tr-TR" b="0" i="0" u="none" strike="noStrike" baseline="0" dirty="0" smtClean="0">
                <a:solidFill>
                  <a:srgbClr val="211D1E"/>
                </a:solidFill>
                <a:latin typeface="Akrobat ExtraLight"/>
              </a:rPr>
              <a:t> tekelciliği </a:t>
            </a:r>
          </a:p>
          <a:p>
            <a:r>
              <a:rPr lang="tr-TR" b="0" i="0" u="none" strike="noStrike" baseline="0" dirty="0" smtClean="0">
                <a:solidFill>
                  <a:srgbClr val="211D1E"/>
                </a:solidFill>
                <a:latin typeface="Akrobat ExtraLight"/>
              </a:rPr>
              <a:t>Kurtuluş için tanrısal varlıkların inayetine gerek duyulması </a:t>
            </a:r>
          </a:p>
        </p:txBody>
      </p:sp>
    </p:spTree>
    <p:extLst>
      <p:ext uri="{BB962C8B-B14F-4D97-AF65-F5344CB8AC3E}">
        <p14:creationId xmlns:p14="http://schemas.microsoft.com/office/powerpoint/2010/main" val="555140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72209" y="624109"/>
            <a:ext cx="6506817" cy="4504481"/>
          </a:xfrm>
        </p:spPr>
        <p:txBody>
          <a:bodyPr>
            <a:normAutofit fontScale="90000"/>
          </a:bodyPr>
          <a:lstStyle/>
          <a:p>
            <a:r>
              <a:rPr lang="tr-TR" dirty="0" smtClean="0">
                <a:solidFill>
                  <a:srgbClr val="FF0000"/>
                </a:solidFill>
              </a:rPr>
              <a:t>1. </a:t>
            </a:r>
            <a:r>
              <a:rPr lang="tr-TR" dirty="0" err="1" smtClean="0">
                <a:solidFill>
                  <a:srgbClr val="FF0000"/>
                </a:solidFill>
              </a:rPr>
              <a:t>Vinaya</a:t>
            </a:r>
            <a:r>
              <a:rPr lang="tr-TR" dirty="0" smtClean="0">
                <a:solidFill>
                  <a:srgbClr val="FF0000"/>
                </a:solidFill>
              </a:rPr>
              <a:t> </a:t>
            </a:r>
            <a:r>
              <a:rPr lang="tr-TR" dirty="0" err="1" smtClean="0">
                <a:solidFill>
                  <a:srgbClr val="FF0000"/>
                </a:solidFill>
              </a:rPr>
              <a:t>pitaka</a:t>
            </a:r>
            <a:r>
              <a:rPr lang="tr-TR" dirty="0" smtClean="0"/>
              <a:t/>
            </a:r>
            <a:br>
              <a:rPr lang="tr-TR" dirty="0" smtClean="0"/>
            </a:br>
            <a:r>
              <a:rPr lang="tr-TR" dirty="0" smtClean="0"/>
              <a:t>keşiş kuralları</a:t>
            </a:r>
            <a:br>
              <a:rPr lang="tr-TR" dirty="0" smtClean="0"/>
            </a:br>
            <a:r>
              <a:rPr lang="tr-TR" dirty="0" err="1" smtClean="0"/>
              <a:t>sanghanın</a:t>
            </a:r>
            <a:r>
              <a:rPr lang="tr-TR" dirty="0" smtClean="0"/>
              <a:t> yapısı</a:t>
            </a:r>
            <a:br>
              <a:rPr lang="tr-TR" dirty="0" smtClean="0"/>
            </a:br>
            <a:r>
              <a:rPr lang="tr-TR" dirty="0" smtClean="0"/>
              <a:t>manastır yaşamı</a:t>
            </a:r>
            <a:br>
              <a:rPr lang="tr-TR" dirty="0" smtClean="0"/>
            </a:br>
            <a:r>
              <a:rPr lang="tr-TR" dirty="0" smtClean="0"/>
              <a:t/>
            </a:r>
            <a:br>
              <a:rPr lang="tr-TR" dirty="0" smtClean="0"/>
            </a:br>
            <a:r>
              <a:rPr lang="tr-TR" dirty="0" smtClean="0"/>
              <a:t>2. </a:t>
            </a:r>
            <a:r>
              <a:rPr lang="tr-TR" dirty="0" smtClean="0">
                <a:solidFill>
                  <a:srgbClr val="FF0000"/>
                </a:solidFill>
              </a:rPr>
              <a:t>Sutta </a:t>
            </a:r>
            <a:r>
              <a:rPr lang="tr-TR" dirty="0" err="1" smtClean="0">
                <a:solidFill>
                  <a:srgbClr val="FF0000"/>
                </a:solidFill>
              </a:rPr>
              <a:t>pitaka</a:t>
            </a:r>
            <a:r>
              <a:rPr lang="tr-TR" dirty="0" smtClean="0"/>
              <a:t/>
            </a:r>
            <a:br>
              <a:rPr lang="tr-TR" dirty="0" smtClean="0"/>
            </a:br>
            <a:r>
              <a:rPr lang="tr-TR" dirty="0" smtClean="0"/>
              <a:t>temel doktrinler</a:t>
            </a:r>
            <a:br>
              <a:rPr lang="tr-TR" dirty="0" smtClean="0"/>
            </a:br>
            <a:r>
              <a:rPr lang="tr-TR" dirty="0" smtClean="0"/>
              <a:t/>
            </a:r>
            <a:br>
              <a:rPr lang="tr-TR" dirty="0" smtClean="0"/>
            </a:br>
            <a:r>
              <a:rPr lang="tr-TR" dirty="0" smtClean="0"/>
              <a:t>3. </a:t>
            </a:r>
            <a:r>
              <a:rPr lang="tr-TR" dirty="0" err="1" smtClean="0">
                <a:solidFill>
                  <a:srgbClr val="FF0000"/>
                </a:solidFill>
              </a:rPr>
              <a:t>Abhidamma</a:t>
            </a:r>
            <a:r>
              <a:rPr lang="tr-TR" dirty="0" smtClean="0">
                <a:solidFill>
                  <a:srgbClr val="FF0000"/>
                </a:solidFill>
              </a:rPr>
              <a:t> </a:t>
            </a:r>
            <a:r>
              <a:rPr lang="tr-TR" dirty="0" err="1" smtClean="0">
                <a:solidFill>
                  <a:srgbClr val="FF0000"/>
                </a:solidFill>
              </a:rPr>
              <a:t>pitaka</a:t>
            </a:r>
            <a:r>
              <a:rPr lang="tr-TR" dirty="0" smtClean="0"/>
              <a:t/>
            </a:r>
            <a:br>
              <a:rPr lang="tr-TR" dirty="0" smtClean="0"/>
            </a:br>
            <a:r>
              <a:rPr lang="tr-TR" dirty="0" smtClean="0"/>
              <a:t>felsefi yorum ve </a:t>
            </a:r>
            <a:r>
              <a:rPr lang="tr-TR" dirty="0" err="1" smtClean="0"/>
              <a:t>izhalar</a:t>
            </a:r>
            <a:r>
              <a:rPr lang="tr-TR" dirty="0" smtClean="0"/>
              <a:t/>
            </a:r>
            <a:br>
              <a:rPr lang="tr-TR" dirty="0" smtClean="0"/>
            </a:br>
            <a:endParaRPr lang="tr-TR" dirty="0"/>
          </a:p>
        </p:txBody>
      </p:sp>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026337" y="624110"/>
            <a:ext cx="3121152" cy="2981309"/>
          </a:xfrm>
        </p:spPr>
      </p:pic>
    </p:spTree>
    <p:extLst>
      <p:ext uri="{BB962C8B-B14F-4D97-AF65-F5344CB8AC3E}">
        <p14:creationId xmlns:p14="http://schemas.microsoft.com/office/powerpoint/2010/main" val="386744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060980" y="624110"/>
            <a:ext cx="5095409" cy="3821557"/>
          </a:xfrm>
        </p:spPr>
      </p:pic>
      <p:pic>
        <p:nvPicPr>
          <p:cNvPr id="5" name="Resi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76923" y="624110"/>
            <a:ext cx="5455243" cy="4091432"/>
          </a:xfrm>
          <a:prstGeom prst="rect">
            <a:avLst/>
          </a:prstGeom>
        </p:spPr>
      </p:pic>
    </p:spTree>
    <p:extLst>
      <p:ext uri="{BB962C8B-B14F-4D97-AF65-F5344CB8AC3E}">
        <p14:creationId xmlns:p14="http://schemas.microsoft.com/office/powerpoint/2010/main" val="656525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927100" y="1008458"/>
            <a:ext cx="9474200" cy="4325541"/>
          </a:xfrm>
        </p:spPr>
      </p:pic>
    </p:spTree>
    <p:extLst>
      <p:ext uri="{BB962C8B-B14F-4D97-AF65-F5344CB8AC3E}">
        <p14:creationId xmlns:p14="http://schemas.microsoft.com/office/powerpoint/2010/main" val="767874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206500" y="736600"/>
            <a:ext cx="7937500" cy="2585323"/>
          </a:xfrm>
          <a:prstGeom prst="rect">
            <a:avLst/>
          </a:prstGeom>
        </p:spPr>
        <p:txBody>
          <a:bodyPr wrap="square">
            <a:spAutoFit/>
          </a:bodyPr>
          <a:lstStyle/>
          <a:p>
            <a:pPr algn="just"/>
            <a:r>
              <a:rPr lang="tr-TR" b="1" i="0" u="none" strike="noStrike" baseline="0" dirty="0" smtClean="0">
                <a:solidFill>
                  <a:srgbClr val="211D1E"/>
                </a:solidFill>
                <a:latin typeface="Akrobat SemiBold"/>
              </a:rPr>
              <a:t>Yoga ve Meditasyon </a:t>
            </a:r>
            <a:endParaRPr lang="tr-TR" b="0" i="0" u="none" strike="noStrike" baseline="0" dirty="0" smtClean="0">
              <a:solidFill>
                <a:srgbClr val="211D1E"/>
              </a:solidFill>
              <a:latin typeface="Akrobat SemiBold"/>
            </a:endParaRPr>
          </a:p>
          <a:p>
            <a:pPr algn="just"/>
            <a:r>
              <a:rPr lang="tr-TR" b="0" i="0" u="none" strike="noStrike" baseline="0" dirty="0" smtClean="0">
                <a:solidFill>
                  <a:srgbClr val="211D1E"/>
                </a:solidFill>
                <a:latin typeface="Akrobat ExtraLight"/>
              </a:rPr>
              <a:t>Budizm’de en dikkat çeken ibadetlerin başında yoga ve meditasyon gelir. Zira Buda, nihai hakikate bu yolla ermiştir. Diğer Hint dinlerinde olduğu gibi meditasyon, zihni meşgul eden şeylerden kurtularak sükûnete ermektir. Bunun için takip edilmesi gereken bir takım kaideler vardır. Budizm’de meditasyonun amacı kişiyi </a:t>
            </a:r>
            <a:r>
              <a:rPr lang="tr-TR" b="0" i="0" u="none" strike="noStrike" baseline="0" dirty="0" err="1" smtClean="0">
                <a:solidFill>
                  <a:srgbClr val="211D1E"/>
                </a:solidFill>
                <a:latin typeface="Akrobat ExtraLight"/>
              </a:rPr>
              <a:t>nirvanaya</a:t>
            </a:r>
            <a:r>
              <a:rPr lang="tr-TR" b="0" i="0" u="none" strike="noStrike" baseline="0" dirty="0" smtClean="0">
                <a:solidFill>
                  <a:srgbClr val="211D1E"/>
                </a:solidFill>
                <a:latin typeface="Akrobat ExtraLight"/>
              </a:rPr>
              <a:t> yaklaştırmasıdır. Bu bağlamda meditasyon, derin bir konsantrasyon sağlanarak özne-nesne ayrımının ortadan kalktığı zihinsel bir farkındalık elde etmektir. Böylece her şeyin iç yüzünü fark ederek eşyanın gerçek mahiyetini kavrama yetisi kazanmaktır. </a:t>
            </a:r>
            <a:endParaRPr lang="tr-TR" dirty="0"/>
          </a:p>
        </p:txBody>
      </p:sp>
    </p:spTree>
    <p:extLst>
      <p:ext uri="{BB962C8B-B14F-4D97-AF65-F5344CB8AC3E}">
        <p14:creationId xmlns:p14="http://schemas.microsoft.com/office/powerpoint/2010/main" val="2174191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4212" y="1219201"/>
            <a:ext cx="8534400" cy="2743200"/>
          </a:xfrm>
        </p:spPr>
        <p:txBody>
          <a:bodyPr>
            <a:normAutofit/>
          </a:bodyPr>
          <a:lstStyle/>
          <a:p>
            <a:r>
              <a:rPr lang="tr-TR" dirty="0" err="1"/>
              <a:t>Mahayana</a:t>
            </a:r>
            <a:r>
              <a:rPr lang="tr-TR" dirty="0"/>
              <a:t>      </a:t>
            </a:r>
            <a:r>
              <a:rPr lang="tr-TR" dirty="0" err="1" smtClean="0"/>
              <a:t>Thereveda</a:t>
            </a:r>
            <a:r>
              <a:rPr lang="tr-TR" dirty="0" smtClean="0"/>
              <a:t> temel farklar</a:t>
            </a:r>
            <a:r>
              <a:rPr lang="tr-TR" dirty="0"/>
              <a:t/>
            </a:r>
            <a:br>
              <a:rPr lang="tr-TR" dirty="0"/>
            </a:br>
            <a:endParaRPr lang="tr-TR" dirty="0"/>
          </a:p>
        </p:txBody>
      </p:sp>
      <p:sp>
        <p:nvSpPr>
          <p:cNvPr id="3" name="İçerik Yer Tutucusu 2"/>
          <p:cNvSpPr>
            <a:spLocks noGrp="1"/>
          </p:cNvSpPr>
          <p:nvPr>
            <p:ph idx="1"/>
          </p:nvPr>
        </p:nvSpPr>
        <p:spPr>
          <a:xfrm>
            <a:off x="825500" y="2120900"/>
            <a:ext cx="8393112" cy="4089399"/>
          </a:xfrm>
        </p:spPr>
        <p:txBody>
          <a:bodyPr>
            <a:normAutofit/>
          </a:bodyPr>
          <a:lstStyle/>
          <a:p>
            <a:r>
              <a:rPr lang="tr-TR" b="1" dirty="0" smtClean="0"/>
              <a:t>Yayıldıkları bölge</a:t>
            </a:r>
          </a:p>
          <a:p>
            <a:r>
              <a:rPr lang="tr-TR" b="1" dirty="0" err="1" smtClean="0"/>
              <a:t>Budda</a:t>
            </a:r>
            <a:r>
              <a:rPr lang="tr-TR" b="1" dirty="0" smtClean="0"/>
              <a:t> algısı</a:t>
            </a:r>
          </a:p>
          <a:p>
            <a:r>
              <a:rPr lang="tr-TR" b="1" dirty="0" smtClean="0"/>
              <a:t>İdeal insan tipolojisi</a:t>
            </a:r>
          </a:p>
          <a:p>
            <a:r>
              <a:rPr lang="tr-TR" b="1" dirty="0" smtClean="0"/>
              <a:t>Kutsal metin </a:t>
            </a:r>
            <a:endParaRPr lang="tr-TR" b="1" dirty="0"/>
          </a:p>
        </p:txBody>
      </p:sp>
    </p:spTree>
    <p:extLst>
      <p:ext uri="{BB962C8B-B14F-4D97-AF65-F5344CB8AC3E}">
        <p14:creationId xmlns:p14="http://schemas.microsoft.com/office/powerpoint/2010/main" val="931939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09800" y="1143000"/>
            <a:ext cx="6934200" cy="4124206"/>
          </a:xfrm>
          <a:prstGeom prst="rect">
            <a:avLst/>
          </a:prstGeom>
        </p:spPr>
        <p:txBody>
          <a:bodyPr wrap="square">
            <a:spAutoFit/>
          </a:bodyPr>
          <a:lstStyle/>
          <a:p>
            <a:pPr algn="just"/>
            <a:r>
              <a:rPr lang="tr-TR" sz="2800" b="0" i="0" u="none" strike="noStrike" baseline="0" dirty="0" smtClean="0">
                <a:solidFill>
                  <a:srgbClr val="000000"/>
                </a:solidFill>
                <a:latin typeface="Akrobat ExtraLight"/>
              </a:rPr>
              <a:t>İdeal insan betimlemesi </a:t>
            </a:r>
          </a:p>
          <a:p>
            <a:pPr algn="just"/>
            <a:r>
              <a:rPr lang="tr-TR" b="0" i="0" u="none" strike="noStrike" baseline="0" dirty="0" err="1" smtClean="0">
                <a:solidFill>
                  <a:srgbClr val="211D1E"/>
                </a:solidFill>
                <a:latin typeface="Akrobat ExtraLight"/>
              </a:rPr>
              <a:t>Theravada</a:t>
            </a:r>
            <a:r>
              <a:rPr lang="tr-TR" b="0" i="0" u="none" strike="noStrike" baseline="0" dirty="0" smtClean="0">
                <a:solidFill>
                  <a:srgbClr val="211D1E"/>
                </a:solidFill>
                <a:latin typeface="Akrobat ExtraLight"/>
              </a:rPr>
              <a:t> ekolüne göre asıl hedef, her bireyin tek başına kurtuluşa erişmesidir. Nihai kurtuluşa ermiş böyle bir kimseye şehvet, hırs ve arzu gibi düşmanların üstesinden gelmiş değerli kimse manasında </a:t>
            </a:r>
            <a:r>
              <a:rPr lang="tr-TR" b="0" i="0" u="none" strike="noStrike" baseline="0" dirty="0" err="1" smtClean="0">
                <a:solidFill>
                  <a:srgbClr val="211D1E"/>
                </a:solidFill>
                <a:latin typeface="Akrobat ExtraLight"/>
              </a:rPr>
              <a:t>arhat</a:t>
            </a:r>
            <a:r>
              <a:rPr lang="tr-TR" b="0" i="0" u="none" strike="noStrike" baseline="0" dirty="0" smtClean="0">
                <a:solidFill>
                  <a:srgbClr val="211D1E"/>
                </a:solidFill>
                <a:latin typeface="Akrobat ExtraLight"/>
              </a:rPr>
              <a:t> adı verilir. </a:t>
            </a:r>
            <a:r>
              <a:rPr lang="tr-TR" b="0" i="0" u="none" strike="noStrike" baseline="0" dirty="0" err="1" smtClean="0">
                <a:solidFill>
                  <a:srgbClr val="211D1E"/>
                </a:solidFill>
                <a:latin typeface="Akrobat ExtraLight"/>
              </a:rPr>
              <a:t>Mahayana</a:t>
            </a:r>
            <a:r>
              <a:rPr lang="tr-TR" b="0" i="0" u="none" strike="noStrike" baseline="0" dirty="0" smtClean="0">
                <a:solidFill>
                  <a:srgbClr val="211D1E"/>
                </a:solidFill>
                <a:latin typeface="Akrobat ExtraLight"/>
              </a:rPr>
              <a:t> ekolünde ise önemli olan tüm insanlığın huzura ermesidir; evrensel kurtuluştur. Bu yüzden ideal insan, mutlak aydınlanmaya erişmesine ramak kala diğer insanlara bu yolda rehberlik etmek üzere kendi kurtuluşunu öteleyen kimsedir ki böylelerine </a:t>
            </a:r>
            <a:r>
              <a:rPr lang="tr-TR" b="0" i="0" u="none" strike="noStrike" baseline="0" dirty="0" err="1" smtClean="0">
                <a:solidFill>
                  <a:srgbClr val="211D1E"/>
                </a:solidFill>
                <a:latin typeface="Akrobat ExtraLight"/>
              </a:rPr>
              <a:t>boddhisattva</a:t>
            </a:r>
            <a:r>
              <a:rPr lang="tr-TR" b="0" i="0" u="none" strike="noStrike" baseline="0" dirty="0" smtClean="0">
                <a:solidFill>
                  <a:srgbClr val="211D1E"/>
                </a:solidFill>
                <a:latin typeface="Akrobat ExtraLight"/>
              </a:rPr>
              <a:t> adı verilir. Dolayısıyla </a:t>
            </a:r>
            <a:r>
              <a:rPr lang="tr-TR" b="0" i="0" u="none" strike="noStrike" baseline="0" dirty="0" err="1" smtClean="0">
                <a:solidFill>
                  <a:srgbClr val="211D1E"/>
                </a:solidFill>
                <a:latin typeface="Akrobat ExtraLight"/>
              </a:rPr>
              <a:t>boddhisattvaların</a:t>
            </a:r>
            <a:r>
              <a:rPr lang="tr-TR" b="0" i="0" u="none" strike="noStrike" baseline="0" dirty="0" smtClean="0">
                <a:solidFill>
                  <a:srgbClr val="211D1E"/>
                </a:solidFill>
                <a:latin typeface="Akrobat ExtraLight"/>
              </a:rPr>
              <a:t> merhamet ve hikmet olmak üzere iki temel vasfı ön plana çıkmaktadır. Yine bir kimsenin bu hale erebilmesi için 1- cömertlik, 2- ahlaki disiplin, 3- sabır, 4- sebat, 5- tefekkür ve 6- farkındalık şeklinde sıralanan altı mükemmel davranışı kendisinde barındırması gerekir. </a:t>
            </a:r>
            <a:endParaRPr lang="tr-TR" dirty="0"/>
          </a:p>
        </p:txBody>
      </p:sp>
    </p:spTree>
    <p:extLst>
      <p:ext uri="{BB962C8B-B14F-4D97-AF65-F5344CB8AC3E}">
        <p14:creationId xmlns:p14="http://schemas.microsoft.com/office/powerpoint/2010/main" val="3607081233"/>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82EB108-EDE6-4B8E-957B-D4A69BF580EA}"/>
    </a:ext>
  </a:extLst>
</a:theme>
</file>

<file path=docProps/app.xml><?xml version="1.0" encoding="utf-8"?>
<Properties xmlns="http://schemas.openxmlformats.org/officeDocument/2006/extended-properties" xmlns:vt="http://schemas.openxmlformats.org/officeDocument/2006/docPropsVTypes">
  <Template>Slice</Template>
  <TotalTime>15</TotalTime>
  <Words>653</Words>
  <Application>Microsoft Office PowerPoint</Application>
  <PresentationFormat>Geniş ekran</PresentationFormat>
  <Paragraphs>41</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Akrobat ExtraLight</vt:lpstr>
      <vt:lpstr>Akrobat SemiBold</vt:lpstr>
      <vt:lpstr>Century Gothic</vt:lpstr>
      <vt:lpstr>Wingdings</vt:lpstr>
      <vt:lpstr>Wingdings 3</vt:lpstr>
      <vt:lpstr>Dilim</vt:lpstr>
      <vt:lpstr>BUDİZM: TEMEL ÖĞRETİLERİ</vt:lpstr>
      <vt:lpstr>Budist düşüncenin yayılmasında önemli rol oynayan bu ilkelerden öne çıkanları şunlardır:   </vt:lpstr>
      <vt:lpstr>PowerPoint Sunusu</vt:lpstr>
      <vt:lpstr>1. Vinaya pitaka keşiş kuralları sanghanın yapısı manastır yaşamı  2. Sutta pitaka temel doktrinler  3. Abhidamma pitaka felsefi yorum ve izhalar </vt:lpstr>
      <vt:lpstr>PowerPoint Sunusu</vt:lpstr>
      <vt:lpstr>PowerPoint Sunusu</vt:lpstr>
      <vt:lpstr>PowerPoint Sunusu</vt:lpstr>
      <vt:lpstr>Mahayana      Thereveda temel farklar </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Budist düşüncenin yayılmasında önemli rol oynayan bu ilkelerden öne çıkanları şunlardır:</dc:title>
  <dc:creator>USER</dc:creator>
  <cp:lastModifiedBy>user</cp:lastModifiedBy>
  <cp:revision>5</cp:revision>
  <dcterms:created xsi:type="dcterms:W3CDTF">2020-03-28T19:11:17Z</dcterms:created>
  <dcterms:modified xsi:type="dcterms:W3CDTF">2020-07-10T15:22:39Z</dcterms:modified>
</cp:coreProperties>
</file>