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2"/>
  </p:notesMasterIdLst>
  <p:handoutMasterIdLst>
    <p:handoutMasterId r:id="rId13"/>
  </p:handoutMasterIdLst>
  <p:sldIdLst>
    <p:sldId id="459" r:id="rId2"/>
    <p:sldId id="462" r:id="rId3"/>
    <p:sldId id="460" r:id="rId4"/>
    <p:sldId id="463" r:id="rId5"/>
    <p:sldId id="461" r:id="rId6"/>
    <p:sldId id="464" r:id="rId7"/>
    <p:sldId id="465" r:id="rId8"/>
    <p:sldId id="466" r:id="rId9"/>
    <p:sldId id="467" r:id="rId10"/>
    <p:sldId id="457"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0" d="100"/>
          <a:sy n="100" d="100"/>
        </p:scale>
        <p:origin x="-1104" y="30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9.11.2020</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9.11.2020</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7885665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solidFill>
                  <a:srgbClr val="ECE9C6"/>
                </a:solidFill>
              </a:rPr>
              <a:pPr/>
              <a:t>11/9/2020</a:t>
            </a:fld>
            <a:endParaRPr lang="en-US" dirty="0">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solidFill>
                  <a:srgbClr val="ECE9C6"/>
                </a:solidFill>
              </a:rPr>
              <a:pPr/>
              <a:t>‹#›</a:t>
            </a:fld>
            <a:endParaRPr lang="en-US" dirty="0">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Tree>
    <p:extLst>
      <p:ext uri="{BB962C8B-B14F-4D97-AF65-F5344CB8AC3E}">
        <p14:creationId xmlns:p14="http://schemas.microsoft.com/office/powerpoint/2010/main" val="38280227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solidFill>
                  <a:srgbClr val="895D1D"/>
                </a:solidFill>
              </a:rPr>
              <a:pPr/>
              <a:t>11/9/2020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41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solidFill>
                  <a:srgbClr val="895D1D"/>
                </a:solidFill>
              </a:rPr>
              <a:pPr/>
              <a:t>11/9/2020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740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solidFill>
                  <a:srgbClr val="895D1D"/>
                </a:solidFill>
              </a:rPr>
              <a:pPr/>
              <a:t>11/9/2020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tr-TR"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980937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solidFill>
                  <a:srgbClr val="895D1D"/>
                </a:solidFill>
              </a:rPr>
              <a:pPr/>
              <a:t>11/9/2020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4461420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solidFill>
                  <a:srgbClr val="895D1D"/>
                </a:solidFill>
              </a:rPr>
              <a:pPr/>
              <a:t>11/9/2020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tr-TR"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extLst>
      <p:ext uri="{BB962C8B-B14F-4D97-AF65-F5344CB8AC3E}">
        <p14:creationId xmlns:p14="http://schemas.microsoft.com/office/powerpoint/2010/main" val="68922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solidFill>
                  <a:srgbClr val="895D1D"/>
                </a:solidFill>
              </a:rPr>
              <a:pPr/>
              <a:t>11/9/2020</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562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solidFill>
                  <a:srgbClr val="895D1D"/>
                </a:solidFill>
              </a:rPr>
              <a:pPr/>
              <a:t>11/9/2020</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480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solidFill>
                  <a:srgbClr val="895D1D"/>
                </a:solidFill>
              </a:rPr>
              <a:pPr/>
              <a:t>11/9/2020</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99851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solidFill>
                  <a:srgbClr val="895D1D"/>
                </a:solidFill>
              </a:rPr>
              <a:pPr/>
              <a:t>11/9/2020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623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solidFill>
                  <a:srgbClr val="895D1D"/>
                </a:solidFill>
              </a:rPr>
              <a:pPr/>
              <a:t>11/9/2020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276540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11/9/2020</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56989259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50" y="247650"/>
            <a:ext cx="9042400" cy="3150475"/>
          </a:xfrm>
        </p:spPr>
        <p:txBody>
          <a:bodyPr anchor="t"/>
          <a:lstStyle/>
          <a:p>
            <a:pPr>
              <a:spcAft>
                <a:spcPts val="1200"/>
              </a:spcAft>
            </a:pPr>
            <a:r>
              <a:rPr lang="tr-TR" sz="3000" b="1" dirty="0" smtClean="0">
                <a:effectLst/>
              </a:rPr>
              <a:t>A.Ü. İlahiyat Fakültesi 1. Sınıf</a:t>
            </a:r>
            <a:r>
              <a:rPr lang="tr-TR" sz="3400" b="1" dirty="0" smtClean="0">
                <a:effectLst/>
              </a:rPr>
              <a:t/>
            </a:r>
            <a:br>
              <a:rPr lang="tr-TR" sz="3400" b="1" dirty="0" smtClean="0">
                <a:effectLst/>
              </a:rPr>
            </a:br>
            <a:r>
              <a:rPr lang="tr-TR" sz="2000" b="1" dirty="0" smtClean="0">
                <a:effectLst/>
              </a:rPr>
              <a:t/>
            </a:r>
            <a:br>
              <a:rPr lang="tr-TR" sz="2000" b="1" dirty="0" smtClean="0">
                <a:effectLst/>
              </a:rPr>
            </a:br>
            <a:r>
              <a:rPr lang="tr-TR" sz="6000" b="1" dirty="0" smtClean="0">
                <a:effectLst/>
              </a:rPr>
              <a:t>Tefsir Tarihi ve Usulü</a:t>
            </a:r>
            <a:r>
              <a:rPr lang="tr-TR" sz="6400" b="1" dirty="0" smtClean="0">
                <a:effectLst/>
              </a:rPr>
              <a:t/>
            </a:r>
            <a:br>
              <a:rPr lang="tr-TR" sz="6400" b="1" dirty="0" smtClean="0">
                <a:effectLst/>
              </a:rPr>
            </a:br>
            <a:r>
              <a:rPr lang="tr-TR" sz="1500" b="1" dirty="0">
                <a:effectLst/>
              </a:rPr>
              <a:t/>
            </a:r>
            <a:br>
              <a:rPr lang="tr-TR" sz="1500" b="1" dirty="0">
                <a:effectLst/>
              </a:rPr>
            </a:br>
            <a:r>
              <a:rPr lang="ar-SA" sz="6000" dirty="0">
                <a:effectLst/>
              </a:rPr>
              <a:t>تاريخ التفسير وأصوله</a:t>
            </a:r>
            <a:endParaRPr lang="en-US" sz="6000" b="1" i="1" dirty="0"/>
          </a:p>
        </p:txBody>
      </p:sp>
      <p:sp>
        <p:nvSpPr>
          <p:cNvPr id="3" name="Subtitle 2"/>
          <p:cNvSpPr>
            <a:spLocks noGrp="1"/>
          </p:cNvSpPr>
          <p:nvPr>
            <p:ph type="subTitle" idx="1"/>
          </p:nvPr>
        </p:nvSpPr>
        <p:spPr>
          <a:xfrm>
            <a:off x="228600" y="3767862"/>
            <a:ext cx="8724900" cy="2671038"/>
          </a:xfrm>
        </p:spPr>
        <p:txBody>
          <a:bodyPr>
            <a:normAutofit/>
          </a:bodyPr>
          <a:lstStyle/>
          <a:p>
            <a:endParaRPr lang="tr-TR" sz="4200" dirty="0" smtClean="0">
              <a:effectLst/>
            </a:endParaRPr>
          </a:p>
          <a:p>
            <a:r>
              <a:rPr lang="tr-TR" sz="3000" b="1" dirty="0">
                <a:effectLst/>
              </a:rPr>
              <a:t>Prof. Dr. </a:t>
            </a:r>
            <a:r>
              <a:rPr lang="tr-TR" sz="3000" b="1">
                <a:effectLst/>
              </a:rPr>
              <a:t>İSMAİL </a:t>
            </a:r>
            <a:r>
              <a:rPr lang="tr-TR" sz="3000" b="1" smtClean="0">
                <a:effectLst/>
              </a:rPr>
              <a:t>ÇALIŞKAN</a:t>
            </a:r>
            <a:endParaRPr lang="tr-TR" sz="3000" b="1" dirty="0" smtClean="0">
              <a:effectLst/>
            </a:endParaRPr>
          </a:p>
        </p:txBody>
      </p:sp>
    </p:spTree>
    <p:extLst>
      <p:ext uri="{BB962C8B-B14F-4D97-AF65-F5344CB8AC3E}">
        <p14:creationId xmlns:p14="http://schemas.microsoft.com/office/powerpoint/2010/main" val="3210904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688490" y="43031"/>
            <a:ext cx="7756263" cy="661820"/>
          </a:xfrm>
        </p:spPr>
        <p:txBody>
          <a:bodyPr/>
          <a:lstStyle/>
          <a:p>
            <a:r>
              <a:rPr lang="ar-SA" sz="3600" b="1" u="sng" dirty="0"/>
              <a:t>حكمة ورود المحكم والمتشابه</a:t>
            </a:r>
            <a:endParaRPr lang="tr-TR" sz="3300" dirty="0"/>
          </a:p>
        </p:txBody>
      </p:sp>
      <p:sp>
        <p:nvSpPr>
          <p:cNvPr id="2" name="İçerik Yer Tutucusu 1"/>
          <p:cNvSpPr>
            <a:spLocks noGrp="1"/>
          </p:cNvSpPr>
          <p:nvPr>
            <p:ph idx="1"/>
          </p:nvPr>
        </p:nvSpPr>
        <p:spPr>
          <a:xfrm>
            <a:off x="0" y="704852"/>
            <a:ext cx="9143999" cy="6153148"/>
          </a:xfrm>
        </p:spPr>
        <p:txBody>
          <a:bodyPr>
            <a:normAutofit/>
          </a:bodyPr>
          <a:lstStyle/>
          <a:p>
            <a:pPr marL="0" indent="0" algn="r">
              <a:buNone/>
            </a:pPr>
            <a:r>
              <a:rPr lang="ar-SA" sz="2800" dirty="0" smtClean="0"/>
              <a:t>إن </a:t>
            </a:r>
            <a:r>
              <a:rPr lang="ar-SA" sz="2800" dirty="0"/>
              <a:t>الله سبحانه احتج على العرب بالقرآن، إذ كان فَخْرُهم ورياستهم بالبلاغة وحسن البيان، والإيجاز والإطناب، والمجاز والكناية والإشارة والتلويح، وهكذا فقد اشتمل القرآن على هذه الفنون جميعها تحدياً وإعجازاً لهم.</a:t>
            </a:r>
          </a:p>
          <a:p>
            <a:pPr marL="0" indent="0" algn="r">
              <a:buNone/>
            </a:pPr>
            <a:r>
              <a:rPr lang="ar-SA" sz="2800" dirty="0"/>
              <a:t>أنزل الله سبحانه الآيات المتشابهات اختباراً ليقف المؤمن عنده، ويرده إلى عالِمِهِ، فيَعْظُم به ثوابه، ويرتاب بها </a:t>
            </a:r>
            <a:r>
              <a:rPr lang="ar-SA" sz="2800" dirty="0" smtClean="0"/>
              <a:t>المنافق </a:t>
            </a:r>
            <a:r>
              <a:rPr lang="ar-SA" sz="2800" dirty="0"/>
              <a:t>فيستحق العقوبة</a:t>
            </a:r>
            <a:r>
              <a:rPr lang="ar-SA" sz="2800" dirty="0" smtClean="0"/>
              <a:t>.</a:t>
            </a:r>
            <a:endParaRPr lang="ar-SA" sz="2800" dirty="0"/>
          </a:p>
          <a:p>
            <a:pPr marL="0" indent="0" algn="r">
              <a:buNone/>
            </a:pPr>
            <a:r>
              <a:rPr lang="ar-SA" sz="2800" dirty="0"/>
              <a:t>فأما أهل السعادة فيعملون بمحكمه، ويؤمنون بمتشابهه، فيستوجبون الرحمة والفضل، وأما أهل الشقاوة </a:t>
            </a:r>
            <a:r>
              <a:rPr lang="ar-SA" sz="2800" dirty="0" smtClean="0"/>
              <a:t>فيجحدونها.</a:t>
            </a:r>
            <a:endParaRPr lang="ar-SA" sz="2800" dirty="0"/>
          </a:p>
          <a:p>
            <a:pPr marL="0" indent="0" algn="r">
              <a:buNone/>
            </a:pPr>
            <a:r>
              <a:rPr lang="ar-SA" sz="2800" dirty="0"/>
              <a:t>أراد الله </a:t>
            </a:r>
            <a:r>
              <a:rPr lang="ar-SA" sz="2800" dirty="0" smtClean="0"/>
              <a:t>أن </a:t>
            </a:r>
            <a:r>
              <a:rPr lang="ar-SA" sz="2800" dirty="0"/>
              <a:t>يشغل أهل العلم بردّه إلى المحكم، فيطول بذلك فكرهم، ويظهر بالبحث اهتمامهم، ولو أنزله محكماً لاستوى فيه العالم والجاهل، فشغل العلماء به ليعظم ثوابهم وتعلو منزلتهم، ويكرم عند الله مآبهم.</a:t>
            </a:r>
          </a:p>
          <a:p>
            <a:pPr marL="0" indent="0" algn="r">
              <a:buNone/>
            </a:pPr>
            <a:r>
              <a:rPr lang="ar-SA" sz="2800" dirty="0"/>
              <a:t>أنزل المتشابه لتشغل به قلوب المؤمنين ، وتتعب فيه جوارحهم وتنعدم في البحث عنه أوقاتهم، ومدد </a:t>
            </a:r>
            <a:r>
              <a:rPr lang="ar-SA" sz="2800" dirty="0" smtClean="0"/>
              <a:t>أعمارهم. </a:t>
            </a:r>
            <a:r>
              <a:rPr lang="ar-SA" sz="2800" dirty="0"/>
              <a:t>وهكذا كانت المتشابهات ميدان سباق تنقدح فيه الأفكار والعلوم</a:t>
            </a:r>
            <a:r>
              <a:rPr lang="ar-SA" sz="2800" dirty="0" smtClean="0"/>
              <a:t>.</a:t>
            </a:r>
            <a:endParaRPr lang="ar-SA" sz="2800" dirty="0"/>
          </a:p>
        </p:txBody>
      </p:sp>
    </p:spTree>
    <p:extLst>
      <p:ext uri="{BB962C8B-B14F-4D97-AF65-F5344CB8AC3E}">
        <p14:creationId xmlns:p14="http://schemas.microsoft.com/office/powerpoint/2010/main" val="37348074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850" y="2190750"/>
            <a:ext cx="8477250" cy="4541126"/>
          </a:xfrm>
        </p:spPr>
        <p:txBody>
          <a:bodyPr>
            <a:normAutofit fontScale="92500" lnSpcReduction="10000"/>
          </a:bodyPr>
          <a:lstStyle/>
          <a:p>
            <a:pPr marL="0" indent="0" algn="ctr">
              <a:buNone/>
            </a:pPr>
            <a:r>
              <a:rPr lang="tr-TR" sz="3200" dirty="0" err="1" smtClean="0"/>
              <a:t>Âl</a:t>
            </a:r>
            <a:r>
              <a:rPr lang="tr-TR" sz="3200" dirty="0" smtClean="0"/>
              <a:t>-i </a:t>
            </a:r>
            <a:r>
              <a:rPr lang="tr-TR" sz="3200" dirty="0" err="1" smtClean="0"/>
              <a:t>İmrân</a:t>
            </a:r>
            <a:r>
              <a:rPr lang="tr-TR" sz="3200" dirty="0" smtClean="0"/>
              <a:t> suresi 7. ayet</a:t>
            </a:r>
          </a:p>
          <a:p>
            <a:pPr marL="0" indent="0" algn="ctr">
              <a:buNone/>
            </a:pPr>
            <a:endParaRPr lang="tr-TR" sz="1700" dirty="0" smtClean="0"/>
          </a:p>
          <a:p>
            <a:pPr marL="0" indent="0" algn="ctr">
              <a:buNone/>
            </a:pPr>
            <a:r>
              <a:rPr lang="ar-SA" sz="4800" dirty="0"/>
              <a:t>هُوَ الَّذ۪ٓي اَنْزَلَ عَلَيْكَ الْكِتَابَ مِنْهُ </a:t>
            </a:r>
            <a:r>
              <a:rPr lang="ar-SA" sz="4800" u="sng" dirty="0"/>
              <a:t>اٰيَاتٌ مُحْكَمَاتٌ </a:t>
            </a:r>
            <a:r>
              <a:rPr lang="ar-SA" sz="4800" dirty="0"/>
              <a:t>هُنَّ اُمُّ الْكِتَابِ وَاُخَرُ </a:t>
            </a:r>
            <a:r>
              <a:rPr lang="ar-SA" sz="4800" dirty="0" smtClean="0"/>
              <a:t>م</a:t>
            </a:r>
            <a:r>
              <a:rPr lang="ar-SA" sz="4800" u="sng" dirty="0" smtClean="0"/>
              <a:t>ُتَشَابِهَاتٌ</a:t>
            </a:r>
            <a:r>
              <a:rPr lang="ar-SA" sz="4800" dirty="0" smtClean="0"/>
              <a:t> </a:t>
            </a:r>
            <a:r>
              <a:rPr lang="ar-SA" sz="4800" dirty="0"/>
              <a:t>فَاَمَّا الَّذ۪ينَ ف۪ي قُلُوبِهِمْ زَيْغٌ فَيَتَّبِعُونَ مَا تَشَابَهَ مِنْهُ </a:t>
            </a:r>
            <a:r>
              <a:rPr lang="ar-SA" sz="4800" dirty="0" smtClean="0"/>
              <a:t>ابْتِغَاءَ </a:t>
            </a:r>
            <a:r>
              <a:rPr lang="ar-SA" sz="4800" dirty="0"/>
              <a:t>الْفِتْنَةِ </a:t>
            </a:r>
            <a:r>
              <a:rPr lang="ar-SA" sz="4800" dirty="0" smtClean="0"/>
              <a:t>وَابْتِغَاءَ تَأْو۪يلِه </a:t>
            </a:r>
            <a:r>
              <a:rPr lang="ar-SA" sz="4800" dirty="0"/>
              <a:t>وَمَا يَعْلَمُ </a:t>
            </a:r>
            <a:r>
              <a:rPr lang="ar-SA" sz="4800" dirty="0" smtClean="0"/>
              <a:t>تَأْو۪يلَهُ </a:t>
            </a:r>
            <a:r>
              <a:rPr lang="ar-SA" sz="4800" dirty="0"/>
              <a:t>اِلَّا </a:t>
            </a:r>
            <a:r>
              <a:rPr lang="ar-SA" sz="4800" dirty="0" smtClean="0"/>
              <a:t>اللّٰهُ </a:t>
            </a:r>
            <a:r>
              <a:rPr lang="ar-SA" sz="4800" dirty="0"/>
              <a:t>وَالرَّاسِخُونَ فِي الْعِلْمِ يَقُولُونَ اٰمَنَّا </a:t>
            </a:r>
            <a:r>
              <a:rPr lang="ar-SA" sz="4800" dirty="0" smtClean="0"/>
              <a:t>بِه۪ </a:t>
            </a:r>
            <a:r>
              <a:rPr lang="ar-SA" sz="4800" dirty="0"/>
              <a:t>كُلٌّ مِنْ عِنْدِ </a:t>
            </a:r>
            <a:r>
              <a:rPr lang="ar-SA" sz="4800" dirty="0" smtClean="0"/>
              <a:t>رَبِّنَا </a:t>
            </a:r>
            <a:r>
              <a:rPr lang="ar-SA" sz="4800" dirty="0"/>
              <a:t>وَمَا يَذَّكَّرُ اِلَّٓا </a:t>
            </a:r>
            <a:r>
              <a:rPr lang="ar-SA" sz="4800" dirty="0" smtClean="0"/>
              <a:t>اُو۬لوا </a:t>
            </a:r>
            <a:r>
              <a:rPr lang="ar-SA" sz="4800" dirty="0"/>
              <a:t>الْاَلْبَابِ</a:t>
            </a:r>
            <a:endParaRPr lang="tr-TR" sz="4800" dirty="0"/>
          </a:p>
        </p:txBody>
      </p:sp>
      <p:sp>
        <p:nvSpPr>
          <p:cNvPr id="3" name="Başlık 2"/>
          <p:cNvSpPr>
            <a:spLocks noGrp="1"/>
          </p:cNvSpPr>
          <p:nvPr>
            <p:ph type="title"/>
          </p:nvPr>
        </p:nvSpPr>
        <p:spPr>
          <a:xfrm>
            <a:off x="688490" y="93906"/>
            <a:ext cx="7756263" cy="1677744"/>
          </a:xfrm>
        </p:spPr>
        <p:txBody>
          <a:bodyPr/>
          <a:lstStyle/>
          <a:p>
            <a:r>
              <a:rPr lang="ar-SA" sz="3400" dirty="0" smtClean="0"/>
              <a:t>المحكم </a:t>
            </a:r>
            <a:r>
              <a:rPr lang="ar-SA" sz="3400" dirty="0"/>
              <a:t>والمتشابهات</a:t>
            </a:r>
            <a:r>
              <a:rPr lang="tr-TR" dirty="0"/>
              <a:t/>
            </a:r>
            <a:br>
              <a:rPr lang="tr-TR" dirty="0"/>
            </a:br>
            <a:r>
              <a:rPr lang="tr-TR" sz="1800" dirty="0"/>
              <a:t>s.47-56</a:t>
            </a:r>
          </a:p>
        </p:txBody>
      </p:sp>
    </p:spTree>
    <p:extLst>
      <p:ext uri="{BB962C8B-B14F-4D97-AF65-F5344CB8AC3E}">
        <p14:creationId xmlns:p14="http://schemas.microsoft.com/office/powerpoint/2010/main" val="36068827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0"/>
            <a:ext cx="8648700" cy="742950"/>
          </a:xfrm>
        </p:spPr>
        <p:txBody>
          <a:bodyPr/>
          <a:lstStyle/>
          <a:p>
            <a:pPr rtl="1">
              <a:spcAft>
                <a:spcPts val="600"/>
              </a:spcAft>
            </a:pPr>
            <a:endParaRPr lang="tr-TR" sz="1800" dirty="0">
              <a:latin typeface="Times New Roman"/>
              <a:ea typeface="Times New Roman"/>
            </a:endParaRPr>
          </a:p>
        </p:txBody>
      </p:sp>
      <p:sp>
        <p:nvSpPr>
          <p:cNvPr id="3" name="Metin Yer Tutucusu 2"/>
          <p:cNvSpPr>
            <a:spLocks noGrp="1"/>
          </p:cNvSpPr>
          <p:nvPr>
            <p:ph type="body" idx="1"/>
          </p:nvPr>
        </p:nvSpPr>
        <p:spPr>
          <a:xfrm>
            <a:off x="228600" y="1047750"/>
            <a:ext cx="8616202" cy="5810250"/>
          </a:xfrm>
        </p:spPr>
        <p:txBody>
          <a:bodyPr>
            <a:noAutofit/>
          </a:bodyPr>
          <a:lstStyle/>
          <a:p>
            <a:pPr algn="r"/>
            <a:r>
              <a:rPr lang="ar-SA" sz="3200" dirty="0"/>
              <a:t> </a:t>
            </a:r>
            <a:r>
              <a:rPr lang="ar-SA" sz="3200" dirty="0" smtClean="0"/>
              <a:t>المحكم</a:t>
            </a:r>
            <a:r>
              <a:rPr lang="ar-SA" sz="3200" dirty="0" smtClean="0"/>
              <a:t>:</a:t>
            </a:r>
            <a:endParaRPr lang="tr-TR" sz="3200" dirty="0" smtClean="0"/>
          </a:p>
          <a:p>
            <a:pPr algn="r"/>
            <a:r>
              <a:rPr lang="ar-SA" sz="3200" b="1" dirty="0" smtClean="0"/>
              <a:t>المعنى اللغوي</a:t>
            </a:r>
            <a:r>
              <a:rPr lang="ar-SA" sz="3200" dirty="0" smtClean="0"/>
              <a:t>: </a:t>
            </a:r>
            <a:r>
              <a:rPr lang="ar-SA" sz="3200" dirty="0"/>
              <a:t>ما لا يعرض فيه شبهة من حيث اللفظ، ولا من حيث </a:t>
            </a:r>
            <a:r>
              <a:rPr lang="ar-SA" sz="3200" dirty="0"/>
              <a:t>المعني. </a:t>
            </a:r>
            <a:r>
              <a:rPr lang="ar-SA" sz="3200" dirty="0"/>
              <a:t>وعليه، فالمحكم هو ما كان ذا دلالة واضحة، بحيث لا يحتمل وجوهاً من </a:t>
            </a:r>
            <a:r>
              <a:rPr lang="ar-SA" sz="3200" dirty="0" smtClean="0"/>
              <a:t>المعاني</a:t>
            </a:r>
            <a:endParaRPr lang="ar-SA" sz="3200" dirty="0"/>
          </a:p>
          <a:p>
            <a:pPr algn="r"/>
            <a:r>
              <a:rPr lang="ar-SA" sz="3200" b="1" dirty="0"/>
              <a:t>المعنى الاصطلاحي</a:t>
            </a:r>
            <a:r>
              <a:rPr lang="ar-SA" sz="3200" dirty="0" smtClean="0"/>
              <a:t>: </a:t>
            </a:r>
            <a:r>
              <a:rPr lang="ar-SA" sz="3200" dirty="0"/>
              <a:t>للمحكم تحديدات عدّة، منها: ما أنبأ لفظه عن معناه من غير أن ينضم إليه أمر لفظ يبيّن معناه, سواء أكان اللفظ لغوياً أم عرفياً، ولا يحتاج إلى ضرب من ضروب </a:t>
            </a:r>
            <a:r>
              <a:rPr lang="ar-SA" sz="3200" dirty="0" smtClean="0"/>
              <a:t>التأويل. </a:t>
            </a:r>
            <a:r>
              <a:rPr lang="ar-SA" sz="3200" dirty="0"/>
              <a:t>والمحكم ما استقلّ </a:t>
            </a:r>
            <a:r>
              <a:rPr lang="ar-SA" sz="3200" dirty="0" smtClean="0"/>
              <a:t>بنفسه والمحكمات </a:t>
            </a:r>
            <a:r>
              <a:rPr lang="ar-SA" sz="3200" dirty="0"/>
              <a:t>هي آيات واضحة المُراد، ولا تشتبه بالمعنى غير المُراد</a:t>
            </a:r>
            <a:r>
              <a:rPr lang="ar-SA" sz="3200" dirty="0" smtClean="0"/>
              <a:t>،...</a:t>
            </a:r>
            <a:endParaRPr lang="ar-SA" sz="3000" dirty="0"/>
          </a:p>
        </p:txBody>
      </p:sp>
    </p:spTree>
    <p:extLst>
      <p:ext uri="{BB962C8B-B14F-4D97-AF65-F5344CB8AC3E}">
        <p14:creationId xmlns:p14="http://schemas.microsoft.com/office/powerpoint/2010/main" val="8049611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42391" y="249499"/>
            <a:ext cx="6263210" cy="760151"/>
          </a:xfrm>
        </p:spPr>
        <p:txBody>
          <a:bodyPr/>
          <a:lstStyle/>
          <a:p>
            <a:endParaRPr lang="tr-TR" sz="1700" dirty="0"/>
          </a:p>
        </p:txBody>
      </p:sp>
      <p:sp>
        <p:nvSpPr>
          <p:cNvPr id="3" name="Metin Yer Tutucusu 2"/>
          <p:cNvSpPr>
            <a:spLocks noGrp="1"/>
          </p:cNvSpPr>
          <p:nvPr>
            <p:ph type="body" idx="1"/>
          </p:nvPr>
        </p:nvSpPr>
        <p:spPr>
          <a:xfrm>
            <a:off x="442391" y="1238250"/>
            <a:ext cx="8358709" cy="5391150"/>
          </a:xfrm>
        </p:spPr>
        <p:txBody>
          <a:bodyPr>
            <a:normAutofit/>
          </a:bodyPr>
          <a:lstStyle/>
          <a:p>
            <a:pPr algn="r"/>
            <a:r>
              <a:rPr lang="ar-SA" sz="3400" b="1" dirty="0"/>
              <a:t>فقد اختلف الأصوليون في تعريفه على أقوال منها:</a:t>
            </a:r>
          </a:p>
          <a:p>
            <a:pPr lvl="1" algn="r" rtl="1"/>
            <a:r>
              <a:rPr lang="ar-SA" sz="3400" b="1" dirty="0"/>
              <a:t>أن المحكم ما عُرف المراد منه، إما بالظهور أو بالتأويل.</a:t>
            </a:r>
          </a:p>
          <a:p>
            <a:pPr lvl="1" algn="r" rtl="1"/>
            <a:r>
              <a:rPr lang="ar-SA" sz="3400" b="1" dirty="0"/>
              <a:t>أن المحكم لا يحتمل من التأويل إلا وجهاً واحداً.</a:t>
            </a:r>
          </a:p>
          <a:p>
            <a:pPr lvl="1" algn="r" rtl="1"/>
            <a:r>
              <a:rPr lang="ar-SA" sz="3400" b="1" dirty="0"/>
              <a:t>أن المحكم هو الواضح الدلالة الذي لا يحتمل النسخ.</a:t>
            </a:r>
          </a:p>
          <a:p>
            <a:pPr lvl="1" algn="r" rtl="1"/>
            <a:r>
              <a:rPr lang="ar-SA" sz="3400" b="1" dirty="0"/>
              <a:t>أن المحكم ما استقل بنفسه ولم يحتج إلى بيان.</a:t>
            </a:r>
          </a:p>
          <a:p>
            <a:pPr lvl="1" algn="r" rtl="1"/>
            <a:r>
              <a:rPr lang="ar-SA" sz="3400" b="1" dirty="0"/>
              <a:t>أن المحكم هو المتقن الذي لا يتطرق إليه الإشكال.</a:t>
            </a:r>
          </a:p>
          <a:p>
            <a:pPr algn="r"/>
            <a:endParaRPr lang="tr-TR" sz="3400" dirty="0"/>
          </a:p>
        </p:txBody>
      </p:sp>
    </p:spTree>
    <p:extLst>
      <p:ext uri="{BB962C8B-B14F-4D97-AF65-F5344CB8AC3E}">
        <p14:creationId xmlns:p14="http://schemas.microsoft.com/office/powerpoint/2010/main" val="3930306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42048" y="247649"/>
            <a:ext cx="8559052" cy="6365801"/>
          </a:xfrm>
        </p:spPr>
        <p:txBody>
          <a:bodyPr>
            <a:noAutofit/>
          </a:bodyPr>
          <a:lstStyle/>
          <a:p>
            <a:pPr algn="r">
              <a:spcBef>
                <a:spcPts val="0"/>
              </a:spcBef>
            </a:pPr>
            <a:r>
              <a:rPr lang="ar-SA" sz="2500" dirty="0" smtClean="0"/>
              <a:t>المتشابه</a:t>
            </a:r>
            <a:r>
              <a:rPr lang="ar-SA" sz="2500" dirty="0" smtClean="0"/>
              <a:t>:</a:t>
            </a:r>
            <a:endParaRPr lang="tr-TR" sz="2500" dirty="0" smtClean="0"/>
          </a:p>
          <a:p>
            <a:pPr algn="r">
              <a:spcBef>
                <a:spcPts val="0"/>
              </a:spcBef>
            </a:pPr>
            <a:r>
              <a:rPr lang="ar-SA" sz="2500" b="1" dirty="0" smtClean="0"/>
              <a:t>المعنى اللغوي</a:t>
            </a:r>
            <a:r>
              <a:rPr lang="ar-SA" sz="2500" dirty="0" smtClean="0"/>
              <a:t>:مأخوذ </a:t>
            </a:r>
            <a:r>
              <a:rPr lang="ar-SA" sz="2500" dirty="0"/>
              <a:t>من الشَّبَه، وهو التماثل بين شيئين أو أشياء.</a:t>
            </a:r>
            <a:endParaRPr lang="tr-TR" sz="2500" dirty="0" smtClean="0"/>
          </a:p>
          <a:p>
            <a:pPr algn="r">
              <a:spcBef>
                <a:spcPts val="0"/>
              </a:spcBef>
            </a:pPr>
            <a:r>
              <a:rPr lang="ar-SA" sz="2500" dirty="0"/>
              <a:t> </a:t>
            </a:r>
            <a:r>
              <a:rPr lang="ar-SA" sz="2500" dirty="0" smtClean="0"/>
              <a:t>تشابه </a:t>
            </a:r>
            <a:r>
              <a:rPr lang="ar-SA" sz="2500" dirty="0"/>
              <a:t>الشيء وتشاكله لوناً </a:t>
            </a:r>
            <a:r>
              <a:rPr lang="ar-SA" sz="2500" dirty="0" smtClean="0"/>
              <a:t>ووصفاً.</a:t>
            </a:r>
            <a:endParaRPr lang="tr-TR" sz="2500" dirty="0" smtClean="0"/>
          </a:p>
          <a:p>
            <a:endParaRPr lang="tr-TR" sz="1500" dirty="0" smtClean="0"/>
          </a:p>
          <a:p>
            <a:r>
              <a:rPr lang="ar-SA" sz="2700" b="1" dirty="0" smtClean="0"/>
              <a:t>والْمُتَشَابِه </a:t>
            </a:r>
            <a:r>
              <a:rPr lang="ar-SA" sz="2700" b="1" dirty="0"/>
              <a:t>من القرآن</a:t>
            </a:r>
            <a:r>
              <a:rPr lang="ar-SA" sz="2700" dirty="0"/>
              <a:t>: ما أُشكِلَ تفسيره لمشابهته بغيره, إمّا من حيث اللَّفظ، وإمّا من حيث </a:t>
            </a:r>
            <a:r>
              <a:rPr lang="ar-SA" sz="2700" dirty="0" smtClean="0"/>
              <a:t>المعنى.</a:t>
            </a:r>
            <a:r>
              <a:rPr lang="ar-SA" sz="2700" dirty="0"/>
              <a:t/>
            </a:r>
            <a:br>
              <a:rPr lang="ar-SA" sz="2700" dirty="0"/>
            </a:br>
            <a:r>
              <a:rPr lang="ar-SA" sz="2700" b="1" dirty="0" smtClean="0"/>
              <a:t>المعنى الاصطلاحي</a:t>
            </a:r>
            <a:r>
              <a:rPr lang="ar-SA" sz="2700" dirty="0" smtClean="0"/>
              <a:t>:</a:t>
            </a:r>
            <a:r>
              <a:rPr lang="ar-SA" sz="2700" dirty="0"/>
              <a:t> </a:t>
            </a:r>
            <a:r>
              <a:rPr lang="ar-SA" sz="2700" dirty="0" smtClean="0"/>
              <a:t>ما </a:t>
            </a:r>
            <a:r>
              <a:rPr lang="ar-SA" sz="2700" dirty="0"/>
              <a:t>كان المراد به لا يُعرَف بظاهره، بل يحتاج إلى دليل, وهو ما كان محتملاً لأمور كثيرة أو </a:t>
            </a:r>
            <a:r>
              <a:rPr lang="ar-SA" sz="2700" dirty="0" smtClean="0"/>
              <a:t>أمرين. والمتشابه </a:t>
            </a:r>
            <a:r>
              <a:rPr lang="ar-SA" sz="2700" dirty="0"/>
              <a:t>ما لا يستقلّ بنفسه إلا بردّه إلى </a:t>
            </a:r>
            <a:r>
              <a:rPr lang="ar-SA" sz="2700" dirty="0" smtClean="0"/>
              <a:t>غيره.</a:t>
            </a:r>
            <a:endParaRPr lang="tr-TR" sz="2700" dirty="0" smtClean="0"/>
          </a:p>
          <a:p>
            <a:r>
              <a:rPr lang="ar-SA" sz="2700" dirty="0" smtClean="0"/>
              <a:t> والآيات </a:t>
            </a:r>
            <a:r>
              <a:rPr lang="ar-SA" sz="2700" dirty="0"/>
              <a:t>المتشابهة هي آيات ظاهرها ليس مُراداً، ومُرادها الواقعي الذي هو تأويلها لا يعلمه إلا الله والراسخون في </a:t>
            </a:r>
            <a:r>
              <a:rPr lang="ar-SA" sz="2700" dirty="0" smtClean="0"/>
              <a:t>العلم</a:t>
            </a:r>
            <a:r>
              <a:rPr lang="ar-SA" sz="2700" dirty="0"/>
              <a:t>. معرفة </a:t>
            </a:r>
            <a:r>
              <a:rPr lang="ar-SA" sz="2700" dirty="0" smtClean="0"/>
              <a:t>المُراد </a:t>
            </a:r>
            <a:r>
              <a:rPr lang="ar-SA" sz="2700" dirty="0"/>
              <a:t>من </a:t>
            </a:r>
            <a:r>
              <a:rPr lang="ar-SA" sz="2700" dirty="0" smtClean="0"/>
              <a:t>الآيات </a:t>
            </a:r>
            <a:r>
              <a:rPr lang="ar-SA" sz="2700" dirty="0"/>
              <a:t>المتشابهة ترجع للآيات المحكمة، وبمعرفة المحكمات يُعرَف معناها الواقعي... </a:t>
            </a:r>
            <a:r>
              <a:rPr lang="ar-SA" sz="2700" u="sng" dirty="0"/>
              <a:t>فالمتشابه هو الآية التي لا استقلال لها في إفادة مدلولها، ويظهر بواسطة الردّ إلى المحكمات، لا أنّه ما لا سبيل إلى فهم </a:t>
            </a:r>
            <a:r>
              <a:rPr lang="ar-SA" sz="2700" u="sng" dirty="0" smtClean="0"/>
              <a:t>مدلوله</a:t>
            </a:r>
            <a:endParaRPr lang="ar-SA" sz="2700" u="sng" dirty="0"/>
          </a:p>
        </p:txBody>
      </p:sp>
    </p:spTree>
    <p:extLst>
      <p:ext uri="{BB962C8B-B14F-4D97-AF65-F5344CB8AC3E}">
        <p14:creationId xmlns:p14="http://schemas.microsoft.com/office/powerpoint/2010/main" val="384116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23341" y="527684"/>
            <a:ext cx="6110810" cy="843916"/>
          </a:xfrm>
        </p:spPr>
        <p:txBody>
          <a:bodyPr/>
          <a:lstStyle/>
          <a:p>
            <a:endParaRPr lang="tr-TR" sz="1600" dirty="0"/>
          </a:p>
        </p:txBody>
      </p:sp>
      <p:sp>
        <p:nvSpPr>
          <p:cNvPr id="3" name="Metin Yer Tutucusu 2"/>
          <p:cNvSpPr>
            <a:spLocks noGrp="1"/>
          </p:cNvSpPr>
          <p:nvPr>
            <p:ph type="body" idx="1"/>
          </p:nvPr>
        </p:nvSpPr>
        <p:spPr>
          <a:xfrm>
            <a:off x="261098" y="1984075"/>
            <a:ext cx="8501902" cy="4396238"/>
          </a:xfrm>
        </p:spPr>
        <p:txBody>
          <a:bodyPr>
            <a:noAutofit/>
          </a:bodyPr>
          <a:lstStyle/>
          <a:p>
            <a:pPr algn="r"/>
            <a:r>
              <a:rPr lang="ar-SA" sz="3600" dirty="0"/>
              <a:t>فقد اختُلف فيه أيضاً على أقوال:</a:t>
            </a:r>
          </a:p>
          <a:p>
            <a:pPr lvl="1" algn="r"/>
            <a:r>
              <a:rPr lang="ar-SA" sz="3600" dirty="0"/>
              <a:t>ما استأثر الله بعلمه، كقيام الساعة، وخروج </a:t>
            </a:r>
            <a:r>
              <a:rPr lang="ar-SA" sz="3600" dirty="0" smtClean="0"/>
              <a:t>الدابة.</a:t>
            </a:r>
            <a:endParaRPr lang="ar-SA" sz="3600" dirty="0"/>
          </a:p>
          <a:p>
            <a:pPr lvl="1" algn="r"/>
            <a:r>
              <a:rPr lang="ar-SA" sz="3600" dirty="0"/>
              <a:t>ما لم يستقل بنفسه واحتاج إلى بيان برده إلى غيره.</a:t>
            </a:r>
          </a:p>
          <a:p>
            <a:pPr lvl="1" algn="r"/>
            <a:r>
              <a:rPr lang="ar-SA" sz="3600" dirty="0"/>
              <a:t>ما احتمل أكثر من وجه.</a:t>
            </a:r>
          </a:p>
          <a:p>
            <a:pPr lvl="1" algn="r"/>
            <a:r>
              <a:rPr lang="ar-SA" sz="3600" dirty="0"/>
              <a:t>ما كان غير واضح الدلالة ويحتمل النسخ</a:t>
            </a:r>
            <a:r>
              <a:rPr lang="ar-SA" sz="3600" dirty="0" smtClean="0"/>
              <a:t>.</a:t>
            </a:r>
            <a:endParaRPr lang="ar-SA" sz="3600" dirty="0"/>
          </a:p>
        </p:txBody>
      </p:sp>
    </p:spTree>
    <p:extLst>
      <p:ext uri="{BB962C8B-B14F-4D97-AF65-F5344CB8AC3E}">
        <p14:creationId xmlns:p14="http://schemas.microsoft.com/office/powerpoint/2010/main" val="2558247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66190" y="233307"/>
            <a:ext cx="8339660" cy="1785993"/>
          </a:xfrm>
        </p:spPr>
        <p:txBody>
          <a:bodyPr/>
          <a:lstStyle/>
          <a:p>
            <a:r>
              <a:rPr lang="ar-SA" sz="3200" u="sng" dirty="0"/>
              <a:t>القرآن الكريم من حيث الإحكام والتشابه:</a:t>
            </a:r>
            <a:r>
              <a:rPr lang="ar-SA" sz="3200" dirty="0"/>
              <a:t/>
            </a:r>
            <a:br>
              <a:rPr lang="ar-SA" sz="3200" dirty="0"/>
            </a:br>
            <a:r>
              <a:rPr lang="ar-SA" sz="3200" dirty="0"/>
              <a:t>يمكن اعتبار القرآن الكريم محكماً كله أو متشابهاً كله أو اعتبار بعضه محكماً وبعضه متشابهاً وتفصيله التالي</a:t>
            </a:r>
            <a:r>
              <a:rPr lang="ar-SA" sz="3200" dirty="0" smtClean="0"/>
              <a:t>:</a:t>
            </a:r>
            <a:endParaRPr lang="tr-TR" sz="3200" dirty="0"/>
          </a:p>
        </p:txBody>
      </p:sp>
      <p:sp>
        <p:nvSpPr>
          <p:cNvPr id="3" name="Metin Yer Tutucusu 2"/>
          <p:cNvSpPr>
            <a:spLocks noGrp="1"/>
          </p:cNvSpPr>
          <p:nvPr>
            <p:ph type="body" idx="1"/>
          </p:nvPr>
        </p:nvSpPr>
        <p:spPr>
          <a:xfrm>
            <a:off x="366190" y="2019300"/>
            <a:ext cx="8339660" cy="4381500"/>
          </a:xfrm>
        </p:spPr>
        <p:txBody>
          <a:bodyPr>
            <a:normAutofit lnSpcReduction="10000"/>
          </a:bodyPr>
          <a:lstStyle/>
          <a:p>
            <a:r>
              <a:rPr lang="tr-TR" b="1" u="sng" dirty="0" smtClean="0"/>
              <a:t>1</a:t>
            </a:r>
          </a:p>
          <a:p>
            <a:r>
              <a:rPr lang="ar-SA" sz="3300" u="sng" dirty="0" smtClean="0"/>
              <a:t>القرآن </a:t>
            </a:r>
            <a:r>
              <a:rPr lang="ar-SA" sz="3300" u="sng" dirty="0"/>
              <a:t>الكريم كله محكم:</a:t>
            </a:r>
            <a:r>
              <a:rPr lang="ar-SA" sz="3300" dirty="0"/>
              <a:t> بمعنى إحكام ألفاظه وعدم وجود خلل فيه، المراد بإحكامه أيضاً: إتقانه، وعدم تطرق النقص والاختلاف إليه. قال تعالى: {الر كِتَابٌ أُحْكِمَتْ آيَاتُهُ ثُمَّ فُصِّلَتْ مِنْ لَدُنْ حَكِيمٍ خَبِيرٍ} [هود: </a:t>
            </a:r>
            <a:r>
              <a:rPr lang="ar-SA" sz="3300" dirty="0" smtClean="0"/>
              <a:t>1].</a:t>
            </a:r>
            <a:endParaRPr lang="tr-TR" sz="3300" dirty="0" smtClean="0"/>
          </a:p>
          <a:p>
            <a:r>
              <a:rPr lang="tr-TR" b="1" dirty="0"/>
              <a:t>2</a:t>
            </a:r>
            <a:endParaRPr lang="ar-SA" b="1" dirty="0"/>
          </a:p>
          <a:p>
            <a:r>
              <a:rPr lang="ar-SA" sz="3300" u="sng" dirty="0"/>
              <a:t>القرآن الكريم كله متشابه:</a:t>
            </a:r>
            <a:r>
              <a:rPr lang="ar-SA" sz="3300" dirty="0"/>
              <a:t> بمعنى أن آياته متشابهة في الحق والصدق، والإعجاز، والهداية إلى الخير. قال تعالى: {اللَّهُ نَزَّلَ أَحْسَنَ الْحَدِيثِ كِتَابًا مُتَشَابِهًا مَثَانِيَ} [الزمر: 23</a:t>
            </a:r>
            <a:r>
              <a:rPr lang="ar-SA" sz="3300" dirty="0" smtClean="0"/>
              <a:t>]</a:t>
            </a:r>
            <a:endParaRPr lang="ar-SA" sz="3300" dirty="0"/>
          </a:p>
        </p:txBody>
      </p:sp>
    </p:spTree>
    <p:extLst>
      <p:ext uri="{BB962C8B-B14F-4D97-AF65-F5344CB8AC3E}">
        <p14:creationId xmlns:p14="http://schemas.microsoft.com/office/powerpoint/2010/main" val="1811762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99248" y="290457"/>
            <a:ext cx="7215710" cy="623943"/>
          </a:xfrm>
        </p:spPr>
        <p:txBody>
          <a:bodyPr/>
          <a:lstStyle/>
          <a:p>
            <a:r>
              <a:rPr lang="tr-TR" sz="3000" dirty="0" smtClean="0"/>
              <a:t>3</a:t>
            </a:r>
            <a:endParaRPr lang="tr-TR" sz="3000" dirty="0"/>
          </a:p>
        </p:txBody>
      </p:sp>
      <p:sp>
        <p:nvSpPr>
          <p:cNvPr id="3" name="Metin Yer Tutucusu 2"/>
          <p:cNvSpPr>
            <a:spLocks noGrp="1"/>
          </p:cNvSpPr>
          <p:nvPr>
            <p:ph type="body" idx="1"/>
          </p:nvPr>
        </p:nvSpPr>
        <p:spPr>
          <a:xfrm>
            <a:off x="419100" y="1085850"/>
            <a:ext cx="8300645" cy="5429250"/>
          </a:xfrm>
        </p:spPr>
        <p:txBody>
          <a:bodyPr>
            <a:normAutofit/>
          </a:bodyPr>
          <a:lstStyle/>
          <a:p>
            <a:r>
              <a:rPr lang="ar-SA" sz="3300" u="sng" dirty="0"/>
              <a:t>بعض القرآن الكريم محكم وبعضه متشابه:</a:t>
            </a:r>
            <a:r>
              <a:rPr lang="ar-SA" sz="3300" dirty="0"/>
              <a:t> بمعنى أن الآيات المحكمة هي أم الكتاب أي أن هذه الآيات جماع الكتاب وأصله، فهي بمنزلة الأم له، لا غموض فيها ولا التباس، كآيات الحلال والحرام التي هي أصل التشريع، بخلاف الآيات المتشابهة التي تختلف فيها الدلالة، على كثير من الناس، فمن رد المتشابه إلى المحكم الواضح فقد اهتدى. قال تعالى: {هُوَ الَّذِي أَنْزَلَ عَلَيْكَ الْكِتَابَ مِنْهُ آيَاتٌ مُحْكَمَاتٌ هُنَّ أُمُّ الْكِتَابِ وَأُخَرُ مُتَشَابِهَاتٌ فَأَمَّا الَّذِينَ فِي قُلُوبِهِمْ زَيْغٌ فَيَتَّبِعُونَ مَا تَشَابَهَ مِنْهُ ابْتِغَاءَ الْفِتْنَةِ وَابْتِغَاءَ تَأْوِيلِهِ} [آل عمران: 7</a:t>
            </a:r>
            <a:r>
              <a:rPr lang="ar-SA" sz="3300" dirty="0" smtClean="0"/>
              <a:t>].</a:t>
            </a:r>
            <a:endParaRPr lang="ar-SA" sz="3300" dirty="0"/>
          </a:p>
        </p:txBody>
      </p:sp>
    </p:spTree>
    <p:extLst>
      <p:ext uri="{BB962C8B-B14F-4D97-AF65-F5344CB8AC3E}">
        <p14:creationId xmlns:p14="http://schemas.microsoft.com/office/powerpoint/2010/main" val="4263769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76250" y="1562100"/>
            <a:ext cx="8395895" cy="4962703"/>
          </a:xfrm>
        </p:spPr>
        <p:txBody>
          <a:bodyPr>
            <a:normAutofit/>
          </a:bodyPr>
          <a:lstStyle/>
          <a:p>
            <a:r>
              <a:rPr lang="ar-SA" sz="3800" u="sng" dirty="0"/>
              <a:t>آيات الصفات :</a:t>
            </a:r>
            <a:endParaRPr lang="ar-SA" sz="3800" dirty="0"/>
          </a:p>
          <a:p>
            <a:r>
              <a:rPr lang="ar-SA" sz="3800" dirty="0"/>
              <a:t>إنها محكمة لكونها صفات </a:t>
            </a:r>
            <a:r>
              <a:rPr lang="ar-SA" sz="3800" dirty="0" smtClean="0"/>
              <a:t>الله، </a:t>
            </a:r>
            <a:r>
              <a:rPr lang="ar-SA" sz="3800" dirty="0"/>
              <a:t>متشابهة بالنسبة لنا من حيث كيفيتها مثل </a:t>
            </a:r>
            <a:r>
              <a:rPr lang="ar-SA" sz="3800" u="sng" dirty="0" smtClean="0"/>
              <a:t>صفة </a:t>
            </a:r>
            <a:r>
              <a:rPr lang="ar-SA" sz="3800" u="sng" dirty="0"/>
              <a:t>الإستواء على العرش</a:t>
            </a:r>
            <a:r>
              <a:rPr lang="ar-SA" sz="3800" dirty="0"/>
              <a:t>، فهي معلومة في معناها، ولكن الكيف مرفوع كما قال الإمام مالك: الإستواء معلوم، والكيف مرفوع، والسؤال عنه بدعة. أي معنى الإستواء معلوم، ونثبت له كيفية، فصفات الله منزّهة عن الكيف، والسؤال عن الآيات </a:t>
            </a:r>
            <a:r>
              <a:rPr lang="ar-SA" sz="3800" dirty="0"/>
              <a:t>المتشابهات بدعة.</a:t>
            </a:r>
            <a:endParaRPr lang="ar-SA" sz="3800" dirty="0"/>
          </a:p>
        </p:txBody>
      </p:sp>
    </p:spTree>
    <p:extLst>
      <p:ext uri="{BB962C8B-B14F-4D97-AF65-F5344CB8AC3E}">
        <p14:creationId xmlns:p14="http://schemas.microsoft.com/office/powerpoint/2010/main" val="101945251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10131</TotalTime>
  <Words>422</Words>
  <Application>Microsoft Office PowerPoint</Application>
  <PresentationFormat>Ekran Gösterisi (4:3)</PresentationFormat>
  <Paragraphs>43</Paragraphs>
  <Slides>10</Slides>
  <Notes>1</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2_Hardcover</vt:lpstr>
      <vt:lpstr>A.Ü. İlahiyat Fakültesi 1. Sınıf  Tefsir Tarihi ve Usulü  تاريخ التفسير وأصوله</vt:lpstr>
      <vt:lpstr>المحكم والمتشابهات s.47-56</vt:lpstr>
      <vt:lpstr>PowerPoint Sunusu</vt:lpstr>
      <vt:lpstr>PowerPoint Sunusu</vt:lpstr>
      <vt:lpstr>PowerPoint Sunusu</vt:lpstr>
      <vt:lpstr>PowerPoint Sunusu</vt:lpstr>
      <vt:lpstr>القرآن الكريم من حيث الإحكام والتشابه: يمكن اعتبار القرآن الكريم محكماً كله أو متشابهاً كله أو اعتبار بعضه محكماً وبعضه متشابهاً وتفصيله التالي:</vt:lpstr>
      <vt:lpstr>3</vt:lpstr>
      <vt:lpstr>PowerPoint Sunusu</vt:lpstr>
      <vt:lpstr>حكمة ورود المحكم والمتشابه</vt:lpstr>
    </vt:vector>
  </TitlesOfParts>
  <Company>istanbul ünivesitesi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editor 1</cp:lastModifiedBy>
  <cp:revision>507</cp:revision>
  <cp:lastPrinted>2016-03-08T11:30:58Z</cp:lastPrinted>
  <dcterms:created xsi:type="dcterms:W3CDTF">2014-10-29T07:48:48Z</dcterms:created>
  <dcterms:modified xsi:type="dcterms:W3CDTF">2020-11-09T12:21:34Z</dcterms:modified>
</cp:coreProperties>
</file>