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50" r:id="rId2"/>
    <p:sldId id="438" r:id="rId3"/>
    <p:sldId id="451" r:id="rId4"/>
    <p:sldId id="452" r:id="rId5"/>
    <p:sldId id="474" r:id="rId6"/>
    <p:sldId id="472" r:id="rId7"/>
    <p:sldId id="473" r:id="rId8"/>
    <p:sldId id="454" r:id="rId9"/>
    <p:sldId id="47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>
      <p:cViewPr varScale="1">
        <p:scale>
          <a:sx n="83" d="100"/>
          <a:sy n="83" d="100"/>
        </p:scale>
        <p:origin x="160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F2C25-9F31-4DE7-92C6-2E46CDB39899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D6E1-4F3E-408A-861C-892B694F9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8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64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3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0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8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66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english.britishcouncil.org/sites/podcasts/files/LearnEnglish-Reading-B2-Cultural-expectations-and-leadership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english.britishcouncil.org/sites/podcasts/files/LearnEnglish-Reading-B2-Millennials-in-the-workplace.pdf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chip_conley_what_baby_boomers_can_learn_from_millennials_at_work_and_vice_versa#t-683006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simon_sinek_how_great_leaders_inspire_actio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772400" cy="1470025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Business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5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173105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rgbClr val="FF0000"/>
                </a:solidFill>
              </a:rPr>
              <a:t>Reading: </a:t>
            </a:r>
            <a:r>
              <a:rPr lang="tr-TR" sz="3200" dirty="0" smtClean="0">
                <a:solidFill>
                  <a:srgbClr val="FF0000"/>
                </a:solidFill>
              </a:rPr>
              <a:t>Business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612775" y="2157531"/>
            <a:ext cx="77724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 </a:t>
            </a:r>
            <a:r>
              <a:rPr lang="tr-TR" dirty="0">
                <a:hlinkClick r:id="rId2"/>
              </a:rPr>
              <a:t>https://learnenglish.britishcouncil.org/sites/podcasts/files/LearnEnglish-Reading-B2-Cultural-expectations-and-leadership.pdf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612775" y="3182986"/>
            <a:ext cx="25910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Pre-reading</a:t>
            </a:r>
            <a:r>
              <a:rPr lang="tr-TR" dirty="0" smtClean="0"/>
              <a:t> </a:t>
            </a:r>
            <a:r>
              <a:rPr lang="tr-TR" dirty="0" err="1" smtClean="0"/>
              <a:t>Discussion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747770" y="3708048"/>
            <a:ext cx="6200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qualities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an </a:t>
            </a:r>
            <a:r>
              <a:rPr lang="tr-TR" dirty="0" err="1" smtClean="0"/>
              <a:t>effective</a:t>
            </a:r>
            <a:r>
              <a:rPr lang="tr-TR" dirty="0" smtClean="0"/>
              <a:t> </a:t>
            </a:r>
            <a:r>
              <a:rPr lang="tr-TR" dirty="0" err="1" smtClean="0"/>
              <a:t>leader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509398" y="1509703"/>
            <a:ext cx="3861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«</a:t>
            </a:r>
            <a:r>
              <a:rPr lang="tr-TR" dirty="0" err="1" smtClean="0"/>
              <a:t>Cultural</a:t>
            </a:r>
            <a:r>
              <a:rPr lang="tr-TR" dirty="0" smtClean="0"/>
              <a:t> </a:t>
            </a:r>
            <a:r>
              <a:rPr lang="tr-TR" dirty="0" err="1" smtClean="0"/>
              <a:t>Expectations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Leadership</a:t>
            </a:r>
            <a:r>
              <a:rPr lang="tr-TR" dirty="0" smtClean="0"/>
              <a:t>»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793774" y="4233110"/>
            <a:ext cx="70185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Can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give</a:t>
            </a:r>
            <a:r>
              <a:rPr lang="tr-TR" dirty="0" smtClean="0"/>
              <a:t> an </a:t>
            </a:r>
            <a:r>
              <a:rPr lang="tr-TR" dirty="0" err="1" smtClean="0"/>
              <a:t>example</a:t>
            </a:r>
            <a:r>
              <a:rPr lang="tr-TR" dirty="0" smtClean="0"/>
              <a:t> of an </a:t>
            </a:r>
            <a:r>
              <a:rPr lang="tr-TR" dirty="0" err="1" smtClean="0"/>
              <a:t>influentail</a:t>
            </a:r>
            <a:r>
              <a:rPr lang="tr-TR" dirty="0" smtClean="0"/>
              <a:t> </a:t>
            </a:r>
            <a:r>
              <a:rPr lang="tr-TR" dirty="0" err="1" smtClean="0"/>
              <a:t>leader</a:t>
            </a:r>
            <a:r>
              <a:rPr lang="tr-TR" dirty="0" smtClean="0"/>
              <a:t>? </a:t>
            </a:r>
            <a:r>
              <a:rPr lang="tr-TR" dirty="0" err="1" smtClean="0"/>
              <a:t>Why</a:t>
            </a:r>
            <a:r>
              <a:rPr lang="tr-T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829139" y="1306705"/>
            <a:ext cx="94609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/>
              <a:t>V</a:t>
            </a:r>
            <a:r>
              <a:rPr lang="tr-TR" dirty="0" err="1" smtClean="0"/>
              <a:t>ague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809294" y="3100121"/>
            <a:ext cx="131837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smtClean="0"/>
              <a:t>H</a:t>
            </a:r>
            <a:r>
              <a:rPr lang="tr-TR" dirty="0" smtClean="0"/>
              <a:t>ierarchy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765175" y="2213095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Carry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081801" y="1723075"/>
            <a:ext cx="6966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/>
              <a:t>N</a:t>
            </a:r>
            <a:r>
              <a:rPr lang="en-US" dirty="0" err="1" smtClean="0"/>
              <a:t>ot</a:t>
            </a:r>
            <a:r>
              <a:rPr lang="en-US" dirty="0" smtClean="0"/>
              <a:t> </a:t>
            </a:r>
            <a:r>
              <a:rPr lang="en-US" dirty="0"/>
              <a:t>clearly </a:t>
            </a:r>
            <a:r>
              <a:rPr lang="en-US" dirty="0" smtClean="0"/>
              <a:t>expressed</a:t>
            </a:r>
            <a:r>
              <a:rPr lang="tr-TR" dirty="0"/>
              <a:t>,</a:t>
            </a:r>
            <a:r>
              <a:rPr lang="en-US" b="1" dirty="0"/>
              <a:t> </a:t>
            </a:r>
            <a:r>
              <a:rPr lang="en-US" dirty="0"/>
              <a:t>stated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indefinite</a:t>
            </a:r>
            <a:r>
              <a:rPr lang="en-US" dirty="0"/>
              <a:t>  </a:t>
            </a:r>
            <a:r>
              <a:rPr lang="en-US" dirty="0" smtClean="0"/>
              <a:t>terms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1105287" y="2664917"/>
            <a:ext cx="44263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bring to a successful </a:t>
            </a:r>
            <a:r>
              <a:rPr lang="en-US" dirty="0" smtClean="0"/>
              <a:t>issue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1081801" y="3500483"/>
            <a:ext cx="75881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ruling body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tr-TR" dirty="0" err="1" smtClean="0"/>
              <a:t>clergy</a:t>
            </a:r>
            <a:r>
              <a:rPr lang="en-US" dirty="0"/>
              <a:t> </a:t>
            </a:r>
            <a:r>
              <a:rPr lang="en-US" dirty="0" smtClean="0"/>
              <a:t>organized </a:t>
            </a:r>
            <a:r>
              <a:rPr lang="en-US" dirty="0"/>
              <a:t>into orders or ranks </a:t>
            </a:r>
            <a:r>
              <a:rPr lang="en-US" dirty="0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subordinate</a:t>
            </a:r>
            <a:r>
              <a:rPr lang="en-US" dirty="0"/>
              <a:t>  to the one above </a:t>
            </a:r>
            <a:r>
              <a:rPr lang="en-US" dirty="0" smtClean="0"/>
              <a:t>it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769195" y="4158480"/>
            <a:ext cx="1734770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smtClean="0"/>
              <a:t>C</a:t>
            </a:r>
            <a:r>
              <a:rPr lang="tr-TR" dirty="0" smtClean="0"/>
              <a:t>ome </a:t>
            </a:r>
            <a:r>
              <a:rPr lang="tr-TR" dirty="0" err="1"/>
              <a:t>up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081801" y="4558842"/>
            <a:ext cx="3326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come </a:t>
            </a:r>
            <a:r>
              <a:rPr lang="en-US" dirty="0" smtClean="0"/>
              <a:t>near</a:t>
            </a:r>
            <a:r>
              <a:rPr lang="tr-TR" dirty="0" smtClean="0"/>
              <a:t>, </a:t>
            </a:r>
            <a:r>
              <a:rPr lang="en-US" dirty="0" smtClean="0"/>
              <a:t>make </a:t>
            </a:r>
            <a:r>
              <a:rPr lang="en-US" dirty="0"/>
              <a:t>an </a:t>
            </a:r>
            <a:r>
              <a:rPr lang="en-US" dirty="0" smtClean="0"/>
              <a:t>approach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612775" y="1412656"/>
            <a:ext cx="150528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smtClean="0"/>
              <a:t>R</a:t>
            </a:r>
            <a:r>
              <a:rPr lang="tr-TR" dirty="0" smtClean="0"/>
              <a:t>esentment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605320" y="3436594"/>
            <a:ext cx="124149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/>
              <a:t>I</a:t>
            </a:r>
            <a:r>
              <a:rPr lang="tr-TR" dirty="0" err="1" smtClean="0"/>
              <a:t>nitiative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612775" y="2497078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P</a:t>
            </a:r>
            <a:r>
              <a:rPr lang="tr-TR" dirty="0" err="1" smtClean="0"/>
              <a:t>erceive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899592" y="1796363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feeling of indignant displeasure or persistent ill will at something regarded as a wrong, insult, or </a:t>
            </a:r>
            <a:r>
              <a:rPr lang="en-US" dirty="0" smtClean="0"/>
              <a:t>injury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873573" y="2980320"/>
            <a:ext cx="79083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attain awareness or understanding </a:t>
            </a:r>
            <a:r>
              <a:rPr lang="en-US" dirty="0" smtClean="0"/>
              <a:t>of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899592" y="3825290"/>
            <a:ext cx="75881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tr-TR" dirty="0" smtClean="0"/>
              <a:t>n </a:t>
            </a:r>
            <a:r>
              <a:rPr lang="tr-TR" dirty="0" err="1"/>
              <a:t>introductory</a:t>
            </a:r>
            <a:r>
              <a:rPr lang="tr-TR" dirty="0"/>
              <a:t> </a:t>
            </a:r>
            <a:r>
              <a:rPr lang="tr-TR" dirty="0" smtClean="0"/>
              <a:t>step, </a:t>
            </a:r>
            <a:r>
              <a:rPr lang="en-US" dirty="0"/>
              <a:t>energy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aptitude</a:t>
            </a:r>
            <a:r>
              <a:rPr lang="tr-TR" dirty="0"/>
              <a:t> </a:t>
            </a:r>
            <a:r>
              <a:rPr lang="en-US" dirty="0" smtClean="0"/>
              <a:t>displayed </a:t>
            </a:r>
            <a:r>
              <a:rPr lang="en-US" dirty="0"/>
              <a:t>in initiation of </a:t>
            </a:r>
            <a:r>
              <a:rPr lang="en-US" dirty="0" smtClean="0"/>
              <a:t>action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594900" y="4269936"/>
            <a:ext cx="182543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/>
              <a:t> </a:t>
            </a:r>
            <a:r>
              <a:rPr lang="tr-TR" dirty="0" err="1" smtClean="0"/>
              <a:t>D</a:t>
            </a:r>
            <a:r>
              <a:rPr lang="tr-TR" dirty="0" err="1" smtClean="0"/>
              <a:t>issatisfaction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899592" y="4770697"/>
            <a:ext cx="7454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he </a:t>
            </a:r>
            <a:r>
              <a:rPr lang="en-US" dirty="0"/>
              <a:t>quality or state of </a:t>
            </a:r>
            <a:r>
              <a:rPr lang="en-US" dirty="0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dissatisfied</a:t>
            </a:r>
            <a:r>
              <a:rPr lang="tr-TR" dirty="0" smtClean="0"/>
              <a:t>.</a:t>
            </a:r>
            <a:r>
              <a:rPr lang="en-US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8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173105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rgbClr val="FF0000"/>
                </a:solidFill>
              </a:rPr>
              <a:t>Reading: </a:t>
            </a:r>
            <a:r>
              <a:rPr lang="tr-TR" sz="3200" dirty="0" smtClean="0">
                <a:solidFill>
                  <a:srgbClr val="FF0000"/>
                </a:solidFill>
              </a:rPr>
              <a:t>Business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612775" y="2157531"/>
            <a:ext cx="77724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 </a:t>
            </a:r>
            <a:r>
              <a:rPr lang="tr-TR" dirty="0">
                <a:hlinkClick r:id="rId2"/>
              </a:rPr>
              <a:t>https://learnenglish.britishcouncil.org/sites/podcasts/files/LearnEnglish-Reading-B2-Millennials-in-the-workplace.pdf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612775" y="3182986"/>
            <a:ext cx="25910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Pre-reading</a:t>
            </a:r>
            <a:r>
              <a:rPr lang="tr-TR" dirty="0" smtClean="0"/>
              <a:t> </a:t>
            </a:r>
            <a:r>
              <a:rPr lang="tr-TR" dirty="0" err="1" smtClean="0"/>
              <a:t>Discussion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765175" y="3708048"/>
            <a:ext cx="6200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millennials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509398" y="1509703"/>
            <a:ext cx="309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«</a:t>
            </a:r>
            <a:r>
              <a:rPr lang="tr-TR" dirty="0" err="1"/>
              <a:t>Millennials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Workplace</a:t>
            </a:r>
            <a:r>
              <a:rPr lang="tr-TR" dirty="0"/>
              <a:t>»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765175" y="4233110"/>
            <a:ext cx="6200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Characteristics</a:t>
            </a:r>
            <a:r>
              <a:rPr lang="tr-TR" dirty="0" smtClean="0"/>
              <a:t> of </a:t>
            </a:r>
            <a:r>
              <a:rPr lang="tr-TR" dirty="0" err="1" smtClean="0"/>
              <a:t>millennials</a:t>
            </a:r>
            <a:r>
              <a:rPr lang="tr-T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79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599765" y="1413930"/>
            <a:ext cx="1637308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/>
              <a:t>T</a:t>
            </a:r>
            <a:r>
              <a:rPr lang="tr-TR" dirty="0" err="1" smtClean="0"/>
              <a:t>urnover</a:t>
            </a:r>
            <a:r>
              <a:rPr lang="tr-TR" dirty="0" smtClean="0"/>
              <a:t> </a:t>
            </a:r>
            <a:r>
              <a:rPr lang="tr-TR" dirty="0"/>
              <a:t>rate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700672" y="3587141"/>
            <a:ext cx="146649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/>
              <a:t>L</a:t>
            </a:r>
            <a:r>
              <a:rPr lang="tr-TR" dirty="0" err="1" smtClean="0"/>
              <a:t>arge-scale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651202" y="2528293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/>
              <a:t>R</a:t>
            </a:r>
            <a:r>
              <a:rPr lang="tr-TR" dirty="0" smtClean="0"/>
              <a:t>etention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078278" y="1870305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en-US" dirty="0" smtClean="0"/>
              <a:t>refers </a:t>
            </a:r>
            <a:r>
              <a:rPr lang="en-US" dirty="0"/>
              <a:t>to the percentage of employees leaving a company within a certain period of time.</a:t>
            </a:r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1078278" y="2873522"/>
            <a:ext cx="74217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preservation of the aftereffects of experience and learning that makes recall or recognition </a:t>
            </a:r>
            <a:r>
              <a:rPr lang="en-US" dirty="0" smtClean="0"/>
              <a:t>possible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1093775" y="3975837"/>
            <a:ext cx="75881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C</a:t>
            </a:r>
            <a:r>
              <a:rPr lang="en-US" dirty="0" err="1" smtClean="0"/>
              <a:t>overing</a:t>
            </a:r>
            <a:r>
              <a:rPr lang="en-US" dirty="0" smtClean="0"/>
              <a:t> </a:t>
            </a:r>
            <a:r>
              <a:rPr lang="en-US" dirty="0"/>
              <a:t>or involving a large </a:t>
            </a:r>
            <a:r>
              <a:rPr lang="en-US" dirty="0" smtClean="0"/>
              <a:t>area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689180" y="4460666"/>
            <a:ext cx="118910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/>
              <a:t> </a:t>
            </a:r>
            <a:r>
              <a:rPr lang="tr-TR" dirty="0" err="1" smtClean="0"/>
              <a:t>G</a:t>
            </a:r>
            <a:r>
              <a:rPr lang="tr-TR" dirty="0" err="1" smtClean="0"/>
              <a:t>ive</a:t>
            </a:r>
            <a:r>
              <a:rPr lang="tr-TR" dirty="0" smtClean="0"/>
              <a:t> </a:t>
            </a:r>
            <a:r>
              <a:rPr lang="tr-TR" dirty="0" err="1"/>
              <a:t>up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120593" y="4861019"/>
            <a:ext cx="7454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yield control or possession </a:t>
            </a:r>
            <a:r>
              <a:rPr lang="en-US" dirty="0" smtClean="0"/>
              <a:t>of</a:t>
            </a:r>
            <a:r>
              <a:rPr lang="tr-TR" dirty="0" smtClean="0"/>
              <a:t>.</a:t>
            </a:r>
            <a:r>
              <a:rPr lang="en-US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06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862959" y="1383919"/>
            <a:ext cx="903774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/>
              <a:t>S</a:t>
            </a:r>
            <a:r>
              <a:rPr lang="tr-TR" dirty="0" err="1" smtClean="0"/>
              <a:t>trive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836380" y="3057848"/>
            <a:ext cx="129291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/>
              <a:t>E</a:t>
            </a:r>
            <a:r>
              <a:rPr lang="tr-TR" dirty="0" err="1" smtClean="0"/>
              <a:t>xcessive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833366" y="2229705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M</a:t>
            </a:r>
            <a:r>
              <a:rPr lang="tr-TR" dirty="0" err="1" smtClean="0"/>
              <a:t>onitor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079246" y="1788732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devote serious effort or </a:t>
            </a:r>
            <a:r>
              <a:rPr lang="en-US" dirty="0" smtClean="0"/>
              <a:t>energy</a:t>
            </a:r>
            <a:r>
              <a:rPr lang="tr-TR" dirty="0" smtClean="0"/>
              <a:t>.</a:t>
            </a:r>
            <a:r>
              <a:rPr lang="en-US" dirty="0"/>
              <a:t> </a:t>
            </a:r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1079246" y="2675341"/>
            <a:ext cx="79083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O</a:t>
            </a:r>
            <a:r>
              <a:rPr lang="en-US" dirty="0" smtClean="0"/>
              <a:t>ne </a:t>
            </a:r>
            <a:r>
              <a:rPr lang="en-US" dirty="0"/>
              <a:t>that warns or </a:t>
            </a:r>
            <a:r>
              <a:rPr lang="en-US" dirty="0" smtClean="0"/>
              <a:t>instructs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1012212" y="3503235"/>
            <a:ext cx="75881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Exceeding</a:t>
            </a:r>
            <a:r>
              <a:rPr lang="tr-TR" dirty="0" smtClean="0"/>
              <a:t> </a:t>
            </a:r>
            <a:r>
              <a:rPr lang="en-US" dirty="0" smtClean="0"/>
              <a:t>what </a:t>
            </a:r>
            <a:r>
              <a:rPr lang="en-US" dirty="0"/>
              <a:t>is usual, proper, necessary, or </a:t>
            </a:r>
            <a:r>
              <a:rPr lang="en-US" dirty="0" err="1" smtClean="0"/>
              <a:t>norma</a:t>
            </a:r>
            <a:r>
              <a:rPr lang="tr-TR" dirty="0" smtClean="0"/>
              <a:t>l.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877032" y="4000887"/>
            <a:ext cx="126028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/>
              <a:t> </a:t>
            </a:r>
            <a:r>
              <a:rPr lang="tr-TR" dirty="0" err="1" smtClean="0"/>
              <a:t>S</a:t>
            </a:r>
            <a:r>
              <a:rPr lang="tr-TR" dirty="0" err="1" smtClean="0"/>
              <a:t>acrifice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079245" y="4426910"/>
            <a:ext cx="7454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n </a:t>
            </a:r>
            <a:r>
              <a:rPr lang="en-US" dirty="0"/>
              <a:t>act of offering to a deity something </a:t>
            </a:r>
            <a:r>
              <a:rPr lang="en-US" dirty="0" smtClean="0"/>
              <a:t>precious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2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345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err="1" smtClean="0">
                <a:solidFill>
                  <a:srgbClr val="FF0000"/>
                </a:solidFill>
              </a:rPr>
              <a:t>Listening</a:t>
            </a:r>
            <a:r>
              <a:rPr lang="tr-TR" sz="3200" dirty="0" smtClean="0">
                <a:solidFill>
                  <a:srgbClr val="FF0000"/>
                </a:solidFill>
              </a:rPr>
              <a:t>: </a:t>
            </a:r>
            <a:r>
              <a:rPr lang="tr-TR" sz="3200" dirty="0" smtClean="0">
                <a:solidFill>
                  <a:srgbClr val="FF0000"/>
                </a:solidFill>
              </a:rPr>
              <a:t>Business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548666" y="1815793"/>
            <a:ext cx="7772400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tr-TR" dirty="0"/>
              <a:t>“</a:t>
            </a:r>
            <a:r>
              <a:rPr lang="tr-TR" dirty="0" err="1"/>
              <a:t>What</a:t>
            </a:r>
            <a:r>
              <a:rPr lang="tr-TR" dirty="0"/>
              <a:t>  </a:t>
            </a:r>
            <a:r>
              <a:rPr lang="tr-TR" dirty="0" err="1"/>
              <a:t>baby</a:t>
            </a:r>
            <a:r>
              <a:rPr lang="tr-TR" dirty="0"/>
              <a:t> </a:t>
            </a:r>
            <a:r>
              <a:rPr lang="tr-TR" dirty="0" err="1"/>
              <a:t>boomers</a:t>
            </a:r>
            <a:r>
              <a:rPr lang="tr-TR" dirty="0"/>
              <a:t> can </a:t>
            </a:r>
            <a:r>
              <a:rPr lang="tr-TR" dirty="0" err="1"/>
              <a:t>learn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millenials</a:t>
            </a:r>
            <a:r>
              <a:rPr lang="tr-TR" dirty="0" smtClean="0"/>
              <a:t>”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620663" y="2450563"/>
            <a:ext cx="7612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u="sng" dirty="0">
                <a:hlinkClick r:id="rId2"/>
              </a:rPr>
              <a:t>https://www.ted.com/talks/chip_conley_what_baby_boomers_can_learn_from_millennials_at_work_and_vice_versa#t-683006</a:t>
            </a:r>
            <a:r>
              <a:rPr lang="tr-TR" dirty="0"/>
              <a:t> 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460375" y="3356112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Discussion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460375" y="3869341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main </a:t>
            </a:r>
            <a:r>
              <a:rPr lang="tr-TR" dirty="0" err="1" smtClean="0"/>
              <a:t>point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speech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460375" y="4351801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Do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agree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disagree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speaker</a:t>
            </a:r>
            <a:r>
              <a:rPr lang="tr-TR" dirty="0" smtClean="0"/>
              <a:t>? </a:t>
            </a:r>
            <a:r>
              <a:rPr lang="tr-TR" dirty="0" err="1" smtClean="0"/>
              <a:t>Why</a:t>
            </a:r>
            <a:r>
              <a:rPr lang="tr-T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8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345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err="1" smtClean="0">
                <a:solidFill>
                  <a:srgbClr val="FF0000"/>
                </a:solidFill>
              </a:rPr>
              <a:t>Listening</a:t>
            </a:r>
            <a:r>
              <a:rPr lang="tr-TR" sz="3200" dirty="0" smtClean="0">
                <a:solidFill>
                  <a:srgbClr val="FF0000"/>
                </a:solidFill>
              </a:rPr>
              <a:t>: </a:t>
            </a:r>
            <a:r>
              <a:rPr lang="tr-TR" sz="3200" dirty="0" smtClean="0">
                <a:solidFill>
                  <a:srgbClr val="FF0000"/>
                </a:solidFill>
              </a:rPr>
              <a:t>Business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548666" y="1815793"/>
            <a:ext cx="77724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tr-TR" dirty="0"/>
              <a:t>“How Great </a:t>
            </a:r>
            <a:r>
              <a:rPr lang="tr-TR" dirty="0" err="1"/>
              <a:t>Leaders</a:t>
            </a:r>
            <a:r>
              <a:rPr lang="tr-TR" dirty="0"/>
              <a:t> </a:t>
            </a:r>
            <a:r>
              <a:rPr lang="tr-TR" dirty="0" err="1"/>
              <a:t>Inspire</a:t>
            </a:r>
            <a:r>
              <a:rPr lang="tr-TR" dirty="0"/>
              <a:t> Action”</a:t>
            </a:r>
          </a:p>
        </p:txBody>
      </p:sp>
      <p:sp>
        <p:nvSpPr>
          <p:cNvPr id="7" name="Dikdörtgen 6"/>
          <p:cNvSpPr/>
          <p:nvPr/>
        </p:nvSpPr>
        <p:spPr>
          <a:xfrm>
            <a:off x="620663" y="2450563"/>
            <a:ext cx="7612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u="sng" dirty="0">
                <a:hlinkClick r:id="rId2"/>
              </a:rPr>
              <a:t>https://www.ted.com/talks/simon_sinek_how_great_leaders_inspire_action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460375" y="3356112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Discussion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460375" y="3869341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main </a:t>
            </a:r>
            <a:r>
              <a:rPr lang="tr-TR" dirty="0" err="1" smtClean="0"/>
              <a:t>point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speech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460375" y="4351801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Do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agree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disagree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speaker</a:t>
            </a:r>
            <a:r>
              <a:rPr lang="tr-TR" dirty="0" smtClean="0"/>
              <a:t>? </a:t>
            </a:r>
            <a:r>
              <a:rPr lang="tr-TR" dirty="0" err="1" smtClean="0"/>
              <a:t>Why</a:t>
            </a:r>
            <a:r>
              <a:rPr lang="tr-T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1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5002</TotalTime>
  <Words>413</Words>
  <Application>Microsoft Office PowerPoint</Application>
  <PresentationFormat>Ekran Gösterisi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Ofis Teması</vt:lpstr>
      <vt:lpstr>Business</vt:lpstr>
      <vt:lpstr>Reading: Business</vt:lpstr>
      <vt:lpstr>PowerPoint Sunusu</vt:lpstr>
      <vt:lpstr>PowerPoint Sunusu</vt:lpstr>
      <vt:lpstr>Reading: Business</vt:lpstr>
      <vt:lpstr>PowerPoint Sunusu</vt:lpstr>
      <vt:lpstr>PowerPoint Sunusu</vt:lpstr>
      <vt:lpstr>Listening: Business</vt:lpstr>
      <vt:lpstr>Listening: Business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SINIF</dc:creator>
  <cp:lastModifiedBy>ilaum</cp:lastModifiedBy>
  <cp:revision>254</cp:revision>
  <dcterms:created xsi:type="dcterms:W3CDTF">2020-02-06T11:34:11Z</dcterms:created>
  <dcterms:modified xsi:type="dcterms:W3CDTF">2020-05-10T18:39:15Z</dcterms:modified>
</cp:coreProperties>
</file>