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4.4.2018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4.4.2018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Farklı Yaklaşımlara Göre Değişen Aile</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400" b="1" dirty="0" err="1" smtClean="0"/>
              <a:t>YapIsal</a:t>
            </a:r>
            <a:r>
              <a:rPr lang="tr-TR" sz="2400" b="1" dirty="0" smtClean="0"/>
              <a:t> </a:t>
            </a:r>
            <a:r>
              <a:rPr lang="tr-TR" sz="2400" b="1" dirty="0"/>
              <a:t>Fonksiyonel Kuram</a:t>
            </a:r>
            <a:endParaRPr lang="en-US" altLang="tr-TR" dirty="0" smtClean="0"/>
          </a:p>
        </p:txBody>
      </p:sp>
      <p:sp>
        <p:nvSpPr>
          <p:cNvPr id="4099" name="Rectangle 3"/>
          <p:cNvSpPr>
            <a:spLocks noGrp="1" noChangeArrowheads="1"/>
          </p:cNvSpPr>
          <p:nvPr>
            <p:ph sz="quarter" idx="1"/>
          </p:nvPr>
        </p:nvSpPr>
        <p:spPr>
          <a:xfrm>
            <a:off x="179388" y="1268413"/>
            <a:ext cx="8812212" cy="4811712"/>
          </a:xfrm>
        </p:spPr>
        <p:txBody>
          <a:bodyPr/>
          <a:lstStyle/>
          <a:p>
            <a:pPr eaLnBrk="1" hangingPunct="1"/>
            <a:r>
              <a:rPr lang="tr-TR" altLang="en-US" sz="2800" smtClean="0"/>
              <a:t>Yapısal fonksiyonel yaklaşıma göre, sanayileşmenin sonucunda geniş aile birçok fonksiyonunun kaybetmiştir ve çekirdek aile toplumlarda egemen olmaya başlamıştır. </a:t>
            </a:r>
          </a:p>
          <a:p>
            <a:pPr eaLnBrk="1" hangingPunct="1"/>
            <a:r>
              <a:rPr lang="tr-TR" altLang="en-US" sz="2800" smtClean="0"/>
              <a:t>Aile geleneksel-tarıma dayalı toplumlarda birçok fonksiyona sahipken, </a:t>
            </a:r>
            <a:r>
              <a:rPr lang="es-ES" altLang="en-US" sz="2800" smtClean="0"/>
              <a:t>sanayi toplumlar</a:t>
            </a:r>
            <a:r>
              <a:rPr lang="tr-TR" altLang="en-US" sz="2800" smtClean="0"/>
              <a:t>ı</a:t>
            </a:r>
            <a:r>
              <a:rPr lang="es-ES" altLang="en-US" sz="2800" smtClean="0"/>
              <a:t>nda sadece ço</a:t>
            </a:r>
            <a:r>
              <a:rPr lang="tr-TR" altLang="en-US" sz="2800" smtClean="0"/>
              <a:t>ğ</a:t>
            </a:r>
            <a:r>
              <a:rPr lang="es-ES" altLang="en-US" sz="2800" smtClean="0"/>
              <a:t>alma, çocu</a:t>
            </a:r>
            <a:r>
              <a:rPr lang="tr-TR" altLang="en-US" sz="2800" smtClean="0"/>
              <a:t>ğ</a:t>
            </a:r>
            <a:r>
              <a:rPr lang="es-ES" altLang="en-US" sz="2800" smtClean="0"/>
              <a:t>un sosyalle</a:t>
            </a:r>
            <a:r>
              <a:rPr lang="tr-TR" altLang="en-US" sz="2800" smtClean="0"/>
              <a:t>ş</a:t>
            </a:r>
            <a:r>
              <a:rPr lang="es-ES" altLang="en-US" sz="2800" smtClean="0"/>
              <a:t>tirilmesi ve e</a:t>
            </a:r>
            <a:r>
              <a:rPr lang="tr-TR" altLang="en-US" sz="2800" smtClean="0"/>
              <a:t>ş</a:t>
            </a:r>
            <a:r>
              <a:rPr lang="es-ES" altLang="en-US" sz="2800" smtClean="0"/>
              <a:t>ler aras</a:t>
            </a:r>
            <a:r>
              <a:rPr lang="tr-TR" altLang="en-US" sz="2800" smtClean="0"/>
              <a:t>ı</a:t>
            </a:r>
            <a:r>
              <a:rPr lang="es-ES" altLang="en-US" sz="2800" smtClean="0"/>
              <a:t>nda</a:t>
            </a:r>
            <a:r>
              <a:rPr lang="tr-TR" altLang="en-US" sz="2800" smtClean="0"/>
              <a:t> psikolojik ihtiyaçlarını karşılamaktadır. </a:t>
            </a:r>
          </a:p>
          <a:p>
            <a:pPr eaLnBrk="1" hangingPunct="1"/>
            <a:r>
              <a:rPr lang="tr-TR" altLang="en-US" sz="2800" smtClean="0"/>
              <a:t>Diğer fonksiyonlar başka kurumlar tarafından yerine getirilmektedir.</a:t>
            </a:r>
            <a:endParaRPr lang="tr-TR" altLang="tr-TR" sz="28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400" b="1" dirty="0" err="1" smtClean="0"/>
              <a:t>YapIsal</a:t>
            </a:r>
            <a:r>
              <a:rPr lang="tr-TR" sz="2400" b="1" dirty="0" smtClean="0"/>
              <a:t> </a:t>
            </a:r>
            <a:r>
              <a:rPr lang="tr-TR" sz="2400" b="1" dirty="0"/>
              <a:t>Fonksiyonel Kuram</a:t>
            </a:r>
            <a:endParaRPr lang="en-US" altLang="tr-TR" dirty="0" smtClean="0"/>
          </a:p>
        </p:txBody>
      </p:sp>
      <p:sp>
        <p:nvSpPr>
          <p:cNvPr id="4099" name="Rectangle 3"/>
          <p:cNvSpPr>
            <a:spLocks noGrp="1" noChangeArrowheads="1"/>
          </p:cNvSpPr>
          <p:nvPr>
            <p:ph sz="quarter" idx="1"/>
          </p:nvPr>
        </p:nvSpPr>
        <p:spPr>
          <a:xfrm>
            <a:off x="179388" y="1268413"/>
            <a:ext cx="8812212" cy="4811712"/>
          </a:xfrm>
        </p:spPr>
        <p:txBody>
          <a:bodyPr/>
          <a:lstStyle/>
          <a:p>
            <a:pPr eaLnBrk="1" hangingPunct="1"/>
            <a:r>
              <a:rPr lang="tr-TR" altLang="en-US" smtClean="0"/>
              <a:t>Bu yaklaşımın önde gelen temsilcilerinden Parsons (1959) çekirdek ailenin temel olarak iki fonksiyon sahibi olduğunu belirtir. </a:t>
            </a:r>
          </a:p>
          <a:p>
            <a:pPr eaLnBrk="1" hangingPunct="1"/>
            <a:r>
              <a:rPr lang="tr-TR" altLang="en-US" smtClean="0"/>
              <a:t>Bunlardan birincisi üreme ve küçük yaştaki çocukların sosyalleştirilmesidir. İkincisi ise eşler arasında psikolo-jik tatmindir. Parsons’a göre aile daha önce sahip olduğu temel fonksiyonlar› kaybetmiştir</a:t>
            </a:r>
            <a:r>
              <a:rPr lang="tr-TR" altLang="en-US" sz="2800" smtClean="0"/>
              <a:t>.</a:t>
            </a:r>
            <a:endParaRPr lang="tr-TR" altLang="tr-TR" sz="28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400" b="1" dirty="0" err="1" smtClean="0"/>
              <a:t>YapIsal</a:t>
            </a:r>
            <a:r>
              <a:rPr lang="tr-TR" sz="2400" b="1" dirty="0" smtClean="0"/>
              <a:t> </a:t>
            </a:r>
            <a:r>
              <a:rPr lang="tr-TR" sz="2400" b="1" dirty="0"/>
              <a:t>Fonksiyonel Kuram</a:t>
            </a:r>
            <a:endParaRPr lang="en-US" altLang="tr-TR" dirty="0" smtClean="0"/>
          </a:p>
        </p:txBody>
      </p:sp>
      <p:sp>
        <p:nvSpPr>
          <p:cNvPr id="4099" name="Rectangle 3"/>
          <p:cNvSpPr>
            <a:spLocks noGrp="1" noChangeArrowheads="1"/>
          </p:cNvSpPr>
          <p:nvPr>
            <p:ph sz="quarter" idx="1"/>
          </p:nvPr>
        </p:nvSpPr>
        <p:spPr>
          <a:xfrm>
            <a:off x="179388" y="1268413"/>
            <a:ext cx="8812212" cy="5473700"/>
          </a:xfrm>
        </p:spPr>
        <p:txBody>
          <a:bodyPr/>
          <a:lstStyle/>
          <a:p>
            <a:pPr eaLnBrk="1" hangingPunct="1"/>
            <a:r>
              <a:rPr lang="tr-TR" altLang="en-US" sz="2800" smtClean="0"/>
              <a:t>Yapısal-fonksiyonel yaklaşıma göre, geleneksel ve tarımın egemen olduğu toplum yapısında fonksiyonel olan geniş aile,  sanayi toplumlarında fonksiyonunu kaybetmiştir. </a:t>
            </a:r>
          </a:p>
          <a:p>
            <a:pPr eaLnBrk="1" hangingPunct="1"/>
            <a:r>
              <a:rPr lang="tr-TR" altLang="en-US" sz="2800" smtClean="0"/>
              <a:t>Birçok sosyal bilimci sanayileşme ve kentleşme ile çekirdek aile arasında bir bağlantı olduğunu ileri sürmektedirler.</a:t>
            </a:r>
          </a:p>
          <a:p>
            <a:pPr eaLnBrk="1" hangingPunct="1"/>
            <a:r>
              <a:rPr lang="tr-TR" altLang="en-US" sz="2800" smtClean="0"/>
              <a:t> Bu görüş yüzeysel gözlemlere de uygun düşmektedir. Böylece toplumsal değişme, sanayileşme ve kentleşme sürecinde geniş ailenin giderek yerini çekirdek aileye bırakacağı düşüncesi öne sürülmektedir.</a:t>
            </a:r>
            <a:endParaRPr lang="tr-TR" altLang="tr-TR" sz="28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400" b="1" dirty="0" smtClean="0"/>
              <a:t>ÇATIŞMACI Kuram</a:t>
            </a:r>
            <a:endParaRPr lang="en-US" altLang="tr-TR" dirty="0" smtClean="0"/>
          </a:p>
        </p:txBody>
      </p:sp>
      <p:sp>
        <p:nvSpPr>
          <p:cNvPr id="4099" name="Rectangle 3"/>
          <p:cNvSpPr>
            <a:spLocks noGrp="1" noChangeArrowheads="1"/>
          </p:cNvSpPr>
          <p:nvPr>
            <p:ph sz="quarter" idx="1"/>
          </p:nvPr>
        </p:nvSpPr>
        <p:spPr>
          <a:xfrm>
            <a:off x="179388" y="1268413"/>
            <a:ext cx="8812212" cy="5473700"/>
          </a:xfrm>
        </p:spPr>
        <p:txBody>
          <a:bodyPr/>
          <a:lstStyle/>
          <a:p>
            <a:pPr algn="just" eaLnBrk="1" hangingPunct="1"/>
            <a:r>
              <a:rPr lang="tr-TR" altLang="en-US" sz="2400" smtClean="0"/>
              <a:t>Kökenini Karl Marks’ın felsefesinden alan çatışmacı kuram, sosyal sınıflar arasındaki çatışma üzerinde odaklaşmaktadır. </a:t>
            </a:r>
          </a:p>
          <a:p>
            <a:pPr algn="just" eaLnBrk="1" hangingPunct="1"/>
            <a:r>
              <a:rPr lang="tr-TR" altLang="en-US" sz="2400" smtClean="0"/>
              <a:t>Marks’ın çatışma ve sosyoekonomik değişime dikkat çekmesi, birçok sosyal bilimcinin çatışmanın toplum üzerindeki etkisini incelemeye yöneltmiştir.</a:t>
            </a:r>
          </a:p>
          <a:p>
            <a:pPr algn="just" eaLnBrk="1" hangingPunct="1"/>
            <a:r>
              <a:rPr lang="tr-TR" altLang="en-US" sz="2400" smtClean="0"/>
              <a:t>Marks’a göre değişmenin dinamiği sınıflar arasındaki çatışmadır ve kapitalizmin çelişkileri toplumda dönüşüme yol açacaktır. Toplumun maddi koşulları üstyapıyı  şekillendirmektedir ve toplumun yapısı temel üretim biçimi tarafından belirlenmektedir. Mark çatışmanın evrenselliğini ve tüm toplumsal yapılarla olan sistemli ilişkisini vurgulamıştır.</a:t>
            </a:r>
            <a:endParaRPr lang="tr-TR" altLang="tr-TR"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400" b="1" dirty="0" smtClean="0"/>
              <a:t>ÇATIŞMACI Kuram</a:t>
            </a:r>
            <a:endParaRPr lang="en-US" altLang="tr-TR" dirty="0" smtClean="0"/>
          </a:p>
        </p:txBody>
      </p:sp>
      <p:sp>
        <p:nvSpPr>
          <p:cNvPr id="4099" name="Rectangle 3"/>
          <p:cNvSpPr>
            <a:spLocks noGrp="1" noChangeArrowheads="1"/>
          </p:cNvSpPr>
          <p:nvPr>
            <p:ph sz="quarter" idx="1"/>
          </p:nvPr>
        </p:nvSpPr>
        <p:spPr>
          <a:xfrm>
            <a:off x="179388" y="1268413"/>
            <a:ext cx="8812212" cy="5473700"/>
          </a:xfrm>
        </p:spPr>
        <p:txBody>
          <a:bodyPr/>
          <a:lstStyle/>
          <a:p>
            <a:pPr algn="just" eaLnBrk="1" hangingPunct="1"/>
            <a:r>
              <a:rPr lang="tr-TR" altLang="en-US" sz="2800" smtClean="0"/>
              <a:t>Marks ve Engels’e göre kapitalist toplumdan sosyalist topluma devrimle geçiş kadını özgürleştirir. Kadın-erkek eşitliği ise ancak sosyalist bir toplumda sağlanabilir.</a:t>
            </a:r>
          </a:p>
          <a:p>
            <a:pPr algn="just" eaLnBrk="1" hangingPunct="1"/>
            <a:r>
              <a:rPr lang="tr-TR" altLang="en-US" sz="2800" smtClean="0"/>
              <a:t>Bu görüşe göre, diğer kurumlar gibi aile kurumu da ekonomik ilişkilerle ve bu ilişkilerin desteklediği mülkiyet düzeni ile değişmektedir. Diğer bir deyişle toplumda değişmeyi sağlayan belirli üretim tarzını üretim tarzını altüst eden ve mülkiyet düzenine karşıt duruma düşüren ekonomik üretici güçlerin gelişmesidir</a:t>
            </a:r>
            <a:endParaRPr lang="tr-TR" altLang="tr-TR" sz="28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400" b="1" dirty="0" smtClean="0"/>
              <a:t>ÇATIŞMACI Kuram</a:t>
            </a:r>
            <a:endParaRPr lang="en-US" altLang="tr-TR" dirty="0" smtClean="0"/>
          </a:p>
        </p:txBody>
      </p:sp>
      <p:sp>
        <p:nvSpPr>
          <p:cNvPr id="4099" name="Rectangle 3"/>
          <p:cNvSpPr>
            <a:spLocks noGrp="1" noChangeArrowheads="1"/>
          </p:cNvSpPr>
          <p:nvPr>
            <p:ph sz="quarter" idx="1"/>
          </p:nvPr>
        </p:nvSpPr>
        <p:spPr>
          <a:xfrm>
            <a:off x="179388" y="1268413"/>
            <a:ext cx="8812212" cy="5473700"/>
          </a:xfrm>
        </p:spPr>
        <p:txBody>
          <a:bodyPr/>
          <a:lstStyle/>
          <a:p>
            <a:pPr eaLnBrk="1" hangingPunct="1"/>
            <a:r>
              <a:rPr lang="tr-TR" altLang="en-US" smtClean="0"/>
              <a:t>Marksist yaklaşım aileye eleştirel bakar ve ailenin toplumda mevcut sınıf farklılıklarını önemli rol oynadığını iddia eder. </a:t>
            </a:r>
          </a:p>
          <a:p>
            <a:pPr eaLnBrk="1" hangingPunct="1"/>
            <a:r>
              <a:rPr lang="tr-TR" altLang="en-US" smtClean="0"/>
              <a:t>Örneğin, işçi sınıfına eşitsizliğin normal olduğunu kabul ettirmede aile önemli bir rol oynar.</a:t>
            </a:r>
            <a:endParaRPr lang="tr-TR" alt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400" b="1" dirty="0" smtClean="0"/>
              <a:t>ÇATIŞMACI Kuram</a:t>
            </a:r>
            <a:endParaRPr lang="en-US" altLang="tr-TR" dirty="0" smtClean="0"/>
          </a:p>
        </p:txBody>
      </p:sp>
      <p:sp>
        <p:nvSpPr>
          <p:cNvPr id="4099" name="Rectangle 3"/>
          <p:cNvSpPr>
            <a:spLocks noGrp="1" noChangeArrowheads="1"/>
          </p:cNvSpPr>
          <p:nvPr>
            <p:ph sz="quarter" idx="1"/>
          </p:nvPr>
        </p:nvSpPr>
        <p:spPr>
          <a:xfrm>
            <a:off x="179388" y="1268413"/>
            <a:ext cx="8812212" cy="5473700"/>
          </a:xfrm>
        </p:spPr>
        <p:txBody>
          <a:bodyPr/>
          <a:lstStyle/>
          <a:p>
            <a:pPr eaLnBrk="1" hangingPunct="1"/>
            <a:r>
              <a:rPr lang="tr-TR" altLang="en-US" sz="2800" smtClean="0"/>
              <a:t>Ailenin toplumsal eşitsizliğin yeniden üretimdeki rolü farklı biçimlerde gerçekleşir.</a:t>
            </a:r>
          </a:p>
          <a:p>
            <a:pPr eaLnBrk="1" hangingPunct="1"/>
            <a:r>
              <a:rPr lang="fr-FR" altLang="en-US" sz="2800" smtClean="0"/>
              <a:t>Engels “Ailenin, Özel Mülkiyetin ve Devletin Kökeni” adl</a:t>
            </a:r>
            <a:r>
              <a:rPr lang="tr-TR" altLang="en-US" sz="2800" smtClean="0"/>
              <a:t>ı </a:t>
            </a:r>
            <a:r>
              <a:rPr lang="fr-FR" altLang="en-US" sz="2800" smtClean="0"/>
              <a:t> yap</a:t>
            </a:r>
            <a:r>
              <a:rPr lang="tr-TR" altLang="en-US" sz="2800" smtClean="0"/>
              <a:t>ı</a:t>
            </a:r>
            <a:r>
              <a:rPr lang="fr-FR" altLang="en-US" sz="2800" smtClean="0"/>
              <a:t>t</a:t>
            </a:r>
            <a:r>
              <a:rPr lang="tr-TR" altLang="en-US" sz="2800" smtClean="0"/>
              <a:t>ı</a:t>
            </a:r>
            <a:r>
              <a:rPr lang="fr-FR" altLang="en-US" sz="2800" smtClean="0"/>
              <a:t>nda mal varl</a:t>
            </a:r>
            <a:r>
              <a:rPr lang="tr-TR" altLang="en-US" sz="2800" smtClean="0"/>
              <a:t>ığının oğullara geçirilebilmesi için aile ilişkilerinin saptanması gerektiğini belirtir.</a:t>
            </a:r>
          </a:p>
          <a:p>
            <a:pPr eaLnBrk="1" hangingPunct="1"/>
            <a:r>
              <a:rPr lang="tr-TR" altLang="en-US" sz="2800" smtClean="0"/>
              <a:t>Böylece aileler zenginliğin yoğunlaşmasını ve sınıfsal yapının yeniden üretimini izleyen </a:t>
            </a:r>
            <a:r>
              <a:rPr lang="sv-SE" altLang="en-US" sz="2800" smtClean="0"/>
              <a:t>ku</a:t>
            </a:r>
            <a:r>
              <a:rPr lang="tr-TR" altLang="en-US" sz="2800" smtClean="0"/>
              <a:t>ş</a:t>
            </a:r>
            <a:r>
              <a:rPr lang="sv-SE" altLang="en-US" sz="2800" smtClean="0"/>
              <a:t>aklara aktarma olana</a:t>
            </a:r>
            <a:r>
              <a:rPr lang="tr-TR" altLang="en-US" sz="2800" smtClean="0"/>
              <a:t>ğı</a:t>
            </a:r>
            <a:r>
              <a:rPr lang="sv-SE" altLang="en-US" sz="2800" smtClean="0"/>
              <a:t>na kavu</a:t>
            </a:r>
            <a:r>
              <a:rPr lang="tr-TR" altLang="en-US" sz="2800" smtClean="0"/>
              <a:t>ş</a:t>
            </a:r>
            <a:r>
              <a:rPr lang="sv-SE" altLang="en-US" sz="2800" smtClean="0"/>
              <a:t>ur. Engels ayn</a:t>
            </a:r>
            <a:r>
              <a:rPr lang="tr-TR" altLang="en-US" sz="2800" smtClean="0"/>
              <a:t>ı</a:t>
            </a:r>
            <a:r>
              <a:rPr lang="sv-SE" altLang="en-US" sz="2800" smtClean="0"/>
              <a:t> zamanda ailenin ataerkil</a:t>
            </a:r>
            <a:r>
              <a:rPr lang="tr-TR" altLang="en-US" sz="2800" smtClean="0"/>
              <a:t> </a:t>
            </a:r>
            <a:r>
              <a:rPr lang="es-ES" altLang="en-US" sz="2800" smtClean="0"/>
              <a:t>yap</a:t>
            </a:r>
            <a:r>
              <a:rPr lang="tr-TR" altLang="en-US" sz="2800" smtClean="0"/>
              <a:t>ı</a:t>
            </a:r>
            <a:r>
              <a:rPr lang="es-ES" altLang="en-US" sz="2800" smtClean="0"/>
              <a:t>y</a:t>
            </a:r>
            <a:r>
              <a:rPr lang="tr-TR" altLang="en-US" sz="2800" smtClean="0"/>
              <a:t>ı</a:t>
            </a:r>
            <a:r>
              <a:rPr lang="es-ES" altLang="en-US" sz="2800" smtClean="0"/>
              <a:t> nas</a:t>
            </a:r>
            <a:r>
              <a:rPr lang="tr-TR" altLang="en-US" sz="2800" smtClean="0"/>
              <a:t>ı</a:t>
            </a:r>
            <a:r>
              <a:rPr lang="es-ES" altLang="en-US" sz="2800" smtClean="0"/>
              <a:t>l sürdürdü</a:t>
            </a:r>
            <a:r>
              <a:rPr lang="tr-TR" altLang="en-US" sz="2800" smtClean="0"/>
              <a:t>ğ</a:t>
            </a:r>
            <a:r>
              <a:rPr lang="es-ES" altLang="en-US" sz="2800" smtClean="0"/>
              <a:t>ünü de aç</a:t>
            </a:r>
            <a:r>
              <a:rPr lang="tr-TR" altLang="en-US" sz="2800" smtClean="0"/>
              <a:t>ı</a:t>
            </a:r>
            <a:r>
              <a:rPr lang="es-ES" altLang="en-US" sz="2800" smtClean="0"/>
              <a:t>klar.</a:t>
            </a:r>
            <a:endParaRPr lang="tr-TR" altLang="tr-TR" sz="28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400" b="1" dirty="0" smtClean="0"/>
              <a:t>ÇATIŞMACI Kuram</a:t>
            </a:r>
            <a:endParaRPr lang="en-US" altLang="tr-TR" dirty="0" smtClean="0"/>
          </a:p>
        </p:txBody>
      </p:sp>
      <p:sp>
        <p:nvSpPr>
          <p:cNvPr id="4099" name="Rectangle 3"/>
          <p:cNvSpPr>
            <a:spLocks noGrp="1" noChangeArrowheads="1"/>
          </p:cNvSpPr>
          <p:nvPr>
            <p:ph sz="quarter" idx="1"/>
          </p:nvPr>
        </p:nvSpPr>
        <p:spPr>
          <a:xfrm>
            <a:off x="179388" y="1268413"/>
            <a:ext cx="8812212" cy="5473700"/>
          </a:xfrm>
        </p:spPr>
        <p:txBody>
          <a:bodyPr/>
          <a:lstStyle/>
          <a:p>
            <a:pPr eaLnBrk="1" hangingPunct="1"/>
            <a:r>
              <a:rPr lang="tr-TR" altLang="en-US" smtClean="0"/>
              <a:t>Erkeklerin kendi mirasçılarını  bilmelerinin tek yolu kadın cinselliği üzerindeki kontrolleridir. </a:t>
            </a:r>
          </a:p>
          <a:p>
            <a:pPr eaLnBrk="1" hangingPunct="1"/>
            <a:r>
              <a:rPr lang="tr-TR" altLang="en-US" smtClean="0"/>
              <a:t>Engels buna dayanarak ailenin kadınları erkeğin cinsel ve ekonomik malı durumuna dönüştürdüğünü savlar. </a:t>
            </a:r>
          </a:p>
          <a:p>
            <a:pPr eaLnBrk="1" hangingPunct="1"/>
            <a:r>
              <a:rPr lang="tr-TR" altLang="en-US" smtClean="0"/>
              <a:t>Günümüzde, ücretli işgücüne katıldıkları halde kadınlar hala çocuk yetiştirme ve ev işleri ile ilgili sorumlulukları yüklenmektedirler.</a:t>
            </a:r>
            <a:endParaRPr lang="tr-TR" alt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000" b="1" i="1" dirty="0"/>
              <a:t>Mikro Çözümlemeler: Sembolik </a:t>
            </a:r>
            <a:r>
              <a:rPr lang="tr-TR" sz="2000" b="1" i="1" dirty="0" err="1" smtClean="0"/>
              <a:t>EtkileŞİm</a:t>
            </a:r>
            <a:r>
              <a:rPr lang="tr-TR" sz="2000" b="1" i="1" dirty="0" smtClean="0"/>
              <a:t> ve </a:t>
            </a:r>
            <a:r>
              <a:rPr lang="tr-TR" sz="2000" b="1" i="1" dirty="0"/>
              <a:t>Sosyal </a:t>
            </a:r>
            <a:r>
              <a:rPr lang="tr-TR" sz="2000" b="1" i="1" dirty="0" smtClean="0"/>
              <a:t>–</a:t>
            </a:r>
            <a:r>
              <a:rPr lang="tr-TR" sz="2000" b="1" i="1" dirty="0" err="1" smtClean="0"/>
              <a:t>alIŞVERİŞ</a:t>
            </a:r>
            <a:r>
              <a:rPr lang="tr-TR" sz="2000" b="1" i="1" dirty="0" smtClean="0"/>
              <a:t>  KURAMI</a:t>
            </a:r>
            <a:endParaRPr lang="en-US" altLang="tr-TR" dirty="0" smtClean="0"/>
          </a:p>
        </p:txBody>
      </p:sp>
      <p:sp>
        <p:nvSpPr>
          <p:cNvPr id="4099" name="Rectangle 3"/>
          <p:cNvSpPr>
            <a:spLocks noGrp="1" noChangeArrowheads="1"/>
          </p:cNvSpPr>
          <p:nvPr>
            <p:ph sz="quarter" idx="1"/>
          </p:nvPr>
        </p:nvSpPr>
        <p:spPr>
          <a:xfrm>
            <a:off x="179388" y="1268413"/>
            <a:ext cx="8812212" cy="5473700"/>
          </a:xfrm>
        </p:spPr>
        <p:txBody>
          <a:bodyPr/>
          <a:lstStyle/>
          <a:p>
            <a:pPr eaLnBrk="1" hangingPunct="1"/>
            <a:r>
              <a:rPr lang="tr-TR" altLang="en-US" smtClean="0"/>
              <a:t>Erkeklerin kendi mirasçılarını  bilmelerinin tek yolu kadın cinselliği üzerindeki kontrolleridir. </a:t>
            </a:r>
          </a:p>
          <a:p>
            <a:pPr eaLnBrk="1" hangingPunct="1"/>
            <a:r>
              <a:rPr lang="tr-TR" altLang="en-US" smtClean="0"/>
              <a:t>Engels buna dayanarak ailenin kadınları erkeğin cinsel ve ekonomik malı durumuna dönüştürdüğünü savlar. </a:t>
            </a:r>
          </a:p>
          <a:p>
            <a:pPr eaLnBrk="1" hangingPunct="1"/>
            <a:r>
              <a:rPr lang="tr-TR" altLang="en-US" smtClean="0"/>
              <a:t>Günümüzde, ücretli işgücüne katıldıkları halde kadınlar hala çocuk yetiştirme ve ev işleri ile ilgili sorumlulukları yüklenmektedirler.</a:t>
            </a:r>
            <a:endParaRPr lang="tr-TR" alt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000" b="1" i="1" dirty="0"/>
              <a:t>Mikro Çözümlemeler: Sembolik </a:t>
            </a:r>
            <a:r>
              <a:rPr lang="tr-TR" sz="2000" b="1" i="1" dirty="0" err="1" smtClean="0"/>
              <a:t>EtkileŞİm</a:t>
            </a:r>
            <a:r>
              <a:rPr lang="tr-TR" sz="2000" b="1" i="1" dirty="0" smtClean="0"/>
              <a:t> ve </a:t>
            </a:r>
            <a:r>
              <a:rPr lang="tr-TR" sz="2000" b="1" i="1" dirty="0"/>
              <a:t>Sosyal </a:t>
            </a:r>
            <a:r>
              <a:rPr lang="tr-TR" sz="2000" b="1" i="1" dirty="0" smtClean="0"/>
              <a:t>–</a:t>
            </a:r>
            <a:r>
              <a:rPr lang="tr-TR" sz="2000" b="1" i="1" dirty="0" err="1" smtClean="0"/>
              <a:t>alIŞVERİŞ</a:t>
            </a:r>
            <a:r>
              <a:rPr lang="tr-TR" sz="2000" b="1" i="1" dirty="0" smtClean="0"/>
              <a:t>  KURAMI</a:t>
            </a:r>
            <a:endParaRPr lang="en-US" altLang="tr-TR" dirty="0" smtClean="0"/>
          </a:p>
        </p:txBody>
      </p:sp>
      <p:sp>
        <p:nvSpPr>
          <p:cNvPr id="4099" name="Rectangle 3"/>
          <p:cNvSpPr>
            <a:spLocks noGrp="1" noChangeArrowheads="1"/>
          </p:cNvSpPr>
          <p:nvPr>
            <p:ph sz="quarter" idx="1"/>
          </p:nvPr>
        </p:nvSpPr>
        <p:spPr>
          <a:xfrm>
            <a:off x="179388" y="1268413"/>
            <a:ext cx="8812212" cy="5473700"/>
          </a:xfrm>
        </p:spPr>
        <p:txBody>
          <a:bodyPr/>
          <a:lstStyle/>
          <a:p>
            <a:pPr eaLnBrk="1" hangingPunct="1"/>
            <a:r>
              <a:rPr lang="tr-TR" altLang="en-US" b="1" smtClean="0"/>
              <a:t>Sembolik etkileşim: </a:t>
            </a:r>
            <a:r>
              <a:rPr lang="tr-TR" altLang="en-US" smtClean="0"/>
              <a:t>Bu kuram, aileyi etkileşen kişilerin bir birliği olarak tanımlamıştır ve aile yaşamının karı koca, ebeveynler ve çocuklar arasındaki ilişkiyi sürdürmeyi sağlayan etkileşimlerden kurulu olduğunu ileri sürmüştür.</a:t>
            </a:r>
          </a:p>
          <a:p>
            <a:pPr eaLnBrk="1" hangingPunct="1"/>
            <a:r>
              <a:rPr lang="tr-TR" altLang="en-US" smtClean="0"/>
              <a:t> Ailede herkesin belli bir yeri vardır ve aile üyelerinin bu rolleri yerine getirmesi beklenir. </a:t>
            </a:r>
          </a:p>
          <a:p>
            <a:pPr eaLnBrk="1" hangingPunct="1"/>
            <a:r>
              <a:rPr lang="tr-TR" altLang="en-US" smtClean="0"/>
              <a:t>Bu rol aile beklentilerine uygundur.</a:t>
            </a:r>
            <a:endParaRPr lang="tr-TR" alt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200" b="1" i="1" dirty="0" err="1" smtClean="0">
                <a:latin typeface="Arial Black" panose="020B0A04020102020204" pitchFamily="34" charset="0"/>
              </a:rPr>
              <a:t>Sosyolojİdekİ</a:t>
            </a:r>
            <a:r>
              <a:rPr lang="tr-TR" sz="2200" b="1" i="1" dirty="0" smtClean="0">
                <a:latin typeface="Arial Black" panose="020B0A04020102020204" pitchFamily="34" charset="0"/>
              </a:rPr>
              <a:t> </a:t>
            </a:r>
            <a:r>
              <a:rPr lang="tr-TR" sz="2200" b="1" i="1" dirty="0" err="1" smtClean="0">
                <a:latin typeface="Arial Black" panose="020B0A04020102020204" pitchFamily="34" charset="0"/>
              </a:rPr>
              <a:t>farklI</a:t>
            </a:r>
            <a:r>
              <a:rPr lang="tr-TR" sz="2200" b="1" i="1" dirty="0" smtClean="0">
                <a:latin typeface="Arial Black" panose="020B0A04020102020204" pitchFamily="34" charset="0"/>
              </a:rPr>
              <a:t> </a:t>
            </a:r>
            <a:r>
              <a:rPr lang="tr-TR" sz="2200" b="1" i="1" dirty="0" err="1" smtClean="0">
                <a:latin typeface="Arial Black" panose="020B0A04020102020204" pitchFamily="34" charset="0"/>
              </a:rPr>
              <a:t>yaklaŞImlara</a:t>
            </a:r>
            <a:r>
              <a:rPr lang="tr-TR" sz="2200" b="1" i="1" dirty="0" smtClean="0">
                <a:latin typeface="Arial Black" panose="020B0A04020102020204" pitchFamily="34" charset="0"/>
              </a:rPr>
              <a:t> </a:t>
            </a:r>
            <a:r>
              <a:rPr lang="tr-TR" sz="2200" b="1" i="1" dirty="0">
                <a:latin typeface="Arial Black" panose="020B0A04020102020204" pitchFamily="34" charset="0"/>
              </a:rPr>
              <a:t>göre </a:t>
            </a:r>
            <a:r>
              <a:rPr lang="tr-TR" sz="2200" b="1" i="1" dirty="0" err="1" smtClean="0">
                <a:latin typeface="Arial Black" panose="020B0A04020102020204" pitchFamily="34" charset="0"/>
              </a:rPr>
              <a:t>aİledekİ</a:t>
            </a:r>
            <a:r>
              <a:rPr lang="tr-TR" sz="2200" b="1" i="1" dirty="0" smtClean="0">
                <a:latin typeface="Arial Black" panose="020B0A04020102020204" pitchFamily="34" charset="0"/>
              </a:rPr>
              <a:t> </a:t>
            </a:r>
            <a:r>
              <a:rPr lang="tr-TR" sz="2200" b="1" i="1" dirty="0" err="1" smtClean="0">
                <a:latin typeface="Arial Black" panose="020B0A04020102020204" pitchFamily="34" charset="0"/>
              </a:rPr>
              <a:t>deĞİŞmelerİ</a:t>
            </a:r>
            <a:r>
              <a:rPr lang="tr-TR" sz="2200" b="1" i="1" dirty="0" smtClean="0">
                <a:latin typeface="Arial Black" panose="020B0A04020102020204" pitchFamily="34" charset="0"/>
              </a:rPr>
              <a:t> AÇIKLAMA..</a:t>
            </a:r>
            <a:endParaRPr lang="en-US" altLang="tr-TR" dirty="0" smtClean="0"/>
          </a:p>
        </p:txBody>
      </p:sp>
      <p:sp>
        <p:nvSpPr>
          <p:cNvPr id="4099" name="Rectangle 3"/>
          <p:cNvSpPr>
            <a:spLocks noGrp="1" noChangeArrowheads="1"/>
          </p:cNvSpPr>
          <p:nvPr>
            <p:ph sz="quarter" idx="1"/>
          </p:nvPr>
        </p:nvSpPr>
        <p:spPr>
          <a:xfrm>
            <a:off x="179388" y="1268413"/>
            <a:ext cx="8812212" cy="4811712"/>
          </a:xfrm>
        </p:spPr>
        <p:txBody>
          <a:bodyPr/>
          <a:lstStyle/>
          <a:p>
            <a:pPr eaLnBrk="1" hangingPunct="1"/>
            <a:r>
              <a:rPr lang="tr-TR" altLang="en-US" smtClean="0"/>
              <a:t>Sosyologlar aileyi toplumun temel kurumlarından biri olarak kabul etmektedirler.</a:t>
            </a:r>
          </a:p>
          <a:p>
            <a:pPr eaLnBrk="1" hangingPunct="1"/>
            <a:r>
              <a:rPr lang="tr-TR" altLang="en-US" smtClean="0"/>
              <a:t>Aile en genel anlamıyla, ana - baba, çocuklar ve tarafların kan akrabalarından oluşmuş ekonomik ve toplumsal bir birlik olarak tanımlanmaktadır.</a:t>
            </a:r>
            <a:endParaRPr lang="tr-TR" alt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000" b="1" i="1" dirty="0"/>
              <a:t>Mikro Çözümlemeler: Sembolik </a:t>
            </a:r>
            <a:r>
              <a:rPr lang="tr-TR" sz="2000" b="1" i="1" dirty="0" err="1" smtClean="0"/>
              <a:t>EtkileŞİm</a:t>
            </a:r>
            <a:r>
              <a:rPr lang="tr-TR" sz="2000" b="1" i="1" dirty="0" smtClean="0"/>
              <a:t> ve </a:t>
            </a:r>
            <a:r>
              <a:rPr lang="tr-TR" sz="2000" b="1" i="1" dirty="0"/>
              <a:t>Sosyal </a:t>
            </a:r>
            <a:r>
              <a:rPr lang="tr-TR" sz="2000" b="1" i="1" dirty="0" smtClean="0"/>
              <a:t>–</a:t>
            </a:r>
            <a:r>
              <a:rPr lang="tr-TR" sz="2000" b="1" i="1" dirty="0" err="1" smtClean="0"/>
              <a:t>alIŞVERİŞ</a:t>
            </a:r>
            <a:r>
              <a:rPr lang="tr-TR" sz="2000" b="1" i="1" dirty="0" smtClean="0"/>
              <a:t>  KURAMI</a:t>
            </a:r>
            <a:endParaRPr lang="en-US" altLang="tr-TR" dirty="0" smtClean="0"/>
          </a:p>
        </p:txBody>
      </p:sp>
      <p:sp>
        <p:nvSpPr>
          <p:cNvPr id="4099" name="Rectangle 3"/>
          <p:cNvSpPr>
            <a:spLocks noGrp="1" noChangeArrowheads="1"/>
          </p:cNvSpPr>
          <p:nvPr>
            <p:ph sz="quarter" idx="1"/>
          </p:nvPr>
        </p:nvSpPr>
        <p:spPr>
          <a:xfrm>
            <a:off x="179388" y="1268413"/>
            <a:ext cx="8812212" cy="5473700"/>
          </a:xfrm>
        </p:spPr>
        <p:txBody>
          <a:bodyPr/>
          <a:lstStyle/>
          <a:p>
            <a:pPr eaLnBrk="1" hangingPunct="1"/>
            <a:r>
              <a:rPr lang="tr-TR" altLang="en-US" smtClean="0"/>
              <a:t>Aile yaşamı zaman içinde değişir; yeni evli bir erkek ve kadı</a:t>
            </a:r>
            <a:r>
              <a:rPr lang="da-DK" altLang="en-US" smtClean="0"/>
              <a:t>n</a:t>
            </a:r>
            <a:r>
              <a:rPr lang="tr-TR" altLang="en-US" smtClean="0"/>
              <a:t>ı</a:t>
            </a:r>
            <a:r>
              <a:rPr lang="da-DK" altLang="en-US" smtClean="0"/>
              <a:t>n ili</a:t>
            </a:r>
            <a:r>
              <a:rPr lang="tr-TR" altLang="en-US" smtClean="0"/>
              <a:t>ş</a:t>
            </a:r>
            <a:r>
              <a:rPr lang="da-DK" altLang="en-US" smtClean="0"/>
              <a:t>kilerinde bekledikleri gündelik ya</a:t>
            </a:r>
            <a:r>
              <a:rPr lang="tr-TR" altLang="en-US" smtClean="0"/>
              <a:t>ş</a:t>
            </a:r>
            <a:r>
              <a:rPr lang="da-DK" altLang="en-US" smtClean="0"/>
              <a:t>am</a:t>
            </a:r>
            <a:r>
              <a:rPr lang="tr-TR" altLang="en-US" smtClean="0"/>
              <a:t>ı</a:t>
            </a:r>
            <a:r>
              <a:rPr lang="da-DK" altLang="en-US" smtClean="0"/>
              <a:t>n gerçekleri kar</a:t>
            </a:r>
            <a:r>
              <a:rPr lang="tr-TR" altLang="en-US" smtClean="0"/>
              <a:t>şı</a:t>
            </a:r>
            <a:r>
              <a:rPr lang="da-DK" altLang="en-US" smtClean="0"/>
              <a:t>s</a:t>
            </a:r>
            <a:r>
              <a:rPr lang="tr-TR" altLang="en-US" smtClean="0"/>
              <a:t>ı</a:t>
            </a:r>
            <a:r>
              <a:rPr lang="da-DK" altLang="en-US" smtClean="0"/>
              <a:t>ndaki tutumlar</a:t>
            </a:r>
            <a:r>
              <a:rPr lang="tr-TR" altLang="en-US" smtClean="0"/>
              <a:t>ı değişebilir. </a:t>
            </a:r>
          </a:p>
          <a:p>
            <a:pPr eaLnBrk="1" hangingPunct="1"/>
            <a:r>
              <a:rPr lang="tr-TR" altLang="en-US" smtClean="0"/>
              <a:t>Sembolik etkileşim yaklaşımından bakıldığında aile daha az katı bir örüntüye veya yapıya sahiptir. </a:t>
            </a:r>
          </a:p>
          <a:p>
            <a:pPr eaLnBrk="1" hangingPunct="1"/>
            <a:r>
              <a:rPr lang="tr-TR" altLang="en-US" smtClean="0"/>
              <a:t>Bu yaklaşımı savunanlar eş seçimi, aile içi roller, evlilik etkileşimi, çocuğun toplumsallaştırılması konuları üzerinde durmaktadır.</a:t>
            </a:r>
            <a:endParaRPr lang="tr-TR" alt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000" b="1" i="1" dirty="0"/>
              <a:t>Mikro Çözümlemeler: Sembolik </a:t>
            </a:r>
            <a:r>
              <a:rPr lang="tr-TR" sz="2000" b="1" i="1" dirty="0" err="1" smtClean="0"/>
              <a:t>EtkileŞİm</a:t>
            </a:r>
            <a:r>
              <a:rPr lang="tr-TR" sz="2000" b="1" i="1" dirty="0" smtClean="0"/>
              <a:t> ve </a:t>
            </a:r>
            <a:r>
              <a:rPr lang="tr-TR" sz="2000" b="1" i="1" dirty="0"/>
              <a:t>Sosyal </a:t>
            </a:r>
            <a:r>
              <a:rPr lang="tr-TR" sz="2000" b="1" i="1" dirty="0" smtClean="0"/>
              <a:t>–</a:t>
            </a:r>
            <a:r>
              <a:rPr lang="tr-TR" sz="2000" b="1" i="1" dirty="0" err="1" smtClean="0"/>
              <a:t>alIŞVERİŞ</a:t>
            </a:r>
            <a:r>
              <a:rPr lang="tr-TR" sz="2000" b="1" i="1" dirty="0" smtClean="0"/>
              <a:t>  KURAMI</a:t>
            </a:r>
            <a:endParaRPr lang="en-US" altLang="tr-TR" dirty="0" smtClean="0"/>
          </a:p>
        </p:txBody>
      </p:sp>
      <p:sp>
        <p:nvSpPr>
          <p:cNvPr id="4099" name="Rectangle 3"/>
          <p:cNvSpPr>
            <a:spLocks noGrp="1" noChangeArrowheads="1"/>
          </p:cNvSpPr>
          <p:nvPr>
            <p:ph sz="quarter" idx="1"/>
          </p:nvPr>
        </p:nvSpPr>
        <p:spPr>
          <a:xfrm>
            <a:off x="179388" y="1268413"/>
            <a:ext cx="8812212" cy="5473700"/>
          </a:xfrm>
        </p:spPr>
        <p:txBody>
          <a:bodyPr/>
          <a:lstStyle/>
          <a:p>
            <a:pPr eaLnBrk="1" hangingPunct="1"/>
            <a:r>
              <a:rPr lang="tr-TR" altLang="en-US" sz="2400" b="1" smtClean="0"/>
              <a:t>Sosyal Alış-veriş Kuram›: </a:t>
            </a:r>
            <a:r>
              <a:rPr lang="tr-TR" altLang="en-US" sz="2400" smtClean="0"/>
              <a:t>Bu yaklaşıma göre evlilik bir uzlaşma alanı olarak tanımlanır.</a:t>
            </a:r>
          </a:p>
          <a:p>
            <a:pPr eaLnBrk="1" hangingPunct="1"/>
            <a:r>
              <a:rPr lang="tr-TR" altLang="en-US" sz="2400" smtClean="0"/>
              <a:t> Bu alış-veriş içinde başka biriyle flört eden kişi flört ettiği insanın bir eş olarak seçimindeki avantajları ve dezavantajları değerlendirir.</a:t>
            </a:r>
          </a:p>
          <a:p>
            <a:pPr eaLnBrk="1" hangingPunct="1"/>
            <a:r>
              <a:rPr lang="tr-TR" altLang="en-US" sz="2400" smtClean="0"/>
              <a:t>Özetle, değişim kuramı bireylere eş seçiminde en iyi anlaşmayı yapmalarını ailenin oluşturulmasının özü olarak gösterir. </a:t>
            </a:r>
          </a:p>
          <a:p>
            <a:pPr eaLnBrk="1" hangingPunct="1"/>
            <a:r>
              <a:rPr lang="tr-TR" altLang="en-US" sz="2400" smtClean="0"/>
              <a:t>Bu karşılıklı alış-verişe temel olan en kritik boyut fiziksel çekiciliktir. </a:t>
            </a:r>
          </a:p>
          <a:p>
            <a:pPr eaLnBrk="1" hangingPunct="1"/>
            <a:r>
              <a:rPr lang="tr-TR" altLang="en-US" sz="2400" smtClean="0"/>
              <a:t>Ataerkil toplumlarda güzellik kadınların evlilik pazarına sunduğu en önemli meta olarak görülmüştür.</a:t>
            </a:r>
            <a:endParaRPr lang="tr-TR" altLang="tr-TR"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4099">
                                            <p:txEl>
                                              <p:pRg st="3" end="3"/>
                                            </p:txEl>
                                          </p:spTgt>
                                        </p:tgtEl>
                                        <p:attrNameLst>
                                          <p:attrName>style.visibility</p:attrName>
                                        </p:attrNameLst>
                                      </p:cBhvr>
                                      <p:to>
                                        <p:strVal val="visible"/>
                                      </p:to>
                                    </p:set>
                                    <p:anim calcmode="lin" valueType="num">
                                      <p:cBhvr additive="base">
                                        <p:cTn id="25"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4099">
                                            <p:txEl>
                                              <p:pRg st="4" end="4"/>
                                            </p:txEl>
                                          </p:spTgt>
                                        </p:tgtEl>
                                        <p:attrNameLst>
                                          <p:attrName>style.visibility</p:attrName>
                                        </p:attrNameLst>
                                      </p:cBhvr>
                                      <p:to>
                                        <p:strVal val="visible"/>
                                      </p:to>
                                    </p:set>
                                    <p:anim calcmode="lin" valueType="num">
                                      <p:cBhvr additive="base">
                                        <p:cTn id="31"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000" b="1" i="1" dirty="0"/>
              <a:t>Mikro Çözümlemeler: Sembolik </a:t>
            </a:r>
            <a:r>
              <a:rPr lang="tr-TR" sz="2000" b="1" i="1" dirty="0" err="1" smtClean="0"/>
              <a:t>EtkileŞİm</a:t>
            </a:r>
            <a:r>
              <a:rPr lang="tr-TR" sz="2000" b="1" i="1" dirty="0" smtClean="0"/>
              <a:t> ve </a:t>
            </a:r>
            <a:r>
              <a:rPr lang="tr-TR" sz="2000" b="1" i="1" dirty="0"/>
              <a:t>Sosyal </a:t>
            </a:r>
            <a:r>
              <a:rPr lang="tr-TR" sz="2000" b="1" i="1" dirty="0" smtClean="0"/>
              <a:t>–</a:t>
            </a:r>
            <a:r>
              <a:rPr lang="tr-TR" sz="2000" b="1" i="1" dirty="0" err="1" smtClean="0"/>
              <a:t>alIŞVERİŞ</a:t>
            </a:r>
            <a:r>
              <a:rPr lang="tr-TR" sz="2000" b="1" i="1" dirty="0" smtClean="0"/>
              <a:t>  KURAMI</a:t>
            </a:r>
            <a:endParaRPr lang="en-US" altLang="tr-TR" dirty="0" smtClean="0"/>
          </a:p>
        </p:txBody>
      </p:sp>
      <p:sp>
        <p:nvSpPr>
          <p:cNvPr id="4099" name="Rectangle 3"/>
          <p:cNvSpPr>
            <a:spLocks noGrp="1" noChangeArrowheads="1"/>
          </p:cNvSpPr>
          <p:nvPr>
            <p:ph sz="quarter" idx="1"/>
          </p:nvPr>
        </p:nvSpPr>
        <p:spPr>
          <a:xfrm>
            <a:off x="179388" y="1268413"/>
            <a:ext cx="8812212" cy="5473700"/>
          </a:xfrm>
        </p:spPr>
        <p:txBody>
          <a:bodyPr/>
          <a:lstStyle/>
          <a:p>
            <a:pPr eaLnBrk="1" hangingPunct="1"/>
            <a:r>
              <a:rPr lang="tr-TR" altLang="en-US" smtClean="0"/>
              <a:t>Güzelliğe yüklenen bu yüksek değer kadının fiziksel görünüşü ile geleneksel kaygılarını ve yaşını açıklamadaki duyarlılığını gösterir. </a:t>
            </a:r>
          </a:p>
          <a:p>
            <a:pPr eaLnBrk="1" hangingPunct="1"/>
            <a:r>
              <a:rPr lang="tr-TR" altLang="en-US" smtClean="0"/>
              <a:t>Erkekler ise genellikle sahip oldukları maddi kaynaklara göre değerlendirilir.</a:t>
            </a:r>
            <a:endParaRPr lang="tr-TR" alt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tr-TR" sz="2000" b="1" dirty="0" smtClean="0"/>
              <a:t>MODERN AİLE YAŞAMINDA DEĞİŞİMLER VE ÇEŞİTLİLİK</a:t>
            </a:r>
            <a:endParaRPr lang="en-US" altLang="tr-TR" dirty="0" smtClean="0"/>
          </a:p>
        </p:txBody>
      </p:sp>
      <p:sp>
        <p:nvSpPr>
          <p:cNvPr id="4099" name="Rectangle 3"/>
          <p:cNvSpPr>
            <a:spLocks noGrp="1" noChangeArrowheads="1"/>
          </p:cNvSpPr>
          <p:nvPr>
            <p:ph sz="quarter" idx="1"/>
          </p:nvPr>
        </p:nvSpPr>
        <p:spPr>
          <a:xfrm>
            <a:off x="179388" y="1268413"/>
            <a:ext cx="8812212" cy="5473700"/>
          </a:xfrm>
        </p:spPr>
        <p:txBody>
          <a:bodyPr/>
          <a:lstStyle/>
          <a:p>
            <a:pPr eaLnBrk="1" hangingPunct="1"/>
            <a:r>
              <a:rPr lang="tr-TR" altLang="en-US" smtClean="0"/>
              <a:t>Sanayileşme ve kentleşme ile birlikte aile geniş aileden çekirdek aileye doğru bir değişim geçirmektedir.</a:t>
            </a:r>
          </a:p>
          <a:p>
            <a:pPr eaLnBrk="1" hangingPunct="1"/>
            <a:r>
              <a:rPr lang="tr-TR" altLang="en-US" smtClean="0"/>
              <a:t> Bu değişimin sonucunda ailenin boyutunun küçülmesi, geniş ailelerin azalması ve çekirdek ailelerin artması beklenmektedir.</a:t>
            </a:r>
          </a:p>
          <a:p>
            <a:pPr eaLnBrk="1" hangingPunct="1"/>
            <a:r>
              <a:rPr lang="tr-TR" altLang="en-US" smtClean="0"/>
              <a:t>Günümüz toplumlarında hızlı bir değişme yaşanmasına rağmen, gelecekte çekirdek ailenin süreceği tahmin edilebilir.</a:t>
            </a:r>
            <a:endParaRPr lang="tr-TR" alt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tr-TR" sz="2000" b="1" dirty="0" smtClean="0"/>
              <a:t>MODERN AİLE YAŞAMINDA DEĞİŞİMLER VE ÇEŞİTLİLİK</a:t>
            </a:r>
            <a:endParaRPr lang="en-US" altLang="tr-TR" dirty="0" smtClean="0"/>
          </a:p>
        </p:txBody>
      </p:sp>
      <p:sp>
        <p:nvSpPr>
          <p:cNvPr id="4099" name="Rectangle 3"/>
          <p:cNvSpPr>
            <a:spLocks noGrp="1" noChangeArrowheads="1"/>
          </p:cNvSpPr>
          <p:nvPr>
            <p:ph sz="quarter" idx="1"/>
          </p:nvPr>
        </p:nvSpPr>
        <p:spPr>
          <a:xfrm>
            <a:off x="179388" y="1268413"/>
            <a:ext cx="8812212" cy="5473700"/>
          </a:xfrm>
        </p:spPr>
        <p:txBody>
          <a:bodyPr/>
          <a:lstStyle/>
          <a:p>
            <a:pPr algn="just" eaLnBrk="1" hangingPunct="1"/>
            <a:r>
              <a:rPr lang="tr-TR" altLang="en-US" smtClean="0"/>
              <a:t>Özellikle gelişmiş ülkelerde çekirdek aile yapısı parçalanmaktadır. Boşanma oranları artmasıyla tek ebeveynli ailelerin sayısında artış gözlenmektedir. </a:t>
            </a:r>
          </a:p>
          <a:p>
            <a:pPr algn="just" eaLnBrk="1" hangingPunct="1"/>
            <a:r>
              <a:rPr lang="tr-TR" altLang="en-US" smtClean="0"/>
              <a:t>Bu eğilimin gelecekte devam edeceği söylenebilir. Yine özellikle gelişmiş ülkelerde ailelerin sahip olduğu çocuk sayıları düşmektedir </a:t>
            </a:r>
            <a:r>
              <a:rPr lang="en-US" altLang="en-US" smtClean="0"/>
              <a:t>ve tek çocuklu ailelerin say</a:t>
            </a:r>
            <a:r>
              <a:rPr lang="tr-TR" altLang="en-US" smtClean="0"/>
              <a:t>ı</a:t>
            </a:r>
            <a:r>
              <a:rPr lang="en-US" altLang="en-US" smtClean="0"/>
              <a:t>s</a:t>
            </a:r>
            <a:r>
              <a:rPr lang="tr-TR" altLang="en-US" smtClean="0"/>
              <a:t>ı</a:t>
            </a:r>
            <a:r>
              <a:rPr lang="en-US" altLang="en-US" smtClean="0"/>
              <a:t> artmaktad</a:t>
            </a:r>
            <a:r>
              <a:rPr lang="tr-TR" altLang="en-US" smtClean="0"/>
              <a:t>ı</a:t>
            </a:r>
            <a:r>
              <a:rPr lang="en-US" altLang="en-US" smtClean="0"/>
              <a:t>r</a:t>
            </a:r>
            <a:r>
              <a:rPr lang="tr-TR" altLang="en-US" smtClean="0"/>
              <a:t>. </a:t>
            </a:r>
            <a:endParaRPr lang="tr-TR" alt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tr-TR" sz="2000" b="1" dirty="0" smtClean="0"/>
              <a:t>MODERN AİLE YAŞAMINDA DEĞİŞİMLER VE ÇEŞİTLİLİK</a:t>
            </a:r>
            <a:endParaRPr lang="en-US" altLang="tr-TR" dirty="0" smtClean="0"/>
          </a:p>
        </p:txBody>
      </p:sp>
      <p:sp>
        <p:nvSpPr>
          <p:cNvPr id="4099" name="Rectangle 3"/>
          <p:cNvSpPr>
            <a:spLocks noGrp="1" noChangeArrowheads="1"/>
          </p:cNvSpPr>
          <p:nvPr>
            <p:ph sz="quarter" idx="1"/>
          </p:nvPr>
        </p:nvSpPr>
        <p:spPr>
          <a:xfrm>
            <a:off x="179388" y="1268413"/>
            <a:ext cx="8812212" cy="5473700"/>
          </a:xfrm>
        </p:spPr>
        <p:txBody>
          <a:bodyPr/>
          <a:lstStyle/>
          <a:p>
            <a:pPr eaLnBrk="1" hangingPunct="1"/>
            <a:r>
              <a:rPr lang="tr-TR" altLang="en-US" smtClean="0"/>
              <a:t>Günümüz toplumlarında insanlar farklı birçok aile yaşamları sürmektedirler ve insanların yaşamlarını sürdürdükleri aile yapısı tek tip olmaktan çok çoğulcu bir durum sergilemektedir.</a:t>
            </a:r>
          </a:p>
          <a:p>
            <a:pPr eaLnBrk="1" hangingPunct="1"/>
            <a:r>
              <a:rPr lang="tr-TR" altLang="en-US" smtClean="0"/>
              <a:t> Bunun </a:t>
            </a:r>
            <a:r>
              <a:rPr lang="nn-NO" altLang="en-US" smtClean="0"/>
              <a:t>kan</a:t>
            </a:r>
            <a:r>
              <a:rPr lang="tr-TR" altLang="en-US" smtClean="0"/>
              <a:t>ı</a:t>
            </a:r>
            <a:r>
              <a:rPr lang="nn-NO" altLang="en-US" smtClean="0"/>
              <a:t>tlar</a:t>
            </a:r>
            <a:r>
              <a:rPr lang="tr-TR" altLang="en-US" smtClean="0"/>
              <a:t>ı</a:t>
            </a:r>
            <a:r>
              <a:rPr lang="nn-NO" altLang="en-US" smtClean="0"/>
              <a:t>n</a:t>
            </a:r>
            <a:r>
              <a:rPr lang="tr-TR" altLang="en-US" smtClean="0"/>
              <a:t>ı</a:t>
            </a:r>
            <a:r>
              <a:rPr lang="nn-NO" altLang="en-US" smtClean="0"/>
              <a:t>, tek ebeveynli haneler, birlikte ya</a:t>
            </a:r>
            <a:r>
              <a:rPr lang="tr-TR" altLang="en-US" smtClean="0"/>
              <a:t>ş</a:t>
            </a:r>
            <a:r>
              <a:rPr lang="nn-NO" altLang="en-US" smtClean="0"/>
              <a:t>ama, bo</a:t>
            </a:r>
            <a:r>
              <a:rPr lang="tr-TR" altLang="en-US" smtClean="0"/>
              <a:t>ş</a:t>
            </a:r>
            <a:r>
              <a:rPr lang="nn-NO" altLang="en-US" smtClean="0"/>
              <a:t>anma oranlar</a:t>
            </a:r>
            <a:r>
              <a:rPr lang="tr-TR" altLang="en-US" smtClean="0"/>
              <a:t>ı</a:t>
            </a:r>
            <a:r>
              <a:rPr lang="nn-NO" altLang="en-US" smtClean="0"/>
              <a:t>n</a:t>
            </a:r>
            <a:r>
              <a:rPr lang="tr-TR" altLang="en-US" smtClean="0"/>
              <a:t>ı</a:t>
            </a:r>
            <a:r>
              <a:rPr lang="nn-NO" altLang="en-US" smtClean="0"/>
              <a:t>n artmas</a:t>
            </a:r>
            <a:r>
              <a:rPr lang="tr-TR" altLang="en-US" smtClean="0"/>
              <a:t>ı</a:t>
            </a:r>
            <a:r>
              <a:rPr lang="nn-NO" altLang="en-US" smtClean="0"/>
              <a:t>,</a:t>
            </a:r>
            <a:r>
              <a:rPr lang="tr-TR" altLang="en-US" smtClean="0"/>
              <a:t> </a:t>
            </a:r>
            <a:r>
              <a:rPr lang="nb-NO" altLang="en-US" smtClean="0"/>
              <a:t>evlilik ile ilgili de</a:t>
            </a:r>
            <a:r>
              <a:rPr lang="tr-TR" altLang="en-US" smtClean="0"/>
              <a:t>ğ</a:t>
            </a:r>
            <a:r>
              <a:rPr lang="nb-NO" altLang="en-US" smtClean="0"/>
              <a:t>i</a:t>
            </a:r>
            <a:r>
              <a:rPr lang="tr-TR" altLang="en-US" smtClean="0"/>
              <a:t>ş</a:t>
            </a:r>
            <a:r>
              <a:rPr lang="nb-NO" altLang="en-US" smtClean="0"/>
              <a:t>melerde görebilmekteyiz.</a:t>
            </a:r>
            <a:endParaRPr lang="tr-TR" alt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defRPr/>
            </a:pPr>
            <a:r>
              <a:rPr lang="tr-TR" sz="2000" b="1" dirty="0" smtClean="0"/>
              <a:t>MODERN AİLE YAŞAMINDA DEĞİŞİMLER VE ÇEŞİTLİLİK</a:t>
            </a:r>
            <a:endParaRPr lang="en-US" altLang="tr-TR" dirty="0" smtClean="0"/>
          </a:p>
        </p:txBody>
      </p:sp>
      <p:sp>
        <p:nvSpPr>
          <p:cNvPr id="4099" name="Rectangle 3"/>
          <p:cNvSpPr>
            <a:spLocks noGrp="1" noChangeArrowheads="1"/>
          </p:cNvSpPr>
          <p:nvPr>
            <p:ph sz="quarter" idx="1"/>
          </p:nvPr>
        </p:nvSpPr>
        <p:spPr>
          <a:xfrm>
            <a:off x="179388" y="1268413"/>
            <a:ext cx="8812212" cy="5473700"/>
          </a:xfrm>
        </p:spPr>
        <p:txBody>
          <a:bodyPr/>
          <a:lstStyle/>
          <a:p>
            <a:pPr eaLnBrk="1" hangingPunct="1"/>
            <a:r>
              <a:rPr lang="tr-TR" altLang="en-US" smtClean="0"/>
              <a:t>Endüstri öncesi toplumlarda, genel olarak anne-baba, çocuklar ve kan bağı olan kişilerden oluşan geniş ailede yaşarlardı. </a:t>
            </a:r>
          </a:p>
          <a:p>
            <a:pPr eaLnBrk="1" hangingPunct="1"/>
            <a:r>
              <a:rPr lang="tr-TR" altLang="en-US" smtClean="0"/>
              <a:t>Endüstrileşme ile beraber, artan sosyal hareketlilik ve coğrafik göçler sonucu bireyler, anne-baba ve çocuklardan oluşan çekirdek ailede yaşamaya başlamışlardır. Artan boşanma oranları, demokratik hak ve özgürlüklerin genişlemesi sonucu aile yapısı farklılaşmış ve önemli değişimler geçirmiştir.</a:t>
            </a:r>
            <a:endParaRPr lang="tr-TR" alt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200" b="1" i="1" dirty="0" err="1" smtClean="0">
                <a:latin typeface="Arial Black" panose="020B0A04020102020204" pitchFamily="34" charset="0"/>
              </a:rPr>
              <a:t>Sosyolojİdekİ</a:t>
            </a:r>
            <a:r>
              <a:rPr lang="tr-TR" sz="2200" b="1" i="1" dirty="0" smtClean="0">
                <a:latin typeface="Arial Black" panose="020B0A04020102020204" pitchFamily="34" charset="0"/>
              </a:rPr>
              <a:t> </a:t>
            </a:r>
            <a:r>
              <a:rPr lang="tr-TR" sz="2200" b="1" i="1" dirty="0" err="1" smtClean="0">
                <a:latin typeface="Arial Black" panose="020B0A04020102020204" pitchFamily="34" charset="0"/>
              </a:rPr>
              <a:t>farklI</a:t>
            </a:r>
            <a:r>
              <a:rPr lang="tr-TR" sz="2200" b="1" i="1" dirty="0" smtClean="0">
                <a:latin typeface="Arial Black" panose="020B0A04020102020204" pitchFamily="34" charset="0"/>
              </a:rPr>
              <a:t> </a:t>
            </a:r>
            <a:r>
              <a:rPr lang="tr-TR" sz="2200" b="1" i="1" dirty="0" err="1" smtClean="0">
                <a:latin typeface="Arial Black" panose="020B0A04020102020204" pitchFamily="34" charset="0"/>
              </a:rPr>
              <a:t>yaklaŞImlara</a:t>
            </a:r>
            <a:r>
              <a:rPr lang="tr-TR" sz="2200" b="1" i="1" dirty="0" smtClean="0">
                <a:latin typeface="Arial Black" panose="020B0A04020102020204" pitchFamily="34" charset="0"/>
              </a:rPr>
              <a:t> </a:t>
            </a:r>
            <a:r>
              <a:rPr lang="tr-TR" sz="2200" b="1" i="1" dirty="0">
                <a:latin typeface="Arial Black" panose="020B0A04020102020204" pitchFamily="34" charset="0"/>
              </a:rPr>
              <a:t>göre </a:t>
            </a:r>
            <a:r>
              <a:rPr lang="tr-TR" sz="2200" b="1" i="1" dirty="0" err="1" smtClean="0">
                <a:latin typeface="Arial Black" panose="020B0A04020102020204" pitchFamily="34" charset="0"/>
              </a:rPr>
              <a:t>aİledekİ</a:t>
            </a:r>
            <a:r>
              <a:rPr lang="tr-TR" sz="2200" b="1" i="1" dirty="0" smtClean="0">
                <a:latin typeface="Arial Black" panose="020B0A04020102020204" pitchFamily="34" charset="0"/>
              </a:rPr>
              <a:t> </a:t>
            </a:r>
            <a:r>
              <a:rPr lang="tr-TR" sz="2200" b="1" i="1" dirty="0" err="1" smtClean="0">
                <a:latin typeface="Arial Black" panose="020B0A04020102020204" pitchFamily="34" charset="0"/>
              </a:rPr>
              <a:t>deĞİŞmelerİ</a:t>
            </a:r>
            <a:r>
              <a:rPr lang="tr-TR" sz="2200" b="1" i="1" dirty="0" smtClean="0">
                <a:latin typeface="Arial Black" panose="020B0A04020102020204" pitchFamily="34" charset="0"/>
              </a:rPr>
              <a:t> AÇIKLAMA..</a:t>
            </a:r>
            <a:endParaRPr lang="en-US" altLang="tr-TR" dirty="0" smtClean="0"/>
          </a:p>
        </p:txBody>
      </p:sp>
      <p:sp>
        <p:nvSpPr>
          <p:cNvPr id="4099" name="Rectangle 3"/>
          <p:cNvSpPr>
            <a:spLocks noGrp="1" noChangeArrowheads="1"/>
          </p:cNvSpPr>
          <p:nvPr>
            <p:ph sz="quarter" idx="1"/>
          </p:nvPr>
        </p:nvSpPr>
        <p:spPr>
          <a:xfrm>
            <a:off x="179388" y="1268413"/>
            <a:ext cx="8812212" cy="4811712"/>
          </a:xfrm>
        </p:spPr>
        <p:txBody>
          <a:bodyPr/>
          <a:lstStyle/>
          <a:p>
            <a:pPr algn="just" eaLnBrk="1" hangingPunct="1">
              <a:defRPr/>
            </a:pPr>
            <a:r>
              <a:rPr lang="tr-TR" sz="2800" dirty="0"/>
              <a:t>Ancak insanlar aile birimi içinde </a:t>
            </a:r>
            <a:r>
              <a:rPr lang="tr-TR" sz="2800" dirty="0" smtClean="0"/>
              <a:t>yaşamaktaysa </a:t>
            </a:r>
            <a:r>
              <a:rPr lang="tr-TR" sz="2800" dirty="0"/>
              <a:t>da </a:t>
            </a:r>
            <a:r>
              <a:rPr lang="tr-TR" sz="2800" dirty="0" smtClean="0"/>
              <a:t>ailelerin yapısı </a:t>
            </a:r>
            <a:r>
              <a:rPr lang="tr-TR" sz="2800" dirty="0"/>
              <a:t>ve yerine </a:t>
            </a:r>
            <a:r>
              <a:rPr lang="tr-TR" sz="2800" dirty="0" smtClean="0"/>
              <a:t>getirdiği </a:t>
            </a:r>
            <a:r>
              <a:rPr lang="tr-TR" sz="2800" dirty="0"/>
              <a:t>fonksiyonlar hem toplumdan topluma hem de </a:t>
            </a:r>
            <a:r>
              <a:rPr lang="tr-TR" sz="2800" dirty="0" smtClean="0"/>
              <a:t>zaman içince değişime uğramaktadır.</a:t>
            </a:r>
          </a:p>
          <a:p>
            <a:pPr algn="just" eaLnBrk="1" hangingPunct="1">
              <a:defRPr/>
            </a:pPr>
            <a:r>
              <a:rPr lang="tr-TR" sz="2800" dirty="0" smtClean="0"/>
              <a:t> </a:t>
            </a:r>
            <a:r>
              <a:rPr lang="tr-TR" sz="2800" dirty="0"/>
              <a:t>Aile konusunda birçok </a:t>
            </a:r>
            <a:r>
              <a:rPr lang="tr-TR" sz="2800" dirty="0" smtClean="0"/>
              <a:t>farklı  yaklaşım bulunmaktadır.</a:t>
            </a:r>
            <a:endParaRPr lang="tr-TR" sz="2800" dirty="0"/>
          </a:p>
          <a:p>
            <a:pPr marL="0" indent="0" algn="just" eaLnBrk="1" hangingPunct="1">
              <a:buFont typeface="Wingdings 2" pitchFamily="18" charset="2"/>
              <a:buNone/>
              <a:defRPr/>
            </a:pPr>
            <a:r>
              <a:rPr lang="tr-TR" sz="2800" dirty="0"/>
              <a:t> </a:t>
            </a:r>
            <a:r>
              <a:rPr lang="tr-TR" sz="2800" dirty="0" smtClean="0"/>
              <a:t>Özellikle yüzyılın </a:t>
            </a:r>
            <a:r>
              <a:rPr lang="tr-TR" sz="2800" dirty="0"/>
              <a:t>ikinci </a:t>
            </a:r>
            <a:r>
              <a:rPr lang="tr-TR" sz="2800" dirty="0" smtClean="0"/>
              <a:t>yarısında </a:t>
            </a:r>
            <a:r>
              <a:rPr lang="tr-TR" sz="2800" dirty="0"/>
              <a:t>ailenin </a:t>
            </a:r>
            <a:r>
              <a:rPr lang="tr-TR" sz="2800" dirty="0" smtClean="0"/>
              <a:t>geçirdiği değişmeler</a:t>
            </a:r>
            <a:r>
              <a:rPr lang="tr-TR" sz="2800" dirty="0"/>
              <a:t>, </a:t>
            </a:r>
            <a:r>
              <a:rPr lang="tr-TR" sz="2800" dirty="0" smtClean="0"/>
              <a:t>kadının aile içindeki </a:t>
            </a:r>
            <a:r>
              <a:rPr lang="tr-TR" sz="2800" dirty="0"/>
              <a:t>rolü, ailenin </a:t>
            </a:r>
            <a:r>
              <a:rPr lang="tr-TR" sz="2800" dirty="0" smtClean="0"/>
              <a:t>geleceği </a:t>
            </a:r>
            <a:r>
              <a:rPr lang="tr-TR" sz="2800" dirty="0"/>
              <a:t>gibi konular </a:t>
            </a:r>
            <a:r>
              <a:rPr lang="tr-TR" sz="2800" dirty="0" smtClean="0"/>
              <a:t>çeşitli </a:t>
            </a:r>
            <a:r>
              <a:rPr lang="tr-TR" sz="2800" dirty="0"/>
              <a:t>yönleriyle </a:t>
            </a:r>
            <a:r>
              <a:rPr lang="tr-TR" sz="2800" dirty="0" smtClean="0"/>
              <a:t>tartışılan </a:t>
            </a:r>
            <a:r>
              <a:rPr lang="tr-TR" sz="2800" dirty="0"/>
              <a:t>konular </a:t>
            </a:r>
            <a:r>
              <a:rPr lang="tr-TR" sz="2800" dirty="0" smtClean="0"/>
              <a:t>olmuştur.</a:t>
            </a:r>
            <a:endParaRPr lang="tr-TR" altLang="tr-TR" sz="2800" dirty="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400" b="1" dirty="0" err="1" smtClean="0"/>
              <a:t>YapIsal</a:t>
            </a:r>
            <a:r>
              <a:rPr lang="tr-TR" sz="2400" b="1" dirty="0" smtClean="0"/>
              <a:t> </a:t>
            </a:r>
            <a:r>
              <a:rPr lang="tr-TR" sz="2400" b="1" dirty="0"/>
              <a:t>Fonksiyonel Kuram</a:t>
            </a:r>
            <a:endParaRPr lang="en-US" altLang="tr-TR" dirty="0" smtClean="0"/>
          </a:p>
        </p:txBody>
      </p:sp>
      <p:sp>
        <p:nvSpPr>
          <p:cNvPr id="4099" name="Rectangle 3"/>
          <p:cNvSpPr>
            <a:spLocks noGrp="1" noChangeArrowheads="1"/>
          </p:cNvSpPr>
          <p:nvPr>
            <p:ph sz="quarter" idx="1"/>
          </p:nvPr>
        </p:nvSpPr>
        <p:spPr>
          <a:xfrm>
            <a:off x="179388" y="1268413"/>
            <a:ext cx="8812212" cy="4811712"/>
          </a:xfrm>
        </p:spPr>
        <p:txBody>
          <a:bodyPr/>
          <a:lstStyle/>
          <a:p>
            <a:pPr eaLnBrk="1" hangingPunct="1"/>
            <a:r>
              <a:rPr lang="tr-TR" altLang="en-US" sz="2800" smtClean="0"/>
              <a:t>Yapısal-fonksiyonel yaklaşıma göre, aile biçimleri belirli fonksiyonları yerine getirir ve bu belirli fonksiyonlar aile içi ilişkiler, rol ve statüleri yaratarak aile yapısını şekillendirir. </a:t>
            </a:r>
          </a:p>
          <a:p>
            <a:pPr eaLnBrk="1" hangingPunct="1"/>
            <a:r>
              <a:rPr lang="tr-TR" altLang="en-US" sz="2800" smtClean="0"/>
              <a:t>Aile, toplumsal sistemde belirli fonksiyonları yerine getirirken diğer kurumlarla etkileşim halindedir. </a:t>
            </a:r>
          </a:p>
          <a:p>
            <a:pPr eaLnBrk="1" hangingPunct="1"/>
            <a:r>
              <a:rPr lang="tr-TR" altLang="en-US" sz="2800" smtClean="0"/>
              <a:t>Bu nedenle aile yer aldığı toplumsal sistem içinde ele alınmalıdır.</a:t>
            </a:r>
            <a:endParaRPr lang="tr-TR" altLang="tr-TR" sz="28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400" b="1" dirty="0" err="1" smtClean="0"/>
              <a:t>YapIsal</a:t>
            </a:r>
            <a:r>
              <a:rPr lang="tr-TR" sz="2400" b="1" dirty="0" smtClean="0"/>
              <a:t> </a:t>
            </a:r>
            <a:r>
              <a:rPr lang="tr-TR" sz="2400" b="1" dirty="0"/>
              <a:t>Fonksiyonel Kuram</a:t>
            </a:r>
            <a:endParaRPr lang="en-US" altLang="tr-TR" dirty="0" smtClean="0"/>
          </a:p>
        </p:txBody>
      </p:sp>
      <p:sp>
        <p:nvSpPr>
          <p:cNvPr id="4099" name="Rectangle 3"/>
          <p:cNvSpPr>
            <a:spLocks noGrp="1" noChangeArrowheads="1"/>
          </p:cNvSpPr>
          <p:nvPr>
            <p:ph sz="quarter" idx="1"/>
          </p:nvPr>
        </p:nvSpPr>
        <p:spPr>
          <a:xfrm>
            <a:off x="179388" y="1268413"/>
            <a:ext cx="8812212" cy="4811712"/>
          </a:xfrm>
        </p:spPr>
        <p:txBody>
          <a:bodyPr/>
          <a:lstStyle/>
          <a:p>
            <a:pPr eaLnBrk="1" hangingPunct="1"/>
            <a:r>
              <a:rPr lang="da-DK" altLang="en-US" smtClean="0"/>
              <a:t>Ayn</a:t>
            </a:r>
            <a:r>
              <a:rPr lang="tr-TR" altLang="en-US" smtClean="0"/>
              <a:t>ı </a:t>
            </a:r>
            <a:r>
              <a:rPr lang="da-DK" altLang="en-US" smtClean="0"/>
              <a:t>zamanda aile kurumu içinde yer al</a:t>
            </a:r>
            <a:r>
              <a:rPr lang="tr-TR" altLang="en-US" smtClean="0"/>
              <a:t>dığı</a:t>
            </a:r>
            <a:r>
              <a:rPr lang="da-DK" altLang="en-US" smtClean="0"/>
              <a:t> toplumsal sisteme fonksiyonel</a:t>
            </a:r>
            <a:r>
              <a:rPr lang="tr-TR" altLang="en-US" smtClean="0"/>
              <a:t> bağlarla bağlıdır. </a:t>
            </a:r>
          </a:p>
          <a:p>
            <a:pPr eaLnBrk="1" hangingPunct="1"/>
            <a:r>
              <a:rPr lang="tr-TR" altLang="en-US" smtClean="0"/>
              <a:t>Sosyal-kültürel değişmeler şüphesiz aile yapısını etkilemektedir.</a:t>
            </a:r>
          </a:p>
          <a:p>
            <a:pPr eaLnBrk="1" hangingPunct="1"/>
            <a:r>
              <a:rPr lang="tr-TR" altLang="en-US" smtClean="0"/>
              <a:t>Zaman içinde aile yapıları farklı özellikler kazanıp, farklı fonksiyonları yerine getirmeye başlayabilirler.</a:t>
            </a:r>
            <a:endParaRPr lang="tr-TR" alt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400" b="1" dirty="0" err="1" smtClean="0"/>
              <a:t>YapIsal</a:t>
            </a:r>
            <a:r>
              <a:rPr lang="tr-TR" sz="2400" b="1" dirty="0" smtClean="0"/>
              <a:t> </a:t>
            </a:r>
            <a:r>
              <a:rPr lang="tr-TR" sz="2400" b="1" dirty="0"/>
              <a:t>Fonksiyonel Kuram</a:t>
            </a:r>
            <a:endParaRPr lang="en-US" altLang="tr-TR" dirty="0" smtClean="0"/>
          </a:p>
        </p:txBody>
      </p:sp>
      <p:sp>
        <p:nvSpPr>
          <p:cNvPr id="4099" name="Rectangle 3"/>
          <p:cNvSpPr>
            <a:spLocks noGrp="1" noChangeArrowheads="1"/>
          </p:cNvSpPr>
          <p:nvPr>
            <p:ph sz="quarter" idx="1"/>
          </p:nvPr>
        </p:nvSpPr>
        <p:spPr>
          <a:xfrm>
            <a:off x="179388" y="1268413"/>
            <a:ext cx="8812212" cy="4811712"/>
          </a:xfrm>
        </p:spPr>
        <p:txBody>
          <a:bodyPr/>
          <a:lstStyle/>
          <a:p>
            <a:pPr eaLnBrk="1" hangingPunct="1"/>
            <a:r>
              <a:rPr lang="tr-TR" altLang="en-US" smtClean="0"/>
              <a:t>Geniş aile daha çok geleneksel ve tarıma dayalı toplumların bir kurumu olarak görülmektedir. Geniş aile daha çok ekonomik ve siyasal bir birlik olarak, çekirdek aileden daha fazla fonksiyona sahiptir.</a:t>
            </a:r>
            <a:endParaRPr lang="tr-TR" alt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400" b="1" dirty="0" err="1" smtClean="0"/>
              <a:t>YapIsal</a:t>
            </a:r>
            <a:r>
              <a:rPr lang="tr-TR" sz="2400" b="1" dirty="0" smtClean="0"/>
              <a:t> </a:t>
            </a:r>
            <a:r>
              <a:rPr lang="tr-TR" sz="2400" b="1" dirty="0"/>
              <a:t>Fonksiyonel Kuram</a:t>
            </a:r>
            <a:endParaRPr lang="en-US" altLang="tr-TR" dirty="0" smtClean="0"/>
          </a:p>
        </p:txBody>
      </p:sp>
      <p:sp>
        <p:nvSpPr>
          <p:cNvPr id="4099" name="Rectangle 3"/>
          <p:cNvSpPr>
            <a:spLocks noGrp="1" noChangeArrowheads="1"/>
          </p:cNvSpPr>
          <p:nvPr>
            <p:ph sz="quarter" idx="1"/>
          </p:nvPr>
        </p:nvSpPr>
        <p:spPr>
          <a:xfrm>
            <a:off x="179388" y="1268413"/>
            <a:ext cx="8812212" cy="4811712"/>
          </a:xfrm>
        </p:spPr>
        <p:txBody>
          <a:bodyPr/>
          <a:lstStyle/>
          <a:p>
            <a:pPr algn="just" eaLnBrk="1" hangingPunct="1"/>
            <a:r>
              <a:rPr lang="tr-TR" altLang="en-US" sz="2400" smtClean="0"/>
              <a:t>Ogburn (1953) geniş ailenin fonksiyonlarını  şu şekilde belirtir:</a:t>
            </a:r>
          </a:p>
          <a:p>
            <a:pPr algn="just" eaLnBrk="1" hangingPunct="1"/>
            <a:r>
              <a:rPr lang="tr-TR" altLang="en-US" sz="2400" b="1" smtClean="0"/>
              <a:t>1- Ekonomik fonksiyon: </a:t>
            </a:r>
            <a:r>
              <a:rPr lang="tr-TR" altLang="en-US" sz="2400" smtClean="0"/>
              <a:t>Geniş aile kendi başına yeterli ekonomik birimdir. Ailede gelişmiş bir ekonomik işbirliği ve işbölümü vardır. Ekonomik bir bütün olan ailede gelir tek elde toplanır ve masraflar buradan yapılır.</a:t>
            </a:r>
          </a:p>
          <a:p>
            <a:pPr algn="just" eaLnBrk="1" hangingPunct="1"/>
            <a:r>
              <a:rPr lang="tr-TR" altLang="en-US" sz="2400" b="1" smtClean="0"/>
              <a:t>2-Prestij fonksiyonu: </a:t>
            </a:r>
            <a:r>
              <a:rPr lang="tr-TR" altLang="en-US" sz="2400" smtClean="0"/>
              <a:t>Aile üyelerinin statüleri ve prestijleri geniş ailenin toplumdaki konumuna bağlıdır. Burada sosyal statünün kaynağı  ailedir.</a:t>
            </a:r>
          </a:p>
          <a:p>
            <a:pPr algn="just" eaLnBrk="1" hangingPunct="1"/>
            <a:r>
              <a:rPr lang="tr-TR" altLang="en-US" sz="2400" b="1" smtClean="0"/>
              <a:t>3-Eğitim fonksiyonu: </a:t>
            </a:r>
            <a:r>
              <a:rPr lang="tr-TR" altLang="en-US" sz="2400" smtClean="0"/>
              <a:t>Aile üyelerinin her türlü eğitimi (mesleki, dinsel, vb.) geniş aile içinde verilmeye çalışılır. Yeni yetişen nesillerin sosyalleşmesi ile sadece </a:t>
            </a:r>
            <a:r>
              <a:rPr lang="it-IT" altLang="en-US" sz="2400" smtClean="0"/>
              <a:t>anne-baba de</a:t>
            </a:r>
            <a:r>
              <a:rPr lang="tr-TR" altLang="en-US" sz="2400" smtClean="0"/>
              <a:t>ğ</a:t>
            </a:r>
            <a:r>
              <a:rPr lang="it-IT" altLang="en-US" sz="2400" smtClean="0"/>
              <a:t>il, bütün aile üyeleri ilgilendirir.</a:t>
            </a:r>
            <a:endParaRPr lang="tr-TR" altLang="tr-TR"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additive="base">
                                        <p:cTn id="19"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099">
                                            <p:txEl>
                                              <p:pRg st="3" end="3"/>
                                            </p:txEl>
                                          </p:spTgt>
                                        </p:tgtEl>
                                        <p:attrNameLst>
                                          <p:attrName>style.visibility</p:attrName>
                                        </p:attrNameLst>
                                      </p:cBhvr>
                                      <p:to>
                                        <p:strVal val="visible"/>
                                      </p:to>
                                    </p:set>
                                    <p:anim calcmode="lin" valueType="num">
                                      <p:cBhvr additive="base">
                                        <p:cTn id="25"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400" b="1" dirty="0" err="1" smtClean="0"/>
              <a:t>YapIsal</a:t>
            </a:r>
            <a:r>
              <a:rPr lang="tr-TR" sz="2400" b="1" dirty="0" smtClean="0"/>
              <a:t> </a:t>
            </a:r>
            <a:r>
              <a:rPr lang="tr-TR" sz="2400" b="1" dirty="0"/>
              <a:t>Fonksiyonel Kuram</a:t>
            </a:r>
            <a:endParaRPr lang="en-US" altLang="tr-TR" dirty="0" smtClean="0"/>
          </a:p>
        </p:txBody>
      </p:sp>
      <p:sp>
        <p:nvSpPr>
          <p:cNvPr id="4099" name="Rectangle 3"/>
          <p:cNvSpPr>
            <a:spLocks noGrp="1" noChangeArrowheads="1"/>
          </p:cNvSpPr>
          <p:nvPr>
            <p:ph sz="quarter" idx="1"/>
          </p:nvPr>
        </p:nvSpPr>
        <p:spPr>
          <a:xfrm>
            <a:off x="179388" y="1268413"/>
            <a:ext cx="8812212" cy="4811712"/>
          </a:xfrm>
        </p:spPr>
        <p:txBody>
          <a:bodyPr/>
          <a:lstStyle/>
          <a:p>
            <a:pPr eaLnBrk="1" hangingPunct="1"/>
            <a:r>
              <a:rPr lang="tr-TR" altLang="en-US" sz="2800" b="1" smtClean="0"/>
              <a:t>4-Koruyucu fonksiyon: </a:t>
            </a:r>
            <a:r>
              <a:rPr lang="tr-TR" altLang="en-US" sz="2800" smtClean="0"/>
              <a:t>Aile, üyeleri için bir güvence kaynağıdır. Koruma maddi ve manevi olabilir. Geniş  aile sanayi toplumlarındaki sosyal güvenlik kurumlarının görevlerini yapmaktadır.</a:t>
            </a:r>
          </a:p>
          <a:p>
            <a:pPr eaLnBrk="1" hangingPunct="1"/>
            <a:r>
              <a:rPr lang="tr-TR" altLang="en-US" sz="2800" b="1" smtClean="0"/>
              <a:t>5-Dinsel fonksiyon: </a:t>
            </a:r>
            <a:r>
              <a:rPr lang="tr-TR" altLang="en-US" sz="2800" smtClean="0"/>
              <a:t>Aile üyelerine dinin gerekleri öğretilir ve bunu uygulayacakları bir ortam sağlanır</a:t>
            </a:r>
            <a:r>
              <a:rPr lang="tr-TR" altLang="en-US" sz="2400" smtClean="0"/>
              <a:t>.</a:t>
            </a:r>
            <a:endParaRPr lang="tr-TR" altLang="tr-TR" sz="2400"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fontAlgn="auto" hangingPunct="1">
              <a:spcAft>
                <a:spcPts val="0"/>
              </a:spcAft>
              <a:defRPr/>
            </a:pPr>
            <a:r>
              <a:rPr lang="tr-TR" sz="2400" b="1" dirty="0" err="1" smtClean="0"/>
              <a:t>YapIsal</a:t>
            </a:r>
            <a:r>
              <a:rPr lang="tr-TR" sz="2400" b="1" dirty="0" smtClean="0"/>
              <a:t> </a:t>
            </a:r>
            <a:r>
              <a:rPr lang="tr-TR" sz="2400" b="1" dirty="0"/>
              <a:t>Fonksiyonel Kuram</a:t>
            </a:r>
            <a:endParaRPr lang="en-US" altLang="tr-TR" dirty="0" smtClean="0"/>
          </a:p>
        </p:txBody>
      </p:sp>
      <p:sp>
        <p:nvSpPr>
          <p:cNvPr id="4099" name="Rectangle 3"/>
          <p:cNvSpPr>
            <a:spLocks noGrp="1" noChangeArrowheads="1"/>
          </p:cNvSpPr>
          <p:nvPr>
            <p:ph sz="quarter" idx="1"/>
          </p:nvPr>
        </p:nvSpPr>
        <p:spPr>
          <a:xfrm>
            <a:off x="179388" y="1268413"/>
            <a:ext cx="8812212" cy="4811712"/>
          </a:xfrm>
        </p:spPr>
        <p:txBody>
          <a:bodyPr/>
          <a:lstStyle/>
          <a:p>
            <a:pPr eaLnBrk="1" hangingPunct="1"/>
            <a:r>
              <a:rPr lang="tr-TR" altLang="en-US" b="1" smtClean="0"/>
              <a:t>6-Eğlenme fonksiyonu: </a:t>
            </a:r>
            <a:r>
              <a:rPr lang="tr-TR" altLang="en-US" smtClean="0"/>
              <a:t>Aile üyelerinin dinlenme ve eğlenme ihtiyaçlarının karşılanması  geniş aile tarafından sağlanmaktadır. Boş zamanların değerlendirilmesinde bireylere yol gösterilir.</a:t>
            </a:r>
          </a:p>
          <a:p>
            <a:pPr eaLnBrk="1" hangingPunct="1"/>
            <a:r>
              <a:rPr lang="tr-TR" altLang="en-US" b="1" smtClean="0"/>
              <a:t>7-Aile üyeleri arasında sevgiyi sağlama ve üreme fonksiyonu: </a:t>
            </a:r>
            <a:r>
              <a:rPr lang="tr-TR" altLang="en-US" smtClean="0"/>
              <a:t>Ailenin en eski belki de değişmeyen tek fonksiyonudur. Evlilik işlerinin düzenlenmesi geniş ailenin yerine getirdiği fonksiyondur.</a:t>
            </a:r>
            <a:endParaRPr lang="tr-TR" altLang="tr-TR"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additive="base">
                                        <p:cTn id="7"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additive="base">
                                        <p:cTn id="13"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0</TotalTime>
  <Words>1485</Words>
  <Application>Microsoft Office PowerPoint</Application>
  <PresentationFormat>Ekran Gösterisi (4:3)</PresentationFormat>
  <Paragraphs>92</Paragraphs>
  <Slides>26</Slides>
  <Notes>0</Notes>
  <HiddenSlides>0</HiddenSlides>
  <MMClips>0</MMClips>
  <ScaleCrop>false</ScaleCrop>
  <HeadingPairs>
    <vt:vector size="4" baseType="variant">
      <vt:variant>
        <vt:lpstr>Tema</vt:lpstr>
      </vt:variant>
      <vt:variant>
        <vt:i4>1</vt:i4>
      </vt:variant>
      <vt:variant>
        <vt:lpstr>Slayt Başlıkları</vt:lpstr>
      </vt:variant>
      <vt:variant>
        <vt:i4>26</vt:i4>
      </vt:variant>
    </vt:vector>
  </HeadingPairs>
  <TitlesOfParts>
    <vt:vector size="27" baseType="lpstr">
      <vt:lpstr>Cumba</vt:lpstr>
      <vt:lpstr>Farklı Yaklaşımlara Göre Değişen Aile</vt:lpstr>
      <vt:lpstr>Sosyolojİdekİ farklI yaklaŞImlara göre aİledekİ deĞİŞmelerİ AÇIKLAMA..</vt:lpstr>
      <vt:lpstr>Sosyolojİdekİ farklI yaklaŞImlara göre aİledekİ deĞİŞmelerİ AÇIKLAMA..</vt:lpstr>
      <vt:lpstr>YapIsal Fonksiyonel Kuram</vt:lpstr>
      <vt:lpstr>YapIsal Fonksiyonel Kuram</vt:lpstr>
      <vt:lpstr>YapIsal Fonksiyonel Kuram</vt:lpstr>
      <vt:lpstr>YapIsal Fonksiyonel Kuram</vt:lpstr>
      <vt:lpstr>YapIsal Fonksiyonel Kuram</vt:lpstr>
      <vt:lpstr>YapIsal Fonksiyonel Kuram</vt:lpstr>
      <vt:lpstr>YapIsal Fonksiyonel Kuram</vt:lpstr>
      <vt:lpstr>YapIsal Fonksiyonel Kuram</vt:lpstr>
      <vt:lpstr>YapIsal Fonksiyonel Kuram</vt:lpstr>
      <vt:lpstr>ÇATIŞMACI Kuram</vt:lpstr>
      <vt:lpstr>ÇATIŞMACI Kuram</vt:lpstr>
      <vt:lpstr>ÇATIŞMACI Kuram</vt:lpstr>
      <vt:lpstr>ÇATIŞMACI Kuram</vt:lpstr>
      <vt:lpstr>ÇATIŞMACI Kuram</vt:lpstr>
      <vt:lpstr>Mikro Çözümlemeler: Sembolik EtkileŞİm ve Sosyal –alIŞVERİŞ  KURAMI</vt:lpstr>
      <vt:lpstr>Mikro Çözümlemeler: Sembolik EtkileŞİm ve Sosyal –alIŞVERİŞ  KURAMI</vt:lpstr>
      <vt:lpstr>Mikro Çözümlemeler: Sembolik EtkileŞİm ve Sosyal –alIŞVERİŞ  KURAMI</vt:lpstr>
      <vt:lpstr>Mikro Çözümlemeler: Sembolik EtkileŞİm ve Sosyal –alIŞVERİŞ  KURAMI</vt:lpstr>
      <vt:lpstr>Mikro Çözümlemeler: Sembolik EtkileŞİm ve Sosyal –alIŞVERİŞ  KURAMI</vt:lpstr>
      <vt:lpstr>MODERN AİLE YAŞAMINDA DEĞİŞİMLER VE ÇEŞİTLİLİK</vt:lpstr>
      <vt:lpstr>MODERN AİLE YAŞAMINDA DEĞİŞİMLER VE ÇEŞİTLİLİK</vt:lpstr>
      <vt:lpstr>MODERN AİLE YAŞAMINDA DEĞİŞİMLER VE ÇEŞİTLİLİK</vt:lpstr>
      <vt:lpstr>MODERN AİLE YAŞAMINDA DEĞİŞİMLER VE ÇEŞİTLİLİK</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Farklı Yaklaşımlara Göre Değişen Aile</dc:title>
  <dc:creator>irem yilmaz</dc:creator>
  <cp:lastModifiedBy>iremyilmaz</cp:lastModifiedBy>
  <cp:revision>1</cp:revision>
  <dcterms:created xsi:type="dcterms:W3CDTF">2018-04-04T18:21:23Z</dcterms:created>
  <dcterms:modified xsi:type="dcterms:W3CDTF">2018-04-04T18:23:03Z</dcterms:modified>
</cp:coreProperties>
</file>