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8"/>
            <p14:sldId id="257"/>
            <p14:sldId id="259"/>
            <p14:sldId id="260"/>
            <p14:sldId id="261"/>
            <p14:sldId id="262"/>
            <p14:sldId id="263"/>
            <p14:sldId id="264"/>
            <p14:sldId id="265"/>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(18.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6271958F-A872-4BF3-914D-447A52F9FD33}"/>
              </a:ext>
            </a:extLst>
          </p:cNvPr>
          <p:cNvSpPr>
            <a:spLocks noGrp="1"/>
          </p:cNvSpPr>
          <p:nvPr>
            <p:ph type="title"/>
          </p:nvPr>
        </p:nvSpPr>
        <p:spPr/>
        <p:txBody>
          <a:bodyPr/>
          <a:lstStyle/>
          <a:p>
            <a:r>
              <a:rPr kumimoji="0" lang="tr-TR" sz="42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AYNİ AKİTLER – REHİN AKDİ </a:t>
            </a:r>
            <a:r>
              <a:rPr lang="tr-TR" sz="4200" dirty="0">
                <a:solidFill>
                  <a:srgbClr val="000000">
                    <a:lumMod val="75000"/>
                    <a:lumOff val="25000"/>
                  </a:srgbClr>
                </a:solidFill>
                <a:latin typeface="Calibri Light" panose="020F0302020204030204"/>
              </a:rPr>
              <a:t>(</a:t>
            </a:r>
            <a:r>
              <a:rPr lang="tr-TR" sz="4200" i="1" dirty="0">
                <a:solidFill>
                  <a:srgbClr val="000000">
                    <a:lumMod val="75000"/>
                    <a:lumOff val="25000"/>
                  </a:srgbClr>
                </a:solidFill>
                <a:latin typeface="Calibri Light" panose="020F0302020204030204"/>
              </a:rPr>
              <a:t>PIGNUS</a:t>
            </a:r>
            <a:r>
              <a:rPr lang="tr-TR" sz="4200" dirty="0">
                <a:solidFill>
                  <a:srgbClr val="000000">
                    <a:lumMod val="75000"/>
                    <a:lumOff val="25000"/>
                  </a:srgbClr>
                </a:solidFill>
                <a:latin typeface="Calibri Light" panose="020F0302020204030204"/>
              </a:rPr>
              <a:t>)</a:t>
            </a:r>
            <a:endParaRPr lang="tr-TR" i="1" dirty="0"/>
          </a:p>
        </p:txBody>
      </p:sp>
      <p:sp>
        <p:nvSpPr>
          <p:cNvPr id="5" name="İçerik Yer Tutucusu 4">
            <a:extLst>
              <a:ext uri="{FF2B5EF4-FFF2-40B4-BE49-F238E27FC236}">
                <a16:creationId xmlns:a16="http://schemas.microsoft.com/office/drawing/2014/main" id="{513E90CF-8AA7-454E-B90A-D0A19B2DB200}"/>
              </a:ext>
            </a:extLst>
          </p:cNvPr>
          <p:cNvSpPr>
            <a:spLocks noGrp="1"/>
          </p:cNvSpPr>
          <p:nvPr>
            <p:ph idx="1"/>
          </p:nvPr>
        </p:nvSpPr>
        <p:spPr/>
        <p:txBody>
          <a:bodyPr>
            <a:normAutofit/>
          </a:bodyPr>
          <a:lstStyle/>
          <a:p>
            <a:pPr algn="just"/>
            <a:r>
              <a:rPr lang="tr-TR" dirty="0"/>
              <a:t>Alacaklının icap ederse üzerinden alacağını elde edebileceği bir şeyin, borçlu veya üçüncü bir kişi tarafından alacaklıya teminat olarak verilmesiyle oluşan akit rehin akdidir (</a:t>
            </a:r>
            <a:r>
              <a:rPr lang="tr-TR" i="1" dirty="0" err="1"/>
              <a:t>pignus</a:t>
            </a:r>
            <a:r>
              <a:rPr lang="tr-TR" dirty="0"/>
              <a:t>). </a:t>
            </a:r>
            <a:r>
              <a:rPr lang="tr-TR" u="sng" dirty="0"/>
              <a:t>Akdin oluşması için tarafların rızalarının yanı sıra, rehin akdine konu şeyin borçluya teslimi (</a:t>
            </a:r>
            <a:r>
              <a:rPr lang="tr-TR" i="1" u="sng" dirty="0" err="1"/>
              <a:t>traditio</a:t>
            </a:r>
            <a:r>
              <a:rPr lang="tr-TR" u="sng" dirty="0"/>
              <a:t>) gerekmektedir</a:t>
            </a:r>
            <a:r>
              <a:rPr lang="tr-TR" dirty="0"/>
              <a:t>. Rehinli alacaklı/rehin alan kimse, ilgili şeyin zilyedi haline gelmektedir. Alacaklı kimse, asıl borcun ödenmesi veya başka şekillerde sona ermesi halinde, teminat olarak aldığı şeyi rehin verene iade borcu altına girmektedir. Borç ödenmemiş ise, alacaklının teminat olarak aldığı şeyi paraya çevirerek, borcunu bu para üzerinden temin etme imkanına sahiptir.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Rehin alan zilyet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possessor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olurdu. </a:t>
            </a:r>
          </a:p>
          <a:p>
            <a:pPr algn="just"/>
            <a:r>
              <a:rPr lang="tr-TR" dirty="0"/>
              <a:t>Rehin akdi, </a:t>
            </a:r>
            <a:r>
              <a:rPr lang="tr-TR" b="1" dirty="0"/>
              <a:t>ayni, eksik iki taraflı </a:t>
            </a:r>
            <a:r>
              <a:rPr lang="tr-TR" dirty="0"/>
              <a:t>akitlerdendir; </a:t>
            </a:r>
            <a:r>
              <a:rPr lang="tr-TR" b="1" dirty="0" err="1"/>
              <a:t>iyiniyete</a:t>
            </a:r>
            <a:r>
              <a:rPr lang="tr-TR" b="1" dirty="0"/>
              <a:t> tabi </a:t>
            </a:r>
            <a:r>
              <a:rPr lang="tr-TR" dirty="0"/>
              <a:t>borç ilişkileri içerisinde yer alır, bundan dolayı rehin akdinden </a:t>
            </a:r>
            <a:r>
              <a:rPr lang="tr-TR" dirty="0" err="1"/>
              <a:t>iyiniyet</a:t>
            </a:r>
            <a:r>
              <a:rPr lang="tr-TR" dirty="0"/>
              <a:t> davaları doğmaktadır. </a:t>
            </a:r>
          </a:p>
          <a:p>
            <a:pPr algn="just"/>
            <a:r>
              <a:rPr lang="tr-TR" dirty="0"/>
              <a:t>Rehin akdinin konusunu </a:t>
            </a:r>
            <a:r>
              <a:rPr lang="tr-TR" b="1" dirty="0"/>
              <a:t>hem taşınır hem de taşınmaz şeyler </a:t>
            </a:r>
            <a:r>
              <a:rPr lang="tr-TR" dirty="0"/>
              <a:t>teşkil edebilmektedir. Taşınır veya taşınmaz borçluya ait de olabilir, üçüncü bir kişiye de.</a:t>
            </a:r>
          </a:p>
        </p:txBody>
      </p:sp>
    </p:spTree>
    <p:extLst>
      <p:ext uri="{BB962C8B-B14F-4D97-AF65-F5344CB8AC3E}">
        <p14:creationId xmlns:p14="http://schemas.microsoft.com/office/powerpoint/2010/main" val="1848305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FE4A2FF-810A-407A-B6CE-4C926CB1F263}"/>
              </a:ext>
            </a:extLst>
          </p:cNvPr>
          <p:cNvSpPr>
            <a:spLocks noGrp="1"/>
          </p:cNvSpPr>
          <p:nvPr>
            <p:ph type="title"/>
          </p:nvPr>
        </p:nvSpPr>
        <p:spPr/>
        <p:txBody>
          <a:bodyPr/>
          <a:lstStyle/>
          <a:p>
            <a:r>
              <a:rPr kumimoji="0" lang="tr-TR"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AYNİ AKİTLER – REHİN AKDİ </a:t>
            </a:r>
            <a:r>
              <a:rPr lang="tr-TR" sz="4800" dirty="0">
                <a:solidFill>
                  <a:srgbClr val="000000">
                    <a:lumMod val="75000"/>
                    <a:lumOff val="25000"/>
                  </a:srgbClr>
                </a:solidFill>
                <a:latin typeface="Calibri Light" panose="020F0302020204030204"/>
              </a:rPr>
              <a:t>(</a:t>
            </a:r>
            <a:r>
              <a:rPr lang="tr-TR" sz="4800" i="1" dirty="0">
                <a:solidFill>
                  <a:srgbClr val="000000">
                    <a:lumMod val="75000"/>
                    <a:lumOff val="25000"/>
                  </a:srgbClr>
                </a:solidFill>
                <a:latin typeface="Calibri Light" panose="020F0302020204030204"/>
              </a:rPr>
              <a:t>PIGNUS</a:t>
            </a:r>
            <a:r>
              <a:rPr lang="tr-TR" sz="4800" dirty="0">
                <a:solidFill>
                  <a:srgbClr val="000000">
                    <a:lumMod val="75000"/>
                    <a:lumOff val="25000"/>
                  </a:srgbClr>
                </a:solidFill>
                <a:latin typeface="Calibri Light" panose="020F0302020204030204"/>
              </a:rPr>
              <a:t>)</a:t>
            </a:r>
            <a:endParaRPr lang="tr-TR" dirty="0"/>
          </a:p>
        </p:txBody>
      </p:sp>
      <p:sp>
        <p:nvSpPr>
          <p:cNvPr id="5" name="İçerik Yer Tutucusu 4">
            <a:extLst>
              <a:ext uri="{FF2B5EF4-FFF2-40B4-BE49-F238E27FC236}">
                <a16:creationId xmlns:a16="http://schemas.microsoft.com/office/drawing/2014/main" id="{63098413-BA3B-45F3-BC33-BAB040E9F13F}"/>
              </a:ext>
            </a:extLst>
          </p:cNvPr>
          <p:cNvSpPr>
            <a:spLocks noGrp="1"/>
          </p:cNvSpPr>
          <p:nvPr>
            <p:ph idx="1"/>
          </p:nvPr>
        </p:nvSpPr>
        <p:spPr/>
        <p:txBody>
          <a:bodyPr>
            <a:normAutofit lnSpcReduction="10000"/>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Klasik Hukuk Dönemi’nde taraflar, esas borcun ödenmemesi halinde alacaklının rehin verilen şeyin mülkiyetini kazanacağı hususunda anlaşabiliyorlardı, bu anlaşma </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lex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commissoria</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şartı ile sağlanmaktaydı.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Lex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commissoria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M.S. 326 yılında yasaklanmıştır.</a:t>
            </a:r>
          </a:p>
          <a:p>
            <a:pPr algn="just"/>
            <a:r>
              <a:rPr lang="tr-TR" dirty="0">
                <a:latin typeface="Calibri" panose="020F0502020204030204" pitchFamily="34" charset="0"/>
                <a:cs typeface="Times New Roman" panose="02020603050405020304" pitchFamily="18" charset="0"/>
              </a:rPr>
              <a:t>Rehin akdi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eksik iki taraflıdır, esas borç rehin alanın borcudur, asıl borç ödenir/sukut eder ise rehin konusunu iade etmekle mükellef olurdu. Rehin alan, rehinli mal zayi olmuş ise sorumlu olmaktaydı. Rehin alan Klasik Hukuk Dönemi’nde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custodia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sorumluluğu ile sorumlu tutulmuştur.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Dönemi’nde ise rehin alan, iyi bir aile babasının davranışlarını gösterdiğini ispat ederek sorumluluktan kurtulurdu.</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Rehinli mal rehin alan tarafından kullanılamazdı. Rehin alan, rehinli malı borç ödenmediği için satar ve alacaklarından fazlasını elde ederse, fazla bedeli rehin verene iade ederdi.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Rehin veren ise bazı hallerde borç altına girerdi. Zapt halinde yahut rehin yüzünden zarar görmüş ya da rehin için zorunlu masraflarda bulunmuş ise rehin verenin sorumluluğu söz konusu olurdu. Sorumluluğu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i="1">
                <a:effectLst/>
                <a:latin typeface="Calibri" panose="020F0502020204030204" pitchFamily="34" charset="0"/>
                <a:ea typeface="Times New Roman" panose="02020603050405020304" pitchFamily="18" charset="0"/>
                <a:cs typeface="Times New Roman" panose="02020603050405020304" pitchFamily="18" charset="0"/>
              </a:rPr>
              <a:t> </a:t>
            </a:r>
            <a:r>
              <a:rPr lang="tr-TR" sz="2000">
                <a:effectLst/>
                <a:latin typeface="Calibri" panose="020F0502020204030204" pitchFamily="34" charset="0"/>
                <a:ea typeface="Times New Roman" panose="02020603050405020304" pitchFamily="18" charset="0"/>
                <a:cs typeface="Times New Roman" panose="02020603050405020304" pitchFamily="18" charset="0"/>
              </a:rPr>
              <a:t>idi.</a:t>
            </a:r>
            <a:endParaRPr lang="tr-TR" dirty="0"/>
          </a:p>
        </p:txBody>
      </p:sp>
    </p:spTree>
    <p:extLst>
      <p:ext uri="{BB962C8B-B14F-4D97-AF65-F5344CB8AC3E}">
        <p14:creationId xmlns:p14="http://schemas.microsoft.com/office/powerpoint/2010/main" val="3788192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3A29DDB-1FF3-4DEE-847A-F8C72083CE9B}"/>
              </a:ext>
            </a:extLst>
          </p:cNvPr>
          <p:cNvSpPr>
            <a:spLocks noGrp="1"/>
          </p:cNvSpPr>
          <p:nvPr>
            <p:ph type="title"/>
          </p:nvPr>
        </p:nvSpPr>
        <p:spPr/>
        <p:txBody>
          <a:bodyPr/>
          <a:lstStyle/>
          <a:p>
            <a:endParaRPr lang="tr-TR" dirty="0"/>
          </a:p>
        </p:txBody>
      </p:sp>
      <p:sp>
        <p:nvSpPr>
          <p:cNvPr id="5" name="İçerik Yer Tutucusu 4">
            <a:extLst>
              <a:ext uri="{FF2B5EF4-FFF2-40B4-BE49-F238E27FC236}">
                <a16:creationId xmlns:a16="http://schemas.microsoft.com/office/drawing/2014/main" id="{D26493FA-0D2B-4B64-9B7D-D1768066E4BB}"/>
              </a:ext>
            </a:extLst>
          </p:cNvPr>
          <p:cNvSpPr>
            <a:spLocks noGrp="1"/>
          </p:cNvSpPr>
          <p:nvPr>
            <p:ph idx="1"/>
          </p:nvPr>
        </p:nvSpPr>
        <p:spPr/>
        <p:txBody>
          <a:bodyPr/>
          <a:lstStyle/>
          <a:p>
            <a:pPr marL="0" indent="0" algn="just">
              <a:buNone/>
            </a:pPr>
            <a:endParaRPr lang="tr-TR" b="1" i="1" dirty="0">
              <a:highlight>
                <a:srgbClr val="FFFF00"/>
              </a:highlight>
            </a:endParaRPr>
          </a:p>
          <a:p>
            <a:pPr marL="0" indent="0" algn="just">
              <a:buNone/>
            </a:pPr>
            <a:endParaRPr lang="tr-TR" b="1" i="1" dirty="0">
              <a:highlight>
                <a:srgbClr val="FFFF00"/>
              </a:highlight>
            </a:endParaRPr>
          </a:p>
          <a:p>
            <a:pPr marL="0" indent="0" algn="just">
              <a:buNone/>
            </a:pPr>
            <a:r>
              <a:rPr lang="tr-TR" b="1" i="1" dirty="0">
                <a:highlight>
                  <a:srgbClr val="FFFF00"/>
                </a:highlight>
              </a:rPr>
              <a:t>Nota bene</a:t>
            </a:r>
            <a:r>
              <a:rPr lang="tr-TR" b="1" dirty="0">
                <a:highlight>
                  <a:srgbClr val="FFFF00"/>
                </a:highlight>
              </a:rPr>
              <a:t> </a:t>
            </a:r>
            <a:r>
              <a:rPr lang="tr-TR" dirty="0">
                <a:highlight>
                  <a:srgbClr val="FFFF00"/>
                </a:highlight>
              </a:rPr>
              <a:t>(İyi not ediniz!): Roma Hukuku’ndaki sözleşmelere Türk Hukuku’nda karşılık gelen terimlerin 818 sayılı Borçlar Kanunu’ndaki kullanımları tercih edilmekle birlikte gerektiği yerde parantez içerisinde 6098 sayılı Türk Borçlar Kanunu’ndaki kullanımları da belirtilmektedir; öte yandan, daha isabetli oldukları düşüncesinden yola çıkarak eski terimler daha ziyade tek başına kullanılmıştır. Örneğin, sözleşme yerine akit, tüketim ödüncü sözleşmesi yerine karz akdi terimleri tercih edilecektir ve parantez içerisinde güncel terime istisnai olarak yer verilmiştir.</a:t>
            </a:r>
          </a:p>
          <a:p>
            <a:endParaRPr lang="tr-TR" dirty="0"/>
          </a:p>
        </p:txBody>
      </p:sp>
    </p:spTree>
    <p:extLst>
      <p:ext uri="{BB962C8B-B14F-4D97-AF65-F5344CB8AC3E}">
        <p14:creationId xmlns:p14="http://schemas.microsoft.com/office/powerpoint/2010/main" val="892443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63D9B99C-E7EF-45C5-B836-A882383CC235}"/>
              </a:ext>
            </a:extLst>
          </p:cNvPr>
          <p:cNvSpPr>
            <a:spLocks noGrp="1"/>
          </p:cNvSpPr>
          <p:nvPr>
            <p:ph type="title"/>
          </p:nvPr>
        </p:nvSpPr>
        <p:spPr>
          <a:xfrm>
            <a:off x="1097280" y="299666"/>
            <a:ext cx="10058400" cy="1450757"/>
          </a:xfrm>
        </p:spPr>
        <p:txBody>
          <a:bodyPr>
            <a:normAutofit/>
          </a:bodyPr>
          <a:lstStyle/>
          <a:p>
            <a:r>
              <a:rPr lang="tr-TR" sz="4200" dirty="0"/>
              <a:t>AYNİ AKİTLER – KARZ AKDİ (</a:t>
            </a:r>
            <a:r>
              <a:rPr lang="tr-TR" sz="4200" i="1" dirty="0"/>
              <a:t>MUTUUM</a:t>
            </a:r>
            <a:r>
              <a:rPr lang="tr-TR" sz="4200" dirty="0"/>
              <a:t>)</a:t>
            </a:r>
          </a:p>
        </p:txBody>
      </p:sp>
      <p:sp>
        <p:nvSpPr>
          <p:cNvPr id="5" name="İçerik Yer Tutucusu 4">
            <a:extLst>
              <a:ext uri="{FF2B5EF4-FFF2-40B4-BE49-F238E27FC236}">
                <a16:creationId xmlns:a16="http://schemas.microsoft.com/office/drawing/2014/main" id="{404BBEF0-01BA-4717-A87B-610899CBCC0E}"/>
              </a:ext>
            </a:extLst>
          </p:cNvPr>
          <p:cNvSpPr>
            <a:spLocks noGrp="1"/>
          </p:cNvSpPr>
          <p:nvPr>
            <p:ph idx="1"/>
          </p:nvPr>
        </p:nvSpPr>
        <p:spPr/>
        <p:txBody>
          <a:bodyPr>
            <a:normAutofit fontScale="92500" lnSpcReduction="10000"/>
          </a:bodyPr>
          <a:lstStyle/>
          <a:p>
            <a:pPr algn="just"/>
            <a:r>
              <a:rPr lang="tr-TR" dirty="0"/>
              <a:t>Bir miktar paranın veya diğer misli eşyanın mülkiyetinin borçluya nakledildiği ve karşılığında borçlunun aynı cins veya miktardan şeyi iade borcu altına girdiği akit karz akdidir (tüketim ödüncü sözleşmesi – </a:t>
            </a:r>
            <a:r>
              <a:rPr lang="tr-TR" i="1" dirty="0" err="1"/>
              <a:t>mutuum</a:t>
            </a:r>
            <a:r>
              <a:rPr lang="tr-TR" dirty="0"/>
              <a:t>). Nitekim </a:t>
            </a:r>
            <a:r>
              <a:rPr lang="tr-TR" u="sng" dirty="0"/>
              <a:t>akdin oluşması için tarafların rızalarının yanı sıra, karz akdine konu şeyin borçluya teslimi (</a:t>
            </a:r>
            <a:r>
              <a:rPr lang="tr-TR" i="1" u="sng" dirty="0" err="1"/>
              <a:t>traditio</a:t>
            </a:r>
            <a:r>
              <a:rPr lang="tr-TR" u="sng" dirty="0"/>
              <a:t>) gerekmektedir</a:t>
            </a:r>
            <a:r>
              <a:rPr lang="tr-TR" dirty="0"/>
              <a:t>, teslime ilişkin taahhüdün verilmesinden ibaret anlaşmalar karz akdi değil, borç doğurmayan alelade bir </a:t>
            </a:r>
            <a:r>
              <a:rPr lang="tr-TR" i="1" dirty="0" err="1"/>
              <a:t>pactum</a:t>
            </a:r>
            <a:r>
              <a:rPr lang="tr-TR" dirty="0" err="1"/>
              <a:t>’dur</a:t>
            </a:r>
            <a:r>
              <a:rPr lang="tr-TR" dirty="0"/>
              <a:t>.</a:t>
            </a:r>
            <a:r>
              <a:rPr lang="tr-TR" i="1" dirty="0"/>
              <a:t> </a:t>
            </a:r>
          </a:p>
          <a:p>
            <a:pPr algn="just"/>
            <a:r>
              <a:rPr lang="tr-TR" dirty="0"/>
              <a:t>Karz akdine ilişkin şeyi ödünç veren kimse alacaklı, ödünç alan kimse ise borçlu konumundadır. Ödünç alan, teslim aldığı şeyin </a:t>
            </a:r>
            <a:r>
              <a:rPr lang="tr-TR" u="sng" dirty="0"/>
              <a:t>mülkiyetini elde ettiği için</a:t>
            </a:r>
            <a:r>
              <a:rPr lang="tr-TR" dirty="0"/>
              <a:t>, ilgili şeyi dilediği gibi kullanabilir, harcayabilir ya da tüketebilir. Ancak aldığı şeyin mislini ödünç verene iade borcu altına girmektedir.</a:t>
            </a:r>
          </a:p>
          <a:p>
            <a:pPr algn="just"/>
            <a:r>
              <a:rPr lang="tr-TR" dirty="0"/>
              <a:t>Karz akdi, </a:t>
            </a:r>
            <a:r>
              <a:rPr lang="tr-TR" b="1" dirty="0"/>
              <a:t>ayni,</a:t>
            </a:r>
            <a:r>
              <a:rPr lang="tr-TR" dirty="0"/>
              <a:t> </a:t>
            </a:r>
            <a:r>
              <a:rPr lang="tr-TR" b="1" dirty="0"/>
              <a:t>ivazsız</a:t>
            </a:r>
            <a:r>
              <a:rPr lang="tr-TR" dirty="0"/>
              <a:t> </a:t>
            </a:r>
            <a:r>
              <a:rPr lang="tr-TR" b="1" dirty="0"/>
              <a:t>(tek taraflı) </a:t>
            </a:r>
            <a:r>
              <a:rPr lang="tr-TR" dirty="0"/>
              <a:t>akitlerdendir; </a:t>
            </a:r>
            <a:r>
              <a:rPr lang="tr-TR" b="1" dirty="0"/>
              <a:t>dar</a:t>
            </a:r>
            <a:r>
              <a:rPr lang="tr-TR" dirty="0"/>
              <a:t> </a:t>
            </a:r>
            <a:r>
              <a:rPr lang="tr-TR" b="1" dirty="0"/>
              <a:t>hukuka</a:t>
            </a:r>
            <a:r>
              <a:rPr lang="tr-TR" dirty="0"/>
              <a:t> </a:t>
            </a:r>
            <a:r>
              <a:rPr lang="tr-TR" b="1" dirty="0"/>
              <a:t>tabi</a:t>
            </a:r>
            <a:r>
              <a:rPr lang="tr-TR" dirty="0"/>
              <a:t> borç ilişkileri içerisinde yer alır, bundan dolayı karz akdinden dar hukuk davaları doğmaktadır. Türk Hukuku’nda karz akdi, Roma Hukuku’ndan farklı olarak, </a:t>
            </a:r>
            <a:r>
              <a:rPr lang="tr-TR" dirty="0" err="1"/>
              <a:t>rızai</a:t>
            </a:r>
            <a:r>
              <a:rPr lang="tr-TR" dirty="0"/>
              <a:t> bir akittir (TBK m. 386).</a:t>
            </a:r>
          </a:p>
          <a:p>
            <a:pPr algn="just"/>
            <a:r>
              <a:rPr lang="tr-TR" dirty="0"/>
              <a:t>Karz akdinin konusunu </a:t>
            </a:r>
            <a:r>
              <a:rPr lang="tr-TR" b="1" dirty="0"/>
              <a:t>misli şeyler (</a:t>
            </a:r>
            <a:r>
              <a:rPr lang="tr-TR" b="1" i="1" dirty="0" err="1"/>
              <a:t>res</a:t>
            </a:r>
            <a:r>
              <a:rPr lang="tr-TR" b="1" i="1" dirty="0"/>
              <a:t> </a:t>
            </a:r>
            <a:r>
              <a:rPr lang="tr-TR" b="1" i="1" dirty="0" err="1"/>
              <a:t>fungibiles</a:t>
            </a:r>
            <a:r>
              <a:rPr lang="tr-TR" b="1" dirty="0"/>
              <a:t>) </a:t>
            </a:r>
            <a:r>
              <a:rPr lang="tr-TR" dirty="0"/>
              <a:t>teşkil eder, buna bağlı olarak karz akdinden </a:t>
            </a:r>
            <a:r>
              <a:rPr lang="tr-TR" b="1" dirty="0"/>
              <a:t>cins borcu</a:t>
            </a:r>
            <a:r>
              <a:rPr lang="tr-TR" dirty="0"/>
              <a:t> doğar.</a:t>
            </a:r>
          </a:p>
          <a:p>
            <a:pPr algn="just"/>
            <a:endParaRPr lang="tr-TR" dirty="0"/>
          </a:p>
        </p:txBody>
      </p:sp>
    </p:spTree>
    <p:extLst>
      <p:ext uri="{BB962C8B-B14F-4D97-AF65-F5344CB8AC3E}">
        <p14:creationId xmlns:p14="http://schemas.microsoft.com/office/powerpoint/2010/main" val="3316416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17D5F01-C463-4A4D-85BE-89DBA897CC05}"/>
              </a:ext>
            </a:extLst>
          </p:cNvPr>
          <p:cNvSpPr>
            <a:spLocks noGrp="1"/>
          </p:cNvSpPr>
          <p:nvPr>
            <p:ph type="title"/>
          </p:nvPr>
        </p:nvSpPr>
        <p:spPr>
          <a:xfrm>
            <a:off x="1097280" y="286603"/>
            <a:ext cx="10058400" cy="1450757"/>
          </a:xfrm>
        </p:spPr>
        <p:txBody>
          <a:bodyPr>
            <a:normAutofit/>
          </a:bodyPr>
          <a:lstStyle/>
          <a:p>
            <a:r>
              <a:rPr lang="tr-TR" sz="4200" dirty="0"/>
              <a:t>AYNİ AKİTLER – KARZ AKDİ (</a:t>
            </a:r>
            <a:r>
              <a:rPr lang="tr-TR" sz="4200" i="1" dirty="0"/>
              <a:t>MUTUUM</a:t>
            </a:r>
            <a:r>
              <a:rPr lang="tr-TR" sz="4200" dirty="0"/>
              <a:t>)</a:t>
            </a:r>
            <a:endParaRPr lang="tr-TR" dirty="0"/>
          </a:p>
        </p:txBody>
      </p:sp>
      <p:sp>
        <p:nvSpPr>
          <p:cNvPr id="5" name="İçerik Yer Tutucusu 4">
            <a:extLst>
              <a:ext uri="{FF2B5EF4-FFF2-40B4-BE49-F238E27FC236}">
                <a16:creationId xmlns:a16="http://schemas.microsoft.com/office/drawing/2014/main" id="{F45EC2E0-53E8-4D14-BC67-546364310650}"/>
              </a:ext>
            </a:extLst>
          </p:cNvPr>
          <p:cNvSpPr>
            <a:spLocks noGrp="1"/>
          </p:cNvSpPr>
          <p:nvPr>
            <p:ph idx="1"/>
          </p:nvPr>
        </p:nvSpPr>
        <p:spPr/>
        <p:txBody>
          <a:bodyPr/>
          <a:lstStyle/>
          <a:p>
            <a:pPr algn="just"/>
            <a:r>
              <a:rPr lang="tr-TR" dirty="0"/>
              <a:t>Ödünç verenin, ödünç alanın satması ve elde ettiği semeni de muhafaza etmesi için bir şey vermesi halinde de karz akdi söz konusudur. Borçlunun, başka bir sebepten ötürü iade etmekle yükümlü olduğu bir miktar parayı, ödünç olarak muhafaza etmesine izin verilmesi halinde de karz akdi söz konusudur.</a:t>
            </a:r>
          </a:p>
          <a:p>
            <a:pPr algn="just"/>
            <a:r>
              <a:rPr lang="tr-TR" dirty="0"/>
              <a:t>Karz akdinden doğan borç cins borcu olduğu için, borçlu elindeki mal yok olsa dahi borcundan kurtulamaz.</a:t>
            </a:r>
          </a:p>
          <a:p>
            <a:pPr algn="just"/>
            <a:r>
              <a:rPr lang="tr-TR" dirty="0"/>
              <a:t>Roma Hukuku’nda karz akdi dahilinde, verilen ödünç için faiz (</a:t>
            </a:r>
            <a:r>
              <a:rPr lang="tr-TR" i="1" dirty="0" err="1"/>
              <a:t>usurae</a:t>
            </a:r>
            <a:r>
              <a:rPr lang="tr-TR" dirty="0"/>
              <a:t>) talep edilebilmesi mümkün değildi. Faiz talep edilebilmesi için, faizin ayrı bir şekilde şart edilmiş olması gerekirdi. Faizin şart edilmesinin </a:t>
            </a:r>
            <a:r>
              <a:rPr lang="tr-TR" i="1" dirty="0" err="1"/>
              <a:t>pactum</a:t>
            </a:r>
            <a:r>
              <a:rPr lang="tr-TR" i="1" dirty="0"/>
              <a:t> </a:t>
            </a:r>
            <a:r>
              <a:rPr lang="tr-TR" dirty="0"/>
              <a:t>yoluyla yapılması yeterli değildi, faiz </a:t>
            </a:r>
            <a:r>
              <a:rPr lang="tr-TR" i="1" dirty="0" err="1"/>
              <a:t>stipulatio</a:t>
            </a:r>
            <a:r>
              <a:rPr lang="tr-TR" dirty="0"/>
              <a:t> şeklinde ayrı bir akit ile şart edilmekteydi. Türk Hukuku’nda da, ticari olmayan karz akitlerinde, taraflarca kararlaştırılmış olmadıkça faiz istenememektedir (TBK m. 387)</a:t>
            </a:r>
          </a:p>
        </p:txBody>
      </p:sp>
    </p:spTree>
    <p:extLst>
      <p:ext uri="{BB962C8B-B14F-4D97-AF65-F5344CB8AC3E}">
        <p14:creationId xmlns:p14="http://schemas.microsoft.com/office/powerpoint/2010/main" val="372314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17D5F01-C463-4A4D-85BE-89DBA897CC05}"/>
              </a:ext>
            </a:extLst>
          </p:cNvPr>
          <p:cNvSpPr>
            <a:spLocks noGrp="1"/>
          </p:cNvSpPr>
          <p:nvPr>
            <p:ph type="title"/>
          </p:nvPr>
        </p:nvSpPr>
        <p:spPr/>
        <p:txBody>
          <a:bodyPr>
            <a:normAutofit/>
          </a:bodyPr>
          <a:lstStyle/>
          <a:p>
            <a:r>
              <a:rPr lang="tr-TR" sz="3800" dirty="0"/>
              <a:t>AYNİ AKİTLER – ARİYET AKDİ (</a:t>
            </a:r>
            <a:r>
              <a:rPr lang="tr-TR" sz="3800" i="1" dirty="0"/>
              <a:t>COMMODATUM</a:t>
            </a:r>
            <a:r>
              <a:rPr lang="tr-TR" sz="3800" dirty="0"/>
              <a:t>)</a:t>
            </a:r>
            <a:endParaRPr lang="tr-TR" sz="3800" i="1" dirty="0"/>
          </a:p>
        </p:txBody>
      </p:sp>
      <p:sp>
        <p:nvSpPr>
          <p:cNvPr id="5" name="İçerik Yer Tutucusu 4">
            <a:extLst>
              <a:ext uri="{FF2B5EF4-FFF2-40B4-BE49-F238E27FC236}">
                <a16:creationId xmlns:a16="http://schemas.microsoft.com/office/drawing/2014/main" id="{F45EC2E0-53E8-4D14-BC67-546364310650}"/>
              </a:ext>
            </a:extLst>
          </p:cNvPr>
          <p:cNvSpPr>
            <a:spLocks noGrp="1"/>
          </p:cNvSpPr>
          <p:nvPr>
            <p:ph idx="1"/>
          </p:nvPr>
        </p:nvSpPr>
        <p:spPr/>
        <p:txBody>
          <a:bodyPr>
            <a:normAutofit/>
          </a:bodyPr>
          <a:lstStyle/>
          <a:p>
            <a:pPr algn="just"/>
            <a:r>
              <a:rPr lang="tr-TR" dirty="0"/>
              <a:t>Ariyet alanın, ariyet verenden bir şeyin ücretsiz olarak kullanılmasını elde ettiği ve aldığı şeyi kullandıktan sonra iade etme borcu altına girdiği akit ariyet akdidir (kullanım ödüncü sözleşmesi – </a:t>
            </a:r>
            <a:r>
              <a:rPr lang="tr-TR" i="1" dirty="0" err="1"/>
              <a:t>commodatum</a:t>
            </a:r>
            <a:r>
              <a:rPr lang="tr-TR" dirty="0"/>
              <a:t>). </a:t>
            </a:r>
            <a:r>
              <a:rPr lang="tr-TR" u="sng" dirty="0"/>
              <a:t>Akdin oluşması için tarafların rızalarının yanı sıra, ariyet akdine konu şeyin borçluya teslimi (</a:t>
            </a:r>
            <a:r>
              <a:rPr lang="tr-TR" i="1" u="sng" dirty="0" err="1"/>
              <a:t>traditio</a:t>
            </a:r>
            <a:r>
              <a:rPr lang="tr-TR" u="sng" dirty="0"/>
              <a:t>) gerekmektedir</a:t>
            </a:r>
            <a:r>
              <a:rPr lang="tr-TR" dirty="0"/>
              <a:t>. Ancak ariyet alan, ariyet aldığı şeyin maliki veya zilyedi olmaz, o şeyin </a:t>
            </a:r>
            <a:r>
              <a:rPr lang="tr-TR" b="1" dirty="0" err="1"/>
              <a:t>vazülyedi</a:t>
            </a:r>
            <a:r>
              <a:rPr lang="tr-TR" b="1" dirty="0"/>
              <a:t> (</a:t>
            </a:r>
            <a:r>
              <a:rPr lang="tr-TR" b="1" i="1" dirty="0" err="1"/>
              <a:t>detentor</a:t>
            </a:r>
            <a:r>
              <a:rPr lang="tr-TR" b="1" dirty="0"/>
              <a:t>) </a:t>
            </a:r>
            <a:r>
              <a:rPr lang="tr-TR" dirty="0"/>
              <a:t>haline gelirdi. Türk Hukuku’nda ise ariyet alan, aldığı şeyin zilyedi sayılmaktadır.</a:t>
            </a:r>
          </a:p>
          <a:p>
            <a:pPr algn="just"/>
            <a:r>
              <a:rPr lang="tr-TR" dirty="0"/>
              <a:t>Ariyet akdi, </a:t>
            </a:r>
            <a:r>
              <a:rPr lang="tr-TR" b="1" dirty="0"/>
              <a:t>ayni, eksik iki taraflı </a:t>
            </a:r>
            <a:r>
              <a:rPr lang="tr-TR" dirty="0"/>
              <a:t>akitlerdendir; </a:t>
            </a:r>
            <a:r>
              <a:rPr lang="tr-TR" b="1" dirty="0" err="1"/>
              <a:t>iyiniyete</a:t>
            </a:r>
            <a:r>
              <a:rPr lang="tr-TR" dirty="0"/>
              <a:t> </a:t>
            </a:r>
            <a:r>
              <a:rPr lang="tr-TR" b="1" dirty="0"/>
              <a:t>tabi</a:t>
            </a:r>
            <a:r>
              <a:rPr lang="tr-TR" dirty="0"/>
              <a:t> borç ilişkileri kapsamında yer alır, dolayısıyla bu akit kapsamında açılan davalar </a:t>
            </a:r>
            <a:r>
              <a:rPr lang="tr-TR" dirty="0" err="1"/>
              <a:t>iyiniyet</a:t>
            </a:r>
            <a:r>
              <a:rPr lang="tr-TR" dirty="0"/>
              <a:t> davalarıdır. Türk Hukuku’nda ariyet akdi </a:t>
            </a:r>
            <a:r>
              <a:rPr lang="tr-TR" dirty="0" err="1"/>
              <a:t>rızai</a:t>
            </a:r>
            <a:r>
              <a:rPr lang="tr-TR" dirty="0"/>
              <a:t> akitlerdendir (TBK m. 379).</a:t>
            </a:r>
          </a:p>
          <a:p>
            <a:pPr algn="just"/>
            <a:r>
              <a:rPr lang="tr-TR" dirty="0"/>
              <a:t>Ariyet akdinin konusunu genellikle </a:t>
            </a:r>
            <a:r>
              <a:rPr lang="tr-TR" b="1" dirty="0"/>
              <a:t>gayri misli şeyler </a:t>
            </a:r>
            <a:r>
              <a:rPr lang="tr-TR" dirty="0"/>
              <a:t>oluşturmaktadır, istisnai olarak misli mallar da ariyet akdinin konusunu teşkil edebilmektedir. Eşyanın tipi fark etmeksizin, ariyet akdi neticesinde borçlu bakımından bir </a:t>
            </a:r>
            <a:r>
              <a:rPr lang="tr-TR" b="1" dirty="0"/>
              <a:t>parça borcu </a:t>
            </a:r>
            <a:r>
              <a:rPr lang="tr-TR" dirty="0"/>
              <a:t>doğmaktadır.</a:t>
            </a:r>
          </a:p>
        </p:txBody>
      </p:sp>
    </p:spTree>
    <p:extLst>
      <p:ext uri="{BB962C8B-B14F-4D97-AF65-F5344CB8AC3E}">
        <p14:creationId xmlns:p14="http://schemas.microsoft.com/office/powerpoint/2010/main" val="1254658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17D5F01-C463-4A4D-85BE-89DBA897CC05}"/>
              </a:ext>
            </a:extLst>
          </p:cNvPr>
          <p:cNvSpPr>
            <a:spLocks noGrp="1"/>
          </p:cNvSpPr>
          <p:nvPr>
            <p:ph type="title"/>
          </p:nvPr>
        </p:nvSpPr>
        <p:spPr>
          <a:xfrm>
            <a:off x="1110343" y="286603"/>
            <a:ext cx="10058400" cy="1450757"/>
          </a:xfrm>
        </p:spPr>
        <p:txBody>
          <a:bodyPr/>
          <a:lstStyle/>
          <a:p>
            <a:r>
              <a:rPr kumimoji="0" lang="tr-TR" sz="3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AYNİ AKİTLER – ARİYET AKDİ (</a:t>
            </a:r>
            <a:r>
              <a:rPr kumimoji="0" lang="tr-TR" sz="38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COMMODATUM</a:t>
            </a:r>
            <a:r>
              <a:rPr kumimoji="0" lang="tr-TR" sz="3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t>
            </a:r>
            <a:endParaRPr lang="tr-TR" dirty="0"/>
          </a:p>
        </p:txBody>
      </p:sp>
      <p:sp>
        <p:nvSpPr>
          <p:cNvPr id="5" name="İçerik Yer Tutucusu 4">
            <a:extLst>
              <a:ext uri="{FF2B5EF4-FFF2-40B4-BE49-F238E27FC236}">
                <a16:creationId xmlns:a16="http://schemas.microsoft.com/office/drawing/2014/main" id="{F45EC2E0-53E8-4D14-BC67-546364310650}"/>
              </a:ext>
            </a:extLst>
          </p:cNvPr>
          <p:cNvSpPr>
            <a:spLocks noGrp="1"/>
          </p:cNvSpPr>
          <p:nvPr>
            <p:ph idx="1"/>
          </p:nvPr>
        </p:nvSpPr>
        <p:spPr/>
        <p:txBody>
          <a:bodyPr/>
          <a:lstStyle/>
          <a:p>
            <a:pPr algn="just"/>
            <a:r>
              <a:rPr lang="tr-TR" dirty="0"/>
              <a:t>Ariyet akdi kesinlikle </a:t>
            </a:r>
            <a:r>
              <a:rPr lang="tr-TR" b="1" dirty="0"/>
              <a:t>ücretsiz</a:t>
            </a:r>
            <a:r>
              <a:rPr lang="tr-TR" dirty="0"/>
              <a:t> yapılması gereken bir akittir. Ariyet alanın bir karşılık vermek zorunda kaldığı akit ariyet akdi değildir, karşılık bir miktar para ise bu </a:t>
            </a:r>
            <a:r>
              <a:rPr lang="tr-TR" b="1" dirty="0"/>
              <a:t>kira akdi</a:t>
            </a:r>
            <a:r>
              <a:rPr lang="tr-TR" dirty="0"/>
              <a:t>, başka bir şey veya hizmet ise bir </a:t>
            </a:r>
            <a:r>
              <a:rPr lang="tr-TR" b="1" dirty="0"/>
              <a:t>isimsiz akit</a:t>
            </a:r>
            <a:r>
              <a:rPr lang="tr-TR" dirty="0"/>
              <a:t>tir. </a:t>
            </a:r>
          </a:p>
          <a:p>
            <a:pPr algn="just"/>
            <a:r>
              <a:rPr lang="tr-TR" dirty="0"/>
              <a:t>Ariyet akdi eksik iki taraflı bir akit olduğu için ariyet alan her zaman borç altına girer, aldığı şeyi iade etmekle yükümlüdür, ariyet veren ise bazı hallerde borç altına girer. Ariyet alan, aldığı şeyi iade edemiyorsa bundan sorumludur. Sorumluluğun türü </a:t>
            </a:r>
            <a:r>
              <a:rPr lang="tr-TR" i="1" dirty="0" err="1"/>
              <a:t>omnis</a:t>
            </a:r>
            <a:r>
              <a:rPr lang="tr-TR" i="1" dirty="0"/>
              <a:t> </a:t>
            </a:r>
            <a:r>
              <a:rPr lang="tr-TR" i="1" dirty="0" err="1"/>
              <a:t>culpa</a:t>
            </a:r>
            <a:r>
              <a:rPr lang="tr-TR" dirty="0" err="1"/>
              <a:t>’dır</a:t>
            </a:r>
            <a:r>
              <a:rPr lang="tr-TR" dirty="0"/>
              <a:t>. Ariyet veren, ariyet alanın ariyet verdiği şeyin muhafazası için yaptığı olağanüstü zorunlu masrafları ödemekle ve kendi kusuru ile ariyet alanın uğramış olduğu zararları tazmin etmekle yükümlüdür. </a:t>
            </a:r>
            <a:r>
              <a:rPr lang="tr-TR" u="sng" dirty="0"/>
              <a:t>Öte yandan fayda-menfaat prensibi icabı ariyet verenin sorumluluğu hafif yorumlanırdı ve hafif ihmallerinden sorumlu tutulmazdı.</a:t>
            </a:r>
          </a:p>
          <a:p>
            <a:endParaRPr lang="tr-TR" dirty="0"/>
          </a:p>
          <a:p>
            <a:endParaRPr lang="tr-TR" dirty="0"/>
          </a:p>
        </p:txBody>
      </p:sp>
    </p:spTree>
    <p:extLst>
      <p:ext uri="{BB962C8B-B14F-4D97-AF65-F5344CB8AC3E}">
        <p14:creationId xmlns:p14="http://schemas.microsoft.com/office/powerpoint/2010/main" val="509154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17D5F01-C463-4A4D-85BE-89DBA897CC05}"/>
              </a:ext>
            </a:extLst>
          </p:cNvPr>
          <p:cNvSpPr>
            <a:spLocks noGrp="1"/>
          </p:cNvSpPr>
          <p:nvPr>
            <p:ph type="title"/>
          </p:nvPr>
        </p:nvSpPr>
        <p:spPr/>
        <p:txBody>
          <a:bodyPr>
            <a:normAutofit/>
          </a:bodyPr>
          <a:lstStyle/>
          <a:p>
            <a:r>
              <a:rPr kumimoji="0" lang="tr-TR" sz="40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AYNİ AKİTLER – VEDİA AKDİ </a:t>
            </a:r>
            <a:r>
              <a:rPr kumimoji="0" lang="tr-TR" sz="40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t>
            </a:r>
            <a:r>
              <a:rPr lang="tr-TR" sz="4000" i="1" dirty="0">
                <a:solidFill>
                  <a:srgbClr val="000000">
                    <a:lumMod val="75000"/>
                    <a:lumOff val="25000"/>
                  </a:srgbClr>
                </a:solidFill>
                <a:latin typeface="Calibri Light" panose="020F0302020204030204"/>
              </a:rPr>
              <a:t>DEPOSITUM</a:t>
            </a:r>
            <a:r>
              <a:rPr kumimoji="0" lang="tr-TR" sz="40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t>
            </a:r>
            <a:endParaRPr lang="tr-TR" sz="4000" i="1" dirty="0"/>
          </a:p>
        </p:txBody>
      </p:sp>
      <p:sp>
        <p:nvSpPr>
          <p:cNvPr id="5" name="İçerik Yer Tutucusu 4">
            <a:extLst>
              <a:ext uri="{FF2B5EF4-FFF2-40B4-BE49-F238E27FC236}">
                <a16:creationId xmlns:a16="http://schemas.microsoft.com/office/drawing/2014/main" id="{F45EC2E0-53E8-4D14-BC67-546364310650}"/>
              </a:ext>
            </a:extLst>
          </p:cNvPr>
          <p:cNvSpPr>
            <a:spLocks noGrp="1"/>
          </p:cNvSpPr>
          <p:nvPr>
            <p:ph idx="1"/>
          </p:nvPr>
        </p:nvSpPr>
        <p:spPr/>
        <p:txBody>
          <a:bodyPr>
            <a:normAutofit/>
          </a:bodyPr>
          <a:lstStyle/>
          <a:p>
            <a:pPr algn="just"/>
            <a:r>
              <a:rPr lang="tr-TR" dirty="0"/>
              <a:t>Vedia verenin taşınır bir malı ücretsiz olarak saklanmak üzere vedia alana tevdi ettiği, tevdi alanın da bu malı istendiği zaman iade borcu altına girdiği akit vedia akdidir (saklama sözleşmesi – </a:t>
            </a:r>
            <a:r>
              <a:rPr lang="tr-TR" i="1" dirty="0" err="1"/>
              <a:t>depositum</a:t>
            </a:r>
            <a:r>
              <a:rPr lang="tr-TR" dirty="0"/>
              <a:t>). </a:t>
            </a:r>
            <a:r>
              <a:rPr lang="tr-TR" u="sng" dirty="0"/>
              <a:t>Akdin oluşması için tarafların rızalarının yanı sıra, vedia akdine konu taşınır malın borçluya teslimi (</a:t>
            </a:r>
            <a:r>
              <a:rPr lang="tr-TR" i="1" u="sng" dirty="0" err="1"/>
              <a:t>traditio</a:t>
            </a:r>
            <a:r>
              <a:rPr lang="tr-TR" u="sng" dirty="0"/>
              <a:t>) gerekmektedir</a:t>
            </a:r>
            <a:r>
              <a:rPr lang="tr-TR" dirty="0"/>
              <a:t>. Ancak vedia alan, vedia aldığı şeyin maliki veya zilyedi olmaz, o şeyin </a:t>
            </a:r>
            <a:r>
              <a:rPr lang="tr-TR" b="1" dirty="0" err="1"/>
              <a:t>vazülyedi</a:t>
            </a:r>
            <a:r>
              <a:rPr lang="tr-TR" b="1" dirty="0"/>
              <a:t> (</a:t>
            </a:r>
            <a:r>
              <a:rPr lang="tr-TR" b="1" i="1" dirty="0" err="1"/>
              <a:t>detentor</a:t>
            </a:r>
            <a:r>
              <a:rPr lang="tr-TR" b="1" dirty="0"/>
              <a:t>) </a:t>
            </a:r>
            <a:r>
              <a:rPr lang="tr-TR" dirty="0"/>
              <a:t>haline gelirdi. Türk Hukuku’nda ise vedia alan, aldığı şeyin zilyedi sayılmaktadır.</a:t>
            </a:r>
          </a:p>
          <a:p>
            <a:pPr algn="just"/>
            <a:r>
              <a:rPr lang="tr-TR" dirty="0"/>
              <a:t>Vedia akdi, </a:t>
            </a:r>
            <a:r>
              <a:rPr lang="tr-TR" b="1" dirty="0"/>
              <a:t>ayni, eksik iki taraflı </a:t>
            </a:r>
            <a:r>
              <a:rPr lang="tr-TR" dirty="0"/>
              <a:t>akitlerdendir; </a:t>
            </a:r>
            <a:r>
              <a:rPr lang="tr-TR" b="1" dirty="0" err="1"/>
              <a:t>iyiniyete</a:t>
            </a:r>
            <a:r>
              <a:rPr lang="tr-TR" dirty="0"/>
              <a:t> </a:t>
            </a:r>
            <a:r>
              <a:rPr lang="tr-TR" b="1" dirty="0"/>
              <a:t>tabi</a:t>
            </a:r>
            <a:r>
              <a:rPr lang="tr-TR" dirty="0"/>
              <a:t> borç ilişkileri kapsamında yer alır, dolayısıyla bu akit kapsamında açılan davalar </a:t>
            </a:r>
            <a:r>
              <a:rPr lang="tr-TR" dirty="0" err="1"/>
              <a:t>iyiniyet</a:t>
            </a:r>
            <a:r>
              <a:rPr lang="tr-TR" dirty="0"/>
              <a:t> davalarıdır. Türk Hukuku’nda vedia akdi </a:t>
            </a:r>
            <a:r>
              <a:rPr lang="tr-TR" dirty="0" err="1"/>
              <a:t>rızai</a:t>
            </a:r>
            <a:r>
              <a:rPr lang="tr-TR" dirty="0"/>
              <a:t> akitlerdendir (TBK m. 561).</a:t>
            </a:r>
          </a:p>
          <a:p>
            <a:pPr algn="just"/>
            <a:r>
              <a:rPr lang="tr-TR" dirty="0"/>
              <a:t>Vedia akdinin konusunu her zaman </a:t>
            </a:r>
            <a:r>
              <a:rPr lang="tr-TR" b="1" dirty="0"/>
              <a:t>taşınırlar (menkuller) </a:t>
            </a:r>
            <a:r>
              <a:rPr lang="tr-TR" dirty="0"/>
              <a:t>oluşturmaktadır, </a:t>
            </a:r>
            <a:r>
              <a:rPr lang="tr-TR" u="sng" dirty="0"/>
              <a:t>taşınmazların bir kimseye tevdi edilmesi halinde ortada bir vedia akdi değil, ama </a:t>
            </a:r>
            <a:r>
              <a:rPr lang="tr-TR" b="1" u="sng" dirty="0"/>
              <a:t>vekalet akdi </a:t>
            </a:r>
            <a:r>
              <a:rPr lang="tr-TR" u="sng" dirty="0"/>
              <a:t>vardır</a:t>
            </a:r>
            <a:r>
              <a:rPr lang="tr-TR" i="1" dirty="0"/>
              <a:t>.</a:t>
            </a:r>
            <a:r>
              <a:rPr lang="tr-TR" dirty="0"/>
              <a:t> Eşyanın tipi fark etmeksizin, ariyet akdi neticesinde borçlu bakımından bir </a:t>
            </a:r>
            <a:r>
              <a:rPr lang="tr-TR" b="1" dirty="0"/>
              <a:t>parça borcu </a:t>
            </a:r>
            <a:r>
              <a:rPr lang="tr-TR" dirty="0"/>
              <a:t>doğmaktadır.</a:t>
            </a:r>
          </a:p>
          <a:p>
            <a:pPr algn="just"/>
            <a:endParaRPr lang="tr-TR" dirty="0"/>
          </a:p>
        </p:txBody>
      </p:sp>
    </p:spTree>
    <p:extLst>
      <p:ext uri="{BB962C8B-B14F-4D97-AF65-F5344CB8AC3E}">
        <p14:creationId xmlns:p14="http://schemas.microsoft.com/office/powerpoint/2010/main" val="412044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17D5F01-C463-4A4D-85BE-89DBA897CC05}"/>
              </a:ext>
            </a:extLst>
          </p:cNvPr>
          <p:cNvSpPr>
            <a:spLocks noGrp="1"/>
          </p:cNvSpPr>
          <p:nvPr>
            <p:ph type="title"/>
          </p:nvPr>
        </p:nvSpPr>
        <p:spPr/>
        <p:txBody>
          <a:bodyPr/>
          <a:lstStyle/>
          <a:p>
            <a:r>
              <a:rPr kumimoji="0" lang="tr-TR" sz="40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AYNİ AKİTLER – VEDİA AKDİ </a:t>
            </a:r>
            <a:r>
              <a:rPr kumimoji="0" lang="tr-TR" sz="40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(DEPOSITUM)</a:t>
            </a:r>
            <a:endParaRPr lang="tr-TR" dirty="0"/>
          </a:p>
        </p:txBody>
      </p:sp>
      <p:sp>
        <p:nvSpPr>
          <p:cNvPr id="5" name="İçerik Yer Tutucusu 4">
            <a:extLst>
              <a:ext uri="{FF2B5EF4-FFF2-40B4-BE49-F238E27FC236}">
                <a16:creationId xmlns:a16="http://schemas.microsoft.com/office/drawing/2014/main" id="{F45EC2E0-53E8-4D14-BC67-546364310650}"/>
              </a:ext>
            </a:extLst>
          </p:cNvPr>
          <p:cNvSpPr>
            <a:spLocks noGrp="1"/>
          </p:cNvSpPr>
          <p:nvPr>
            <p:ph idx="1"/>
          </p:nvPr>
        </p:nvSpPr>
        <p:spPr/>
        <p:txBody>
          <a:bodyPr>
            <a:normAutofit fontScale="85000" lnSpcReduction="20000"/>
          </a:bodyPr>
          <a:lstStyle/>
          <a:p>
            <a:pPr algn="just"/>
            <a:r>
              <a:rPr lang="tr-TR" dirty="0"/>
              <a:t>Vedia akdi kesinlikle </a:t>
            </a:r>
            <a:r>
              <a:rPr lang="tr-TR" b="1" dirty="0"/>
              <a:t>ücretsiz</a:t>
            </a:r>
            <a:r>
              <a:rPr lang="tr-TR" dirty="0"/>
              <a:t> yapılması gereken bir akittir. İlgili malı saklamak üzere teslim alanın, bunun karşılığında bir ücret alması halinde bu akit bir vedia akdi değil, istisna akdidir. Türk Hukuku’nda vedia akdinde, vedia alanın bir ücret alması kararlaştırılabilmektedir (TBK m. 561/2).</a:t>
            </a:r>
          </a:p>
          <a:p>
            <a:pPr algn="just"/>
            <a:r>
              <a:rPr lang="tr-TR" dirty="0"/>
              <a:t>Vedia akdi eksik iki taraflı bir akit olduğu için vedia alan her zaman borç altına girer, vedia aldığı şeyi saklamak, korumak ve istendiği zaman aynen ve zarar görmemiş bir şekilde iade etmekle yükümlüdür, vedia veren ise bazı hallerde borç altına girer.</a:t>
            </a:r>
          </a:p>
          <a:p>
            <a:pPr algn="just"/>
            <a:r>
              <a:rPr lang="tr-TR" dirty="0"/>
              <a:t>Vedia alanın, aldığı şeyi iade etmemesi veya edemiyor olması halinde bundan sorumludur. Nitekim bu halde vedia alan, XII Levha Kanunu’na göre, aldığı şeyin değerinin iki mislini ödemeye mecbur tutulurdu. Daha sonraları </a:t>
            </a:r>
            <a:r>
              <a:rPr lang="tr-TR" i="1" dirty="0" err="1"/>
              <a:t>praetor</a:t>
            </a:r>
            <a:r>
              <a:rPr lang="tr-TR" dirty="0" err="1"/>
              <a:t>’lar</a:t>
            </a:r>
            <a:r>
              <a:rPr lang="tr-TR" dirty="0"/>
              <a:t> tarafından tanınmış olan bir dava ile, vedia alan sadece aldığı şeyin bedelini ödemeye mahkum edilmeye başlamıştır. Vedia alan, aldığı şeyi telef olduğu için iade edemiyor ya da bozuk veya zarar görmüş bir şekilde iade ediyorsa, bu halde Klasik Hukuk Devri’nde yalnızca kastından sorumlu tutulmaktaydı; </a:t>
            </a:r>
            <a:r>
              <a:rPr lang="tr-TR" i="1" dirty="0"/>
              <a:t>Iustinianus </a:t>
            </a:r>
            <a:r>
              <a:rPr lang="tr-TR" dirty="0"/>
              <a:t>Devri’nde ise kişi ağır ihmalinden de sorumlu tutulmaya başlamıştır. Vedia alanın, vedia aldığı şeyi, vedia verenin rızası olmaksızın kullanması ise Roma Hukuku’nda kullanma hırsızlığı (</a:t>
            </a:r>
            <a:r>
              <a:rPr lang="tr-TR" i="1" dirty="0"/>
              <a:t>furtum </a:t>
            </a:r>
            <a:r>
              <a:rPr lang="tr-TR" i="1" dirty="0" err="1"/>
              <a:t>usus</a:t>
            </a:r>
            <a:r>
              <a:rPr lang="tr-TR" dirty="0"/>
              <a:t>) olarak değerlendirilmiştir.</a:t>
            </a:r>
          </a:p>
          <a:p>
            <a:pPr algn="just"/>
            <a:r>
              <a:rPr lang="tr-TR" dirty="0"/>
              <a:t>Vedia veren ise vedia alanın tevdi edilen şey yüzünden zarara uğraması halinde bu zararları giderme borcu altındadır. </a:t>
            </a:r>
            <a:r>
              <a:rPr lang="tr-TR" u="sng" dirty="0"/>
              <a:t>Vedia akdi çerçevesinde fayda-menfaat sahibi olan kimse olduğu için, vedia verenin sorumluluğu </a:t>
            </a:r>
            <a:r>
              <a:rPr lang="tr-TR" i="1" u="sng" dirty="0" err="1"/>
              <a:t>omnis</a:t>
            </a:r>
            <a:r>
              <a:rPr lang="tr-TR" i="1" u="sng" dirty="0"/>
              <a:t> </a:t>
            </a:r>
            <a:r>
              <a:rPr lang="tr-TR" i="1" u="sng" dirty="0" err="1"/>
              <a:t>culpa</a:t>
            </a:r>
            <a:r>
              <a:rPr lang="tr-TR" i="1" u="sng" dirty="0"/>
              <a:t> </a:t>
            </a:r>
            <a:r>
              <a:rPr lang="tr-TR" u="sng" dirty="0"/>
              <a:t>olarak kabul edilmekteydi</a:t>
            </a:r>
            <a:r>
              <a:rPr lang="tr-TR" dirty="0"/>
              <a:t>. Bunun yanı sıra vedia veren, vedia alanın ilgili şey üzerinde yaptığı</a:t>
            </a:r>
            <a:r>
              <a:rPr lang="tr-TR" b="1" dirty="0"/>
              <a:t> zorunlu ve faydalı masrafları </a:t>
            </a:r>
            <a:r>
              <a:rPr lang="tr-TR" dirty="0"/>
              <a:t>ödemekle yükümlüdür.</a:t>
            </a:r>
          </a:p>
        </p:txBody>
      </p:sp>
    </p:spTree>
    <p:extLst>
      <p:ext uri="{BB962C8B-B14F-4D97-AF65-F5344CB8AC3E}">
        <p14:creationId xmlns:p14="http://schemas.microsoft.com/office/powerpoint/2010/main" val="2261251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17D5F01-C463-4A4D-85BE-89DBA897CC05}"/>
              </a:ext>
            </a:extLst>
          </p:cNvPr>
          <p:cNvSpPr>
            <a:spLocks noGrp="1"/>
          </p:cNvSpPr>
          <p:nvPr>
            <p:ph type="title"/>
          </p:nvPr>
        </p:nvSpPr>
        <p:spPr/>
        <p:txBody>
          <a:bodyPr/>
          <a:lstStyle/>
          <a:p>
            <a:r>
              <a:rPr kumimoji="0" lang="tr-TR" sz="40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AYNİ AKİTLER – VEDİA AKDİ </a:t>
            </a:r>
            <a:r>
              <a:rPr kumimoji="0" lang="tr-TR" sz="40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(DEPOSITUM)</a:t>
            </a:r>
            <a:endParaRPr lang="tr-TR" dirty="0"/>
          </a:p>
        </p:txBody>
      </p:sp>
      <p:sp>
        <p:nvSpPr>
          <p:cNvPr id="5" name="İçerik Yer Tutucusu 4">
            <a:extLst>
              <a:ext uri="{FF2B5EF4-FFF2-40B4-BE49-F238E27FC236}">
                <a16:creationId xmlns:a16="http://schemas.microsoft.com/office/drawing/2014/main" id="{F45EC2E0-53E8-4D14-BC67-546364310650}"/>
              </a:ext>
            </a:extLst>
          </p:cNvPr>
          <p:cNvSpPr>
            <a:spLocks noGrp="1"/>
          </p:cNvSpPr>
          <p:nvPr>
            <p:ph idx="1"/>
          </p:nvPr>
        </p:nvSpPr>
        <p:spPr/>
        <p:txBody>
          <a:bodyPr>
            <a:normAutofit fontScale="92500" lnSpcReduction="20000"/>
          </a:bodyPr>
          <a:lstStyle/>
          <a:p>
            <a:r>
              <a:rPr lang="tr-TR" b="1" i="1" dirty="0"/>
              <a:t>DEPOSITUM</a:t>
            </a:r>
            <a:r>
              <a:rPr lang="tr-TR" b="1" dirty="0"/>
              <a:t>’UN ÖZEL ŞEKİLLERİ</a:t>
            </a:r>
          </a:p>
          <a:p>
            <a:pPr algn="just"/>
            <a:r>
              <a:rPr lang="tr-TR" b="1" dirty="0"/>
              <a:t>1) Zaruri vedia (</a:t>
            </a:r>
            <a:r>
              <a:rPr lang="tr-TR" b="1" i="1" dirty="0" err="1"/>
              <a:t>Depositum</a:t>
            </a:r>
            <a:r>
              <a:rPr lang="tr-TR" b="1" i="1" dirty="0"/>
              <a:t> </a:t>
            </a:r>
            <a:r>
              <a:rPr lang="tr-TR" b="1" i="1" dirty="0" err="1"/>
              <a:t>necessarium</a:t>
            </a:r>
            <a:r>
              <a:rPr lang="tr-TR" b="1" i="1" dirty="0"/>
              <a:t>/</a:t>
            </a:r>
            <a:r>
              <a:rPr lang="tr-TR" b="1" i="1" dirty="0" err="1"/>
              <a:t>Miserabile</a:t>
            </a:r>
            <a:r>
              <a:rPr lang="tr-TR" b="1" dirty="0"/>
              <a:t>): </a:t>
            </a:r>
            <a:r>
              <a:rPr lang="tr-TR" dirty="0"/>
              <a:t>Bir tehlike altında, tevdi edilmek istenen malın, vedia alacak kimsenin güvenilir bir kimse olup olmadığını tespit etmeksizin, bu kişiye zorunlu olarak tevdi edilmesidir.</a:t>
            </a:r>
            <a:endParaRPr lang="tr-TR" b="1" dirty="0"/>
          </a:p>
          <a:p>
            <a:pPr algn="just"/>
            <a:r>
              <a:rPr lang="tr-TR" b="1" dirty="0"/>
              <a:t>2) Gayri muntazam vedia (</a:t>
            </a:r>
            <a:r>
              <a:rPr lang="tr-TR" b="1" i="1" dirty="0" err="1"/>
              <a:t>Depositum</a:t>
            </a:r>
            <a:r>
              <a:rPr lang="tr-TR" b="1" i="1" dirty="0"/>
              <a:t> </a:t>
            </a:r>
            <a:r>
              <a:rPr lang="tr-TR" b="1" i="1" dirty="0" err="1"/>
              <a:t>irregulare</a:t>
            </a:r>
            <a:r>
              <a:rPr lang="tr-TR" b="1" dirty="0"/>
              <a:t>): </a:t>
            </a:r>
            <a:r>
              <a:rPr lang="tr-TR" dirty="0"/>
              <a:t>Vedia alanın, vedia aldığı şeylerin aynı cins ve aynı miktarı ile vedia verene iade borcu altına girdiği vedia türüdür. Vedia alan bakımından bir cins borcu söz konusudur. Vedia alan, vedia verenden aldığı şeylerin maliki olur ve bunları istediği gibi kullanabilir, tüketebilir. </a:t>
            </a:r>
            <a:r>
              <a:rPr lang="tr-TR" u="sng" dirty="0"/>
              <a:t>Karz akdinden farklılığı, fayda ve menfaatin şeyin teslim edildiği kimseye (vedia alan) değil, şeyi teslim eden kimseye (vedia veren) ait olması ve </a:t>
            </a:r>
            <a:r>
              <a:rPr lang="tr-TR" u="sng" dirty="0" err="1"/>
              <a:t>iyiniyete</a:t>
            </a:r>
            <a:r>
              <a:rPr lang="tr-TR" u="sng" dirty="0"/>
              <a:t> tabi borç ilişkisi olmasıdır.</a:t>
            </a:r>
            <a:r>
              <a:rPr lang="tr-TR" dirty="0"/>
              <a:t> Bu türe Türk Hukuku’nda da yer verilmiştir (TBK m. 570) ve özellikle banka işlemleri bakımından büyük önem arz etmektedir.</a:t>
            </a:r>
            <a:endParaRPr lang="tr-TR" b="1" dirty="0"/>
          </a:p>
          <a:p>
            <a:pPr algn="just"/>
            <a:r>
              <a:rPr lang="tr-TR" b="1" dirty="0"/>
              <a:t>3) Yediemine tevdi (</a:t>
            </a:r>
            <a:r>
              <a:rPr lang="tr-TR" b="1" i="1" dirty="0" err="1"/>
              <a:t>Sequestratio</a:t>
            </a:r>
            <a:r>
              <a:rPr lang="tr-TR" b="1" dirty="0"/>
              <a:t>): </a:t>
            </a:r>
            <a:r>
              <a:rPr lang="tr-TR" dirty="0"/>
              <a:t>İki veya ikiden fazla kimse arasında mülkiyet uyuşmazlığı bulunan bir şeyin, ilgili uyuşmazlık çözülene kadar, saklanmak üzere güvenilir üçüncü bir kişiye bırakılmasıdır. Yediemine </a:t>
            </a:r>
            <a:r>
              <a:rPr lang="tr-TR" dirty="0" err="1"/>
              <a:t>tevdinin</a:t>
            </a:r>
            <a:r>
              <a:rPr lang="tr-TR" dirty="0"/>
              <a:t> konusunu taşınırların yanı sıra taşınmaz mallar da oluşturabilmektedir, ayrıca mülkiyeti ihtilaflı şeyi teslim alan yediemin, bu şeyin zilyedi haline gelir. Bu türe Türk Hukuku’nda da yer verilmiştir (TBK m. 569).</a:t>
            </a:r>
            <a:endParaRPr lang="tr-TR" b="1" dirty="0"/>
          </a:p>
        </p:txBody>
      </p:sp>
    </p:spTree>
    <p:extLst>
      <p:ext uri="{BB962C8B-B14F-4D97-AF65-F5344CB8AC3E}">
        <p14:creationId xmlns:p14="http://schemas.microsoft.com/office/powerpoint/2010/main" val="130041098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381</TotalTime>
  <Words>1776</Words>
  <Application>Microsoft Office PowerPoint</Application>
  <PresentationFormat>Geniş ekran</PresentationFormat>
  <Paragraphs>45</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Calibri</vt:lpstr>
      <vt:lpstr>Calibri Light</vt:lpstr>
      <vt:lpstr>Geçmişe bakış</vt:lpstr>
      <vt:lpstr>Roma Hukuku (18. hafta)</vt:lpstr>
      <vt:lpstr>PowerPoint Sunusu</vt:lpstr>
      <vt:lpstr>AYNİ AKİTLER – KARZ AKDİ (MUTUUM)</vt:lpstr>
      <vt:lpstr>AYNİ AKİTLER – KARZ AKDİ (MUTUUM)</vt:lpstr>
      <vt:lpstr>AYNİ AKİTLER – ARİYET AKDİ (COMMODATUM)</vt:lpstr>
      <vt:lpstr>AYNİ AKİTLER – ARİYET AKDİ (COMMODATUM)</vt:lpstr>
      <vt:lpstr>AYNİ AKİTLER – VEDİA AKDİ (DEPOSITUM)</vt:lpstr>
      <vt:lpstr>AYNİ AKİTLER – VEDİA AKDİ (DEPOSITUM)</vt:lpstr>
      <vt:lpstr>AYNİ AKİTLER – VEDİA AKDİ (DEPOSITUM)</vt:lpstr>
      <vt:lpstr>AYNİ AKİTLER – REHİN AKDİ (PIGNUS)</vt:lpstr>
      <vt:lpstr>AYNİ AKİTLER – REHİN AKDİ (PIGNUS)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46</cp:revision>
  <dcterms:created xsi:type="dcterms:W3CDTF">2020-07-31T15:00:01Z</dcterms:created>
  <dcterms:modified xsi:type="dcterms:W3CDTF">2020-08-16T22:00:01Z</dcterms:modified>
</cp:coreProperties>
</file>