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70" r:id="rId12"/>
    <p:sldId id="267" r:id="rId13"/>
    <p:sldId id="268" r:id="rId14"/>
    <p:sldId id="269" r:id="rId15"/>
    <p:sldId id="271" r:id="rId16"/>
    <p:sldId id="272" r:id="rId17"/>
    <p:sldId id="273" r:id="rId18"/>
    <p:sldId id="274" r:id="rId19"/>
    <p:sldId id="275"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5987425" y="5037663"/>
            <a:ext cx="673100" cy="279400"/>
          </a:xfrm>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tr-TR">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2472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861118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2850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
        <p:nvSpPr>
          <p:cNvPr id="14" name="TextBox 13"/>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7950200" y="2827870"/>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4870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4196071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
        <p:nvSpPr>
          <p:cNvPr id="12" name="TextBox 11"/>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7950200" y="2599261"/>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6137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432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5898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062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47533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8706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691483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8" name="Footer Placeholder 7"/>
          <p:cNvSpPr>
            <a:spLocks noGrp="1"/>
          </p:cNvSpPr>
          <p:nvPr>
            <p:ph type="ftr" sz="quarter" idx="11"/>
          </p:nvPr>
        </p:nvSpPr>
        <p:spPr/>
        <p:txBody>
          <a:bodyPr/>
          <a:lstStyle/>
          <a:p>
            <a:endParaRPr lang="tr-TR">
              <a:solidFill>
                <a:prstClr val="black"/>
              </a:solidFill>
            </a:endParaRPr>
          </a:p>
        </p:txBody>
      </p:sp>
      <p:sp>
        <p:nvSpPr>
          <p:cNvPr id="9" name="Slide Number Placeholder 8"/>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908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4" name="Footer Placeholder 3"/>
          <p:cNvSpPr>
            <a:spLocks noGrp="1"/>
          </p:cNvSpPr>
          <p:nvPr>
            <p:ph type="ftr" sz="quarter" idx="11"/>
          </p:nvPr>
        </p:nvSpPr>
        <p:spPr/>
        <p:txBody>
          <a:bodyPr/>
          <a:lstStyle/>
          <a:p>
            <a:endParaRPr lang="tr-TR">
              <a:solidFill>
                <a:prstClr val="black"/>
              </a:solidFill>
            </a:endParaRPr>
          </a:p>
        </p:txBody>
      </p:sp>
      <p:sp>
        <p:nvSpPr>
          <p:cNvPr id="5" name="Slide Number Placeholder 4"/>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561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3" name="Footer Placeholder 2"/>
          <p:cNvSpPr>
            <a:spLocks noGrp="1"/>
          </p:cNvSpPr>
          <p:nvPr>
            <p:ph type="ftr" sz="quarter" idx="11"/>
          </p:nvPr>
        </p:nvSpPr>
        <p:spPr/>
        <p:txBody>
          <a:bodyPr/>
          <a:lstStyle/>
          <a:p>
            <a:endParaRPr lang="tr-TR">
              <a:solidFill>
                <a:prstClr val="black"/>
              </a:solidFill>
            </a:endParaRPr>
          </a:p>
        </p:txBody>
      </p:sp>
      <p:sp>
        <p:nvSpPr>
          <p:cNvPr id="4" name="Slide Number Placeholder 3"/>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153024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820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60077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219417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latin typeface="Garamond" panose="02020404030301010803" pitchFamily="18" charset="0"/>
              </a:rPr>
              <a:t>Din Sosyolojisi I</a:t>
            </a:r>
            <a:endParaRPr lang="tr-TR" dirty="0">
              <a:latin typeface="Garamond" panose="02020404030301010803" pitchFamily="18" charset="0"/>
            </a:endParaRPr>
          </a:p>
        </p:txBody>
      </p:sp>
      <p:sp>
        <p:nvSpPr>
          <p:cNvPr id="3" name="Alt Başlık 2"/>
          <p:cNvSpPr>
            <a:spLocks noGrp="1"/>
          </p:cNvSpPr>
          <p:nvPr>
            <p:ph type="subTitle" idx="1"/>
          </p:nvPr>
        </p:nvSpPr>
        <p:spPr/>
        <p:txBody>
          <a:bodyPr/>
          <a:lstStyle/>
          <a:p>
            <a:r>
              <a:rPr lang="tr-TR" dirty="0" smtClean="0">
                <a:latin typeface="Garamond" panose="02020404030301010803" pitchFamily="18" charset="0"/>
              </a:rPr>
              <a:t>Doç. Dr. İhsan ÇAPCIOĞLU</a:t>
            </a:r>
          </a:p>
          <a:p>
            <a:r>
              <a:rPr lang="tr-TR" dirty="0" smtClean="0">
                <a:latin typeface="Garamond" panose="02020404030301010803" pitchFamily="18" charset="0"/>
              </a:rPr>
              <a:t>8. </a:t>
            </a:r>
            <a:r>
              <a:rPr lang="tr-TR" dirty="0" smtClean="0">
                <a:latin typeface="Garamond" panose="02020404030301010803" pitchFamily="18" charset="0"/>
              </a:rPr>
              <a:t>Hafta: </a:t>
            </a:r>
            <a:r>
              <a:rPr lang="nn-NO" dirty="0"/>
              <a:t>Dini-sosyal gerçekliğe eleştirel yaklaşım </a:t>
            </a:r>
            <a:endParaRPr lang="nn-NO" dirty="0"/>
          </a:p>
          <a:p>
            <a:endParaRPr lang="tr-TR" dirty="0"/>
          </a:p>
        </p:txBody>
      </p:sp>
    </p:spTree>
    <p:extLst>
      <p:ext uri="{BB962C8B-B14F-4D97-AF65-F5344CB8AC3E}">
        <p14:creationId xmlns:p14="http://schemas.microsoft.com/office/powerpoint/2010/main" val="364344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Din incelendiğinde eleştirel sosyolojik duruş mümkün müdür? </a:t>
            </a:r>
          </a:p>
        </p:txBody>
      </p:sp>
      <p:sp>
        <p:nvSpPr>
          <p:cNvPr id="3" name="İçerik Yer Tutucusu 2"/>
          <p:cNvSpPr>
            <a:spLocks noGrp="1"/>
          </p:cNvSpPr>
          <p:nvPr>
            <p:ph idx="1"/>
          </p:nvPr>
        </p:nvSpPr>
        <p:spPr/>
        <p:txBody>
          <a:bodyPr/>
          <a:lstStyle/>
          <a:p>
            <a:r>
              <a:rPr lang="tr-TR" dirty="0"/>
              <a:t>Sevdiğiniz müzik ya da eğlence tarzı hakkında araştırma yaptığınızı ve o müzik ve eğlence biçimini anlamaya ve açıklamaya çalıştığınızı hayal edin? Onlarca sene hoşlanarak dinlediğiniz müziğe kulaklarınızı kapatmanız ne kadar mümkündür? </a:t>
            </a:r>
          </a:p>
        </p:txBody>
      </p:sp>
    </p:spTree>
    <p:extLst>
      <p:ext uri="{BB962C8B-B14F-4D97-AF65-F5344CB8AC3E}">
        <p14:creationId xmlns:p14="http://schemas.microsoft.com/office/powerpoint/2010/main" val="1436095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Din incelendiğinde eleştirel sosyolojik duruş mümkün müdür? </a:t>
            </a:r>
          </a:p>
        </p:txBody>
      </p:sp>
      <p:sp>
        <p:nvSpPr>
          <p:cNvPr id="3" name="İçerik Yer Tutucusu 2"/>
          <p:cNvSpPr>
            <a:spLocks noGrp="1"/>
          </p:cNvSpPr>
          <p:nvPr>
            <p:ph idx="1"/>
          </p:nvPr>
        </p:nvSpPr>
        <p:spPr/>
        <p:txBody>
          <a:bodyPr/>
          <a:lstStyle/>
          <a:p>
            <a:r>
              <a:rPr lang="tr-TR" dirty="0"/>
              <a:t>Benzer bir soru dinsiz bir din </a:t>
            </a:r>
            <a:r>
              <a:rPr lang="tr-TR" dirty="0" err="1"/>
              <a:t>sosyologu</a:t>
            </a:r>
            <a:r>
              <a:rPr lang="tr-TR" dirty="0"/>
              <a:t> için de sorulabilir. Eğer sen kendi dininin “ritmine” karşı “sağırsan”, dini, hakiki anlamda nasıl anlayabilirsin? </a:t>
            </a:r>
          </a:p>
        </p:txBody>
      </p:sp>
    </p:spTree>
    <p:extLst>
      <p:ext uri="{BB962C8B-B14F-4D97-AF65-F5344CB8AC3E}">
        <p14:creationId xmlns:p14="http://schemas.microsoft.com/office/powerpoint/2010/main" val="2687494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Din incelendiğinde eleştirel sosyolojik duruş mümkün müdür? </a:t>
            </a:r>
          </a:p>
        </p:txBody>
      </p:sp>
      <p:sp>
        <p:nvSpPr>
          <p:cNvPr id="3" name="İçerik Yer Tutucusu 2"/>
          <p:cNvSpPr>
            <a:spLocks noGrp="1"/>
          </p:cNvSpPr>
          <p:nvPr>
            <p:ph idx="1"/>
          </p:nvPr>
        </p:nvSpPr>
        <p:spPr/>
        <p:txBody>
          <a:bodyPr/>
          <a:lstStyle/>
          <a:p>
            <a:r>
              <a:rPr lang="tr-TR" dirty="0"/>
              <a:t>Önde gelen bazı din sosyologları, meseleyi, dinsiz kişilerin katiyen dini incelemelerde bulunamayacağını savunmaya kadar götürmüşlerdir. </a:t>
            </a:r>
            <a:r>
              <a:rPr lang="tr-TR" dirty="0" err="1"/>
              <a:t>Stark</a:t>
            </a:r>
            <a:r>
              <a:rPr lang="tr-TR" dirty="0"/>
              <a:t> ve </a:t>
            </a:r>
            <a:r>
              <a:rPr lang="tr-TR" dirty="0" err="1"/>
              <a:t>Finke</a:t>
            </a:r>
            <a:r>
              <a:rPr lang="tr-TR" dirty="0"/>
              <a:t> (2000, 15) yalnızca “dindar kimselerin” din incelemelerinde “gerçekten bilimsel” olabileceklerini iddia etmişlerdir. </a:t>
            </a:r>
          </a:p>
        </p:txBody>
      </p:sp>
    </p:spTree>
    <p:extLst>
      <p:ext uri="{BB962C8B-B14F-4D97-AF65-F5344CB8AC3E}">
        <p14:creationId xmlns:p14="http://schemas.microsoft.com/office/powerpoint/2010/main" val="1668266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Din incelendiğinde eleştirel sosyolojik duruş mümkün müdür? </a:t>
            </a:r>
          </a:p>
        </p:txBody>
      </p:sp>
      <p:sp>
        <p:nvSpPr>
          <p:cNvPr id="3" name="İçerik Yer Tutucusu 2"/>
          <p:cNvSpPr>
            <a:spLocks noGrp="1"/>
          </p:cNvSpPr>
          <p:nvPr>
            <p:ph idx="1"/>
          </p:nvPr>
        </p:nvSpPr>
        <p:spPr/>
        <p:txBody>
          <a:bodyPr/>
          <a:lstStyle/>
          <a:p>
            <a:r>
              <a:rPr lang="tr-TR" dirty="0"/>
              <a:t>Sonuçta bu, sadece dinle meşgul olanların değil; neredeyse tüm sosyal bilimcilerin yüzleştiği bir sorundur. Emekçileri, futbol oyuncularını ya da dini bir grubu araştıralım, sosyal bilimler, araştırmak istenilen fenomene bütünüyle dışarıdan bakmakla ilgilidir. Doğrusu dışarıdan bakanlar olarak “hakikatin” bütün veçhelerini tümüyle anlayamayabiliriz. </a:t>
            </a:r>
          </a:p>
        </p:txBody>
      </p:sp>
    </p:spTree>
    <p:extLst>
      <p:ext uri="{BB962C8B-B14F-4D97-AF65-F5344CB8AC3E}">
        <p14:creationId xmlns:p14="http://schemas.microsoft.com/office/powerpoint/2010/main" val="2246759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Din incelendiğinde eleştirel sosyolojik duruş mümkün müdür? </a:t>
            </a:r>
          </a:p>
        </p:txBody>
      </p:sp>
      <p:sp>
        <p:nvSpPr>
          <p:cNvPr id="3" name="İçerik Yer Tutucusu 2"/>
          <p:cNvSpPr>
            <a:spLocks noGrp="1"/>
          </p:cNvSpPr>
          <p:nvPr>
            <p:ph idx="1"/>
          </p:nvPr>
        </p:nvSpPr>
        <p:spPr/>
        <p:txBody>
          <a:bodyPr/>
          <a:lstStyle/>
          <a:p>
            <a:r>
              <a:rPr lang="tr-TR" dirty="0"/>
              <a:t>Fakat bizler önemli ve ciddi bir iç görüş sağlayabiliriz. Zira toplumdaki ırkçılık meselesine vakıf olmak için siyah veya ırkçı olmak gerekmez. Çevre meselelerine vakıf olmak için fanatik bir çevreci ya da çevreyi kirleten bir sanayici olmak gerekmez. Ya da bizler küresel kapitalizmin doğasını anlamak için Endonezyalı bir emekçi veya kapitalist aristokrasinin bir üyesi olmak zorunda da değiliz. </a:t>
            </a:r>
          </a:p>
        </p:txBody>
      </p:sp>
    </p:spTree>
    <p:extLst>
      <p:ext uri="{BB962C8B-B14F-4D97-AF65-F5344CB8AC3E}">
        <p14:creationId xmlns:p14="http://schemas.microsoft.com/office/powerpoint/2010/main" val="2259821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Din incelendiğinde eleştirel sosyolojik duruş mümkün müdür? </a:t>
            </a:r>
          </a:p>
        </p:txBody>
      </p:sp>
      <p:sp>
        <p:nvSpPr>
          <p:cNvPr id="3" name="İçerik Yer Tutucusu 2"/>
          <p:cNvSpPr>
            <a:spLocks noGrp="1"/>
          </p:cNvSpPr>
          <p:nvPr>
            <p:ph idx="1"/>
          </p:nvPr>
        </p:nvSpPr>
        <p:spPr/>
        <p:txBody>
          <a:bodyPr/>
          <a:lstStyle/>
          <a:p>
            <a:r>
              <a:rPr lang="tr-TR" dirty="0" err="1"/>
              <a:t>Stark</a:t>
            </a:r>
            <a:r>
              <a:rPr lang="tr-TR" dirty="0"/>
              <a:t> ve </a:t>
            </a:r>
            <a:r>
              <a:rPr lang="tr-TR" dirty="0" err="1"/>
              <a:t>Finke’nin</a:t>
            </a:r>
            <a:r>
              <a:rPr lang="tr-TR" dirty="0"/>
              <a:t> (2000) dini, dindar kimselerin inceleme gücüne sahip olduklarına dair düşüncelerine şiddetle karşı çıkıyorum. Aileler, aile meselelerini inceleme gücüne sahip tek yetkili olarak görülemez. Sadece doktorlar tıp endüstrisini inceleme gücüne sahip müstesna kişiler değillerdir. </a:t>
            </a:r>
          </a:p>
        </p:txBody>
      </p:sp>
    </p:spTree>
    <p:extLst>
      <p:ext uri="{BB962C8B-B14F-4D97-AF65-F5344CB8AC3E}">
        <p14:creationId xmlns:p14="http://schemas.microsoft.com/office/powerpoint/2010/main" val="38299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Din incelendiğinde eleştirel sosyolojik duruş mümkün müdür? </a:t>
            </a:r>
          </a:p>
        </p:txBody>
      </p:sp>
      <p:sp>
        <p:nvSpPr>
          <p:cNvPr id="3" name="İçerik Yer Tutucusu 2"/>
          <p:cNvSpPr>
            <a:spLocks noGrp="1"/>
          </p:cNvSpPr>
          <p:nvPr>
            <p:ph idx="1"/>
          </p:nvPr>
        </p:nvSpPr>
        <p:spPr/>
        <p:txBody>
          <a:bodyPr/>
          <a:lstStyle/>
          <a:p>
            <a:r>
              <a:rPr lang="tr-TR" dirty="0"/>
              <a:t>Sadece ırkçılar, ırkçılığı inceleyemezler. Sanatı inceleme yetkisi sadece sanatçıların tekelinde değildir. Sadece fahişeler, fahişeliği anlama gücüne sahip değillerdir. Beatles’ı  kavramak sadece Beatles kulüpleriyle sınırlandırılamaz. Bu durum din için de geçerlidir (</a:t>
            </a:r>
            <a:r>
              <a:rPr lang="tr-TR" dirty="0" err="1"/>
              <a:t>McCutcheon</a:t>
            </a:r>
            <a:r>
              <a:rPr lang="tr-TR" dirty="0"/>
              <a:t> 1999, 2001).</a:t>
            </a:r>
          </a:p>
        </p:txBody>
      </p:sp>
    </p:spTree>
    <p:extLst>
      <p:ext uri="{BB962C8B-B14F-4D97-AF65-F5344CB8AC3E}">
        <p14:creationId xmlns:p14="http://schemas.microsoft.com/office/powerpoint/2010/main" val="3884305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Din incelendiğinde eleştirel sosyolojik duruş mümkün müdür? </a:t>
            </a: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859562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Din incelendiğinde eleştirel sosyolojik duruş mümkün müdür? </a:t>
            </a:r>
          </a:p>
        </p:txBody>
      </p:sp>
      <p:sp>
        <p:nvSpPr>
          <p:cNvPr id="3" name="İçerik Yer Tutucusu 2"/>
          <p:cNvSpPr>
            <a:spLocks noGrp="1"/>
          </p:cNvSpPr>
          <p:nvPr>
            <p:ph idx="1"/>
          </p:nvPr>
        </p:nvSpPr>
        <p:spPr/>
        <p:txBody>
          <a:bodyPr/>
          <a:lstStyle/>
          <a:p>
            <a:r>
              <a:rPr lang="tr-TR" dirty="0"/>
              <a:t>Evet, dine dışarıdan biri olarak yaklaşmak, asla kolayca anlayamayacağımız bazı önemli konular olduğu manasına gelir. Ancak bu kural dine içeriden yaklaşanlar için de geçerlidir: Ne dışarıdan sosyolojik bakış açısı, ne de içeriden dini bakış açısı din konusunda hakikatin tek ölçüsü değildir. Her iki bakış açısı da kendine özgü bir iç görüye sahiptir. Aslında her ikisi de temel ve önemlidir. </a:t>
            </a:r>
          </a:p>
        </p:txBody>
      </p:sp>
    </p:spTree>
    <p:extLst>
      <p:ext uri="{BB962C8B-B14F-4D97-AF65-F5344CB8AC3E}">
        <p14:creationId xmlns:p14="http://schemas.microsoft.com/office/powerpoint/2010/main" val="1350785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Sonuç</a:t>
            </a:r>
            <a:endParaRPr lang="tr-TR" dirty="0"/>
          </a:p>
        </p:txBody>
      </p:sp>
      <p:sp>
        <p:nvSpPr>
          <p:cNvPr id="3" name="İçerik Yer Tutucusu 2"/>
          <p:cNvSpPr>
            <a:spLocks noGrp="1"/>
          </p:cNvSpPr>
          <p:nvPr>
            <p:ph idx="1"/>
          </p:nvPr>
        </p:nvSpPr>
        <p:spPr/>
        <p:txBody>
          <a:bodyPr/>
          <a:lstStyle/>
          <a:p>
            <a:r>
              <a:rPr lang="tr-TR" dirty="0" err="1"/>
              <a:t>Bryan</a:t>
            </a:r>
            <a:r>
              <a:rPr lang="tr-TR" dirty="0"/>
              <a:t> Wilson’un vurguladığı gibi</a:t>
            </a:r>
            <a:r>
              <a:rPr lang="tr-TR" dirty="0" smtClean="0"/>
              <a:t>:</a:t>
            </a:r>
            <a:endParaRPr lang="tr-TR" dirty="0"/>
          </a:p>
          <a:p>
            <a:r>
              <a:rPr lang="tr-TR" dirty="0"/>
              <a:t>Bizler, elbette, </a:t>
            </a:r>
            <a:r>
              <a:rPr lang="tr-TR" dirty="0" err="1"/>
              <a:t>sosyologun</a:t>
            </a:r>
            <a:r>
              <a:rPr lang="tr-TR" dirty="0"/>
              <a:t> dindar kadar dini anlayamayacağı gerçeğini bir ölçüde kabul edebiliriz… Bununla birlikte, sosyolog, dışarıdan bakabilmenin getirdiği avantajla din konusuna sadece içeriden bakandan çok daha keskin bir yaklaşım sergileyebilir. </a:t>
            </a:r>
          </a:p>
        </p:txBody>
      </p:sp>
    </p:spTree>
    <p:extLst>
      <p:ext uri="{BB962C8B-B14F-4D97-AF65-F5344CB8AC3E}">
        <p14:creationId xmlns:p14="http://schemas.microsoft.com/office/powerpoint/2010/main" val="2664952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Dini-sosyal gerçekliğe eleştirel yaklaşım </a:t>
            </a:r>
          </a:p>
        </p:txBody>
      </p:sp>
      <p:sp>
        <p:nvSpPr>
          <p:cNvPr id="3" name="İçerik Yer Tutucusu 2"/>
          <p:cNvSpPr>
            <a:spLocks noGrp="1"/>
          </p:cNvSpPr>
          <p:nvPr>
            <p:ph idx="1"/>
          </p:nvPr>
        </p:nvSpPr>
        <p:spPr/>
        <p:txBody>
          <a:bodyPr/>
          <a:lstStyle/>
          <a:p>
            <a:r>
              <a:rPr lang="tr-TR" dirty="0" smtClean="0"/>
              <a:t>Sosyologlar </a:t>
            </a:r>
            <a:r>
              <a:rPr lang="tr-TR" dirty="0"/>
              <a:t>bütün sosyal fenomenlere sorgulayıcı ve şüpheci bir tavırla </a:t>
            </a:r>
            <a:r>
              <a:rPr lang="tr-TR" dirty="0" smtClean="0"/>
              <a:t>yaklaşır. </a:t>
            </a:r>
            <a:r>
              <a:rPr lang="tr-TR" dirty="0"/>
              <a:t>B</a:t>
            </a:r>
            <a:r>
              <a:rPr lang="tr-TR" dirty="0" smtClean="0"/>
              <a:t>u </a:t>
            </a:r>
            <a:r>
              <a:rPr lang="tr-TR" dirty="0"/>
              <a:t>yaklaşım tarzı din incelemelerinde de geçerli olan bir durumdur. </a:t>
            </a:r>
          </a:p>
        </p:txBody>
      </p:sp>
    </p:spTree>
    <p:extLst>
      <p:ext uri="{BB962C8B-B14F-4D97-AF65-F5344CB8AC3E}">
        <p14:creationId xmlns:p14="http://schemas.microsoft.com/office/powerpoint/2010/main" val="3703940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Dini-sosyal gerçekliğe eleştirel yaklaşım </a:t>
            </a:r>
          </a:p>
        </p:txBody>
      </p:sp>
      <p:sp>
        <p:nvSpPr>
          <p:cNvPr id="3" name="İçerik Yer Tutucusu 2"/>
          <p:cNvSpPr>
            <a:spLocks noGrp="1"/>
          </p:cNvSpPr>
          <p:nvPr>
            <p:ph idx="1"/>
          </p:nvPr>
        </p:nvSpPr>
        <p:spPr/>
        <p:txBody>
          <a:bodyPr/>
          <a:lstStyle/>
          <a:p>
            <a:r>
              <a:rPr lang="tr-TR" dirty="0" smtClean="0"/>
              <a:t>Başka </a:t>
            </a:r>
            <a:r>
              <a:rPr lang="tr-TR" dirty="0"/>
              <a:t>bir ifadeyle din </a:t>
            </a:r>
            <a:r>
              <a:rPr lang="tr-TR" dirty="0" err="1"/>
              <a:t>sosyologu</a:t>
            </a:r>
            <a:r>
              <a:rPr lang="tr-TR" dirty="0"/>
              <a:t> için, aşkın temele dayanan insan sahası incelendiğinde bile, yukarıda ifade edilen çerçevede, aşkın diye bir şey söz konusu değildir. Bizler cinsellik, ırkçılık, </a:t>
            </a:r>
            <a:r>
              <a:rPr lang="tr-TR" dirty="0" err="1"/>
              <a:t>homofobi</a:t>
            </a:r>
            <a:r>
              <a:rPr lang="tr-TR" dirty="0"/>
              <a:t>, sömürü, yolsuzluk ve benzeri pek çok konuyu araştırmaktan çekinmeyiz. </a:t>
            </a:r>
          </a:p>
        </p:txBody>
      </p:sp>
    </p:spTree>
    <p:extLst>
      <p:ext uri="{BB962C8B-B14F-4D97-AF65-F5344CB8AC3E}">
        <p14:creationId xmlns:p14="http://schemas.microsoft.com/office/powerpoint/2010/main" val="3487225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Dini-sosyal gerçekliğe eleştirel yaklaşım </a:t>
            </a:r>
          </a:p>
        </p:txBody>
      </p:sp>
      <p:sp>
        <p:nvSpPr>
          <p:cNvPr id="3" name="İçerik Yer Tutucusu 2"/>
          <p:cNvSpPr>
            <a:spLocks noGrp="1"/>
          </p:cNvSpPr>
          <p:nvPr>
            <p:ph idx="1"/>
          </p:nvPr>
        </p:nvSpPr>
        <p:spPr/>
        <p:txBody>
          <a:bodyPr/>
          <a:lstStyle/>
          <a:p>
            <a:r>
              <a:rPr lang="tr-TR" dirty="0"/>
              <a:t>Başlangıçta araştırmamızda böyle şeyleri açığa çıkarmak ya da risk taşıyan konularda hassasiyeti artırmak esas gayemiz değildir; fakat bazı yanlışlıkları keşfetmişsek, kesinlikle bu yanlışlıkları hasıraltı etmemeli ve üzerine gitmekten kaçınmamalıyız. </a:t>
            </a:r>
          </a:p>
        </p:txBody>
      </p:sp>
    </p:spTree>
    <p:extLst>
      <p:ext uri="{BB962C8B-B14F-4D97-AF65-F5344CB8AC3E}">
        <p14:creationId xmlns:p14="http://schemas.microsoft.com/office/powerpoint/2010/main" val="4275267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a:t>Christel </a:t>
            </a:r>
            <a:r>
              <a:rPr lang="en-US" dirty="0" err="1"/>
              <a:t>Manning’in</a:t>
            </a:r>
            <a:r>
              <a:rPr lang="en-US" dirty="0"/>
              <a:t> </a:t>
            </a:r>
            <a:r>
              <a:rPr lang="en-US" dirty="0" smtClean="0"/>
              <a:t>God </a:t>
            </a:r>
            <a:r>
              <a:rPr lang="en-US" dirty="0"/>
              <a:t>Give Us the </a:t>
            </a:r>
            <a:r>
              <a:rPr lang="en-US" dirty="0" smtClean="0"/>
              <a:t>Right</a:t>
            </a:r>
            <a:r>
              <a:rPr lang="tr-TR" dirty="0" smtClean="0"/>
              <a:t> adlı eseri</a:t>
            </a:r>
            <a:endParaRPr lang="tr-TR" dirty="0"/>
          </a:p>
        </p:txBody>
      </p:sp>
      <p:sp>
        <p:nvSpPr>
          <p:cNvPr id="3" name="İçerik Yer Tutucusu 2"/>
          <p:cNvSpPr>
            <a:spLocks noGrp="1"/>
          </p:cNvSpPr>
          <p:nvPr>
            <p:ph idx="1"/>
          </p:nvPr>
        </p:nvSpPr>
        <p:spPr/>
        <p:txBody>
          <a:bodyPr/>
          <a:lstStyle/>
          <a:p>
            <a:r>
              <a:rPr lang="tr-TR" dirty="0" err="1"/>
              <a:t>Christel</a:t>
            </a:r>
            <a:r>
              <a:rPr lang="tr-TR" dirty="0"/>
              <a:t> </a:t>
            </a:r>
            <a:r>
              <a:rPr lang="tr-TR" dirty="0" err="1"/>
              <a:t>Manning’in</a:t>
            </a:r>
            <a:r>
              <a:rPr lang="tr-TR" dirty="0"/>
              <a:t> kadın ve din ile ilgili </a:t>
            </a:r>
            <a:r>
              <a:rPr lang="tr-TR" dirty="0" err="1"/>
              <a:t>God</a:t>
            </a:r>
            <a:r>
              <a:rPr lang="tr-TR" dirty="0"/>
              <a:t> </a:t>
            </a:r>
            <a:r>
              <a:rPr lang="tr-TR" dirty="0" err="1"/>
              <a:t>Give</a:t>
            </a:r>
            <a:r>
              <a:rPr lang="tr-TR" dirty="0"/>
              <a:t> Us </a:t>
            </a:r>
            <a:r>
              <a:rPr lang="tr-TR" dirty="0" err="1"/>
              <a:t>the</a:t>
            </a:r>
            <a:r>
              <a:rPr lang="tr-TR" dirty="0"/>
              <a:t> Right (Bize Haklarımızı Tanrı Verdi, 1999) adlı eseri, din incelemelerine eleştirel yaklaşımın mükemmel örneklerinden biridir. </a:t>
            </a:r>
            <a:r>
              <a:rPr lang="tr-TR" dirty="0" err="1"/>
              <a:t>Mannning</a:t>
            </a:r>
            <a:r>
              <a:rPr lang="tr-TR" dirty="0"/>
              <a:t>, muhafazakar veya köktenci dini geleneklere katılan kadınları anlamaya çalışmaktadır. </a:t>
            </a:r>
          </a:p>
        </p:txBody>
      </p:sp>
    </p:spTree>
    <p:extLst>
      <p:ext uri="{BB962C8B-B14F-4D97-AF65-F5344CB8AC3E}">
        <p14:creationId xmlns:p14="http://schemas.microsoft.com/office/powerpoint/2010/main" val="61241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a:t>Christel </a:t>
            </a:r>
            <a:r>
              <a:rPr lang="en-US" dirty="0" err="1"/>
              <a:t>Manning’in</a:t>
            </a:r>
            <a:r>
              <a:rPr lang="en-US" dirty="0"/>
              <a:t> God Give Us the Right </a:t>
            </a:r>
            <a:r>
              <a:rPr lang="en-US" dirty="0" err="1"/>
              <a:t>adlı</a:t>
            </a:r>
            <a:r>
              <a:rPr lang="en-US" dirty="0"/>
              <a:t> </a:t>
            </a:r>
            <a:r>
              <a:rPr lang="en-US" dirty="0" err="1"/>
              <a:t>eseri</a:t>
            </a:r>
            <a:endParaRPr lang="tr-TR" dirty="0"/>
          </a:p>
        </p:txBody>
      </p:sp>
      <p:sp>
        <p:nvSpPr>
          <p:cNvPr id="3" name="İçerik Yer Tutucusu 2"/>
          <p:cNvSpPr>
            <a:spLocks noGrp="1"/>
          </p:cNvSpPr>
          <p:nvPr>
            <p:ph idx="1"/>
          </p:nvPr>
        </p:nvSpPr>
        <p:spPr/>
        <p:txBody>
          <a:bodyPr/>
          <a:lstStyle/>
          <a:p>
            <a:r>
              <a:rPr lang="tr-TR" dirty="0"/>
              <a:t>O, incelediği kadınları gerçekten anlamasını sağlayacak ve onları açacak </a:t>
            </a:r>
            <a:r>
              <a:rPr lang="tr-TR" dirty="0" err="1"/>
              <a:t>empatik</a:t>
            </a:r>
            <a:r>
              <a:rPr lang="tr-TR" dirty="0"/>
              <a:t> bir metot çerçevesinde araştırmasını gerçekleştirmiştir. Konusuna açıklık ve duygudaşlıkla yaklaşmasına rağmen eleştirel analizler yapmayı, çeşitli zıtlıklar ve tutarsızlıkları, özellikle erkek egemen cinsiyet normlarıyla ilgili olanları açığa çıkarmayı başarmıştır. </a:t>
            </a:r>
            <a:r>
              <a:rPr lang="tr-TR" dirty="0" err="1"/>
              <a:t>Manning’in</a:t>
            </a:r>
            <a:r>
              <a:rPr lang="tr-TR" dirty="0"/>
              <a:t> (1999,150) tartıştığı gibi:</a:t>
            </a:r>
          </a:p>
        </p:txBody>
      </p:sp>
    </p:spTree>
    <p:extLst>
      <p:ext uri="{BB962C8B-B14F-4D97-AF65-F5344CB8AC3E}">
        <p14:creationId xmlns:p14="http://schemas.microsoft.com/office/powerpoint/2010/main" val="687427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a:t>Christel </a:t>
            </a:r>
            <a:r>
              <a:rPr lang="en-US" dirty="0" err="1"/>
              <a:t>Manning’in</a:t>
            </a:r>
            <a:r>
              <a:rPr lang="en-US" dirty="0"/>
              <a:t> God Give Us the Right </a:t>
            </a:r>
            <a:r>
              <a:rPr lang="en-US" dirty="0" err="1"/>
              <a:t>adlı</a:t>
            </a:r>
            <a:r>
              <a:rPr lang="en-US" dirty="0"/>
              <a:t> </a:t>
            </a:r>
            <a:r>
              <a:rPr lang="en-US" dirty="0" err="1"/>
              <a:t>eseri</a:t>
            </a:r>
            <a:endParaRPr lang="tr-TR" dirty="0"/>
          </a:p>
        </p:txBody>
      </p:sp>
      <p:sp>
        <p:nvSpPr>
          <p:cNvPr id="3" name="İçerik Yer Tutucusu 2"/>
          <p:cNvSpPr>
            <a:spLocks noGrp="1"/>
          </p:cNvSpPr>
          <p:nvPr>
            <p:ph idx="1"/>
          </p:nvPr>
        </p:nvSpPr>
        <p:spPr/>
        <p:txBody>
          <a:bodyPr/>
          <a:lstStyle/>
          <a:p>
            <a:r>
              <a:rPr lang="tr-TR" dirty="0"/>
              <a:t>[Kadınlar] feminizmi reddettiklerini savunurlar; fakat onlar bazı feminist değerlere açıkça kucak açmaktadırlar. İş hayatında ve siyasette eşitlik ve otorite sahibi olmayı talep etmektedirler; fakat onlar kilise ve sinagogda da ayrımcılığa son verilmesini istemektedirler. </a:t>
            </a:r>
            <a:r>
              <a:rPr lang="tr-TR" dirty="0" err="1"/>
              <a:t>Evanjelik</a:t>
            </a:r>
            <a:r>
              <a:rPr lang="tr-TR" dirty="0"/>
              <a:t>  kadınlar bir hanımın kocasını kabul etmesi gerektiğini; fakat neredeyse içlerinden hiçbirinin bunu gerçekleştiremediğini ifade etmektedirler.</a:t>
            </a:r>
          </a:p>
        </p:txBody>
      </p:sp>
    </p:spTree>
    <p:extLst>
      <p:ext uri="{BB962C8B-B14F-4D97-AF65-F5344CB8AC3E}">
        <p14:creationId xmlns:p14="http://schemas.microsoft.com/office/powerpoint/2010/main" val="4169960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a:t>Christel </a:t>
            </a:r>
            <a:r>
              <a:rPr lang="en-US" dirty="0" err="1"/>
              <a:t>Manning’in</a:t>
            </a:r>
            <a:r>
              <a:rPr lang="en-US" dirty="0"/>
              <a:t> God Give Us the Right </a:t>
            </a:r>
            <a:r>
              <a:rPr lang="en-US" dirty="0" err="1"/>
              <a:t>adlı</a:t>
            </a:r>
            <a:r>
              <a:rPr lang="en-US" dirty="0"/>
              <a:t> </a:t>
            </a:r>
            <a:r>
              <a:rPr lang="en-US" dirty="0" err="1"/>
              <a:t>eseri</a:t>
            </a:r>
            <a:endParaRPr lang="tr-TR" dirty="0"/>
          </a:p>
        </p:txBody>
      </p:sp>
      <p:sp>
        <p:nvSpPr>
          <p:cNvPr id="3" name="İçerik Yer Tutucusu 2"/>
          <p:cNvSpPr>
            <a:spLocks noGrp="1"/>
          </p:cNvSpPr>
          <p:nvPr>
            <p:ph idx="1"/>
          </p:nvPr>
        </p:nvSpPr>
        <p:spPr/>
        <p:txBody>
          <a:bodyPr/>
          <a:lstStyle/>
          <a:p>
            <a:r>
              <a:rPr lang="tr-TR" dirty="0" err="1"/>
              <a:t>Manning’in</a:t>
            </a:r>
            <a:r>
              <a:rPr lang="tr-TR" dirty="0"/>
              <a:t> incelemesi dini inançlarla ilgili yanlış telakkileri yıkmak ya da araştırma konusunun tutarsızlığını veya ikiyüzlülüğünü ifşa etmekle ilgili değildir. Fakat onun sosyolojik yaklaşımının gayesi, kadınların cinsiyet ayrımı gibi meselelerde bazen başarılı bazen başarısız nasıl mücadele ettiklerini </a:t>
            </a:r>
            <a:r>
              <a:rPr lang="tr-TR" dirty="0" err="1"/>
              <a:t>entellektüel</a:t>
            </a:r>
            <a:r>
              <a:rPr lang="tr-TR" dirty="0"/>
              <a:t> sorgulama adına adil bir biçimde ortaya koymaktır. </a:t>
            </a:r>
          </a:p>
        </p:txBody>
      </p:sp>
    </p:spTree>
    <p:extLst>
      <p:ext uri="{BB962C8B-B14F-4D97-AF65-F5344CB8AC3E}">
        <p14:creationId xmlns:p14="http://schemas.microsoft.com/office/powerpoint/2010/main" val="2236307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Din incelendiğinde eleştirel sosyolojik duruş </a:t>
            </a:r>
            <a:r>
              <a:rPr lang="tr-TR" dirty="0" smtClean="0"/>
              <a:t>mümkün müdür? </a:t>
            </a:r>
            <a:endParaRPr lang="tr-TR" dirty="0"/>
          </a:p>
        </p:txBody>
      </p:sp>
      <p:sp>
        <p:nvSpPr>
          <p:cNvPr id="3" name="İçerik Yer Tutucusu 2"/>
          <p:cNvSpPr>
            <a:spLocks noGrp="1"/>
          </p:cNvSpPr>
          <p:nvPr>
            <p:ph idx="1"/>
          </p:nvPr>
        </p:nvSpPr>
        <p:spPr/>
        <p:txBody>
          <a:bodyPr/>
          <a:lstStyle/>
          <a:p>
            <a:r>
              <a:rPr lang="tr-TR" dirty="0"/>
              <a:t>Din incelendiğinde eleştirel sosyolojik duruş problemli olabilmektedir. Anlamaya ve açıklamaya çalıştığımız pek çok fenomen karşısında, esasen bizlerin meseleye dışarıdan bakan kimseler olduğumuz gerçeği kaçınılmaz olarak ortaya çıkmaktadır. </a:t>
            </a:r>
          </a:p>
        </p:txBody>
      </p:sp>
    </p:spTree>
    <p:extLst>
      <p:ext uri="{BB962C8B-B14F-4D97-AF65-F5344CB8AC3E}">
        <p14:creationId xmlns:p14="http://schemas.microsoft.com/office/powerpoint/2010/main" val="22713545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TotalTime>
  <Words>881</Words>
  <Application>Microsoft Office PowerPoint</Application>
  <PresentationFormat>Ekran Gösterisi (4:3)</PresentationFormat>
  <Paragraphs>39</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Organik</vt:lpstr>
      <vt:lpstr>Din Sosyolojisi I</vt:lpstr>
      <vt:lpstr>Dini-sosyal gerçekliğe eleştirel yaklaşım </vt:lpstr>
      <vt:lpstr>Dini-sosyal gerçekliğe eleştirel yaklaşım </vt:lpstr>
      <vt:lpstr>Dini-sosyal gerçekliğe eleştirel yaklaşım </vt:lpstr>
      <vt:lpstr>Christel Manning’in God Give Us the Right adlı eseri</vt:lpstr>
      <vt:lpstr>Christel Manning’in God Give Us the Right adlı eseri</vt:lpstr>
      <vt:lpstr>Christel Manning’in God Give Us the Right adlı eseri</vt:lpstr>
      <vt:lpstr>Christel Manning’in God Give Us the Right adlı eseri</vt:lpstr>
      <vt:lpstr>Din incelendiğinde eleştirel sosyolojik duruş mümkün müdür? </vt:lpstr>
      <vt:lpstr>Din incelendiğinde eleştirel sosyolojik duruş mümkün müdür? </vt:lpstr>
      <vt:lpstr>Din incelendiğinde eleştirel sosyolojik duruş mümkün müdür? </vt:lpstr>
      <vt:lpstr>Din incelendiğinde eleştirel sosyolojik duruş mümkün müdür? </vt:lpstr>
      <vt:lpstr>Din incelendiğinde eleştirel sosyolojik duruş mümkün müdür? </vt:lpstr>
      <vt:lpstr>Din incelendiğinde eleştirel sosyolojik duruş mümkün müdür? </vt:lpstr>
      <vt:lpstr>Din incelendiğinde eleştirel sosyolojik duruş mümkün müdür? </vt:lpstr>
      <vt:lpstr>Din incelendiğinde eleştirel sosyolojik duruş mümkün müdür? </vt:lpstr>
      <vt:lpstr>Din incelendiğinde eleştirel sosyolojik duruş mümkün müdür? </vt:lpstr>
      <vt:lpstr>Din incelendiğinde eleştirel sosyolojik duruş mümkün müdür? </vt:lpstr>
      <vt:lpstr>Sonuç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 Sosyolojisi I</dc:title>
  <dc:creator>ihsan</dc:creator>
  <cp:lastModifiedBy>ihsan</cp:lastModifiedBy>
  <cp:revision>2</cp:revision>
  <dcterms:created xsi:type="dcterms:W3CDTF">2017-12-18T18:57:04Z</dcterms:created>
  <dcterms:modified xsi:type="dcterms:W3CDTF">2017-12-18T19:08:45Z</dcterms:modified>
</cp:coreProperties>
</file>