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67481B4-639B-45C2-8336-30C661C8D3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1695942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7481B4-639B-45C2-8336-30C661C8D3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2474855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7481B4-639B-45C2-8336-30C661C8D3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12252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67481B4-639B-45C2-8336-30C661C8D3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1228804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67481B4-639B-45C2-8336-30C661C8D3A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516110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67481B4-639B-45C2-8336-30C661C8D3A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559448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67481B4-639B-45C2-8336-30C661C8D3A7}"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3606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67481B4-639B-45C2-8336-30C661C8D3A7}"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200006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67481B4-639B-45C2-8336-30C661C8D3A7}"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3976066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67481B4-639B-45C2-8336-30C661C8D3A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2534582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67481B4-639B-45C2-8336-30C661C8D3A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DF0D18-79C7-4BC8-86DE-A268814DA309}" type="slidenum">
              <a:rPr lang="tr-TR" smtClean="0"/>
              <a:t>‹#›</a:t>
            </a:fld>
            <a:endParaRPr lang="tr-TR"/>
          </a:p>
        </p:txBody>
      </p:sp>
    </p:spTree>
    <p:extLst>
      <p:ext uri="{BB962C8B-B14F-4D97-AF65-F5344CB8AC3E}">
        <p14:creationId xmlns:p14="http://schemas.microsoft.com/office/powerpoint/2010/main" val="4131654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7481B4-639B-45C2-8336-30C661C8D3A7}"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DF0D18-79C7-4BC8-86DE-A268814DA309}" type="slidenum">
              <a:rPr lang="tr-TR" smtClean="0"/>
              <a:t>‹#›</a:t>
            </a:fld>
            <a:endParaRPr lang="tr-TR"/>
          </a:p>
        </p:txBody>
      </p:sp>
    </p:spTree>
    <p:extLst>
      <p:ext uri="{BB962C8B-B14F-4D97-AF65-F5344CB8AC3E}">
        <p14:creationId xmlns:p14="http://schemas.microsoft.com/office/powerpoint/2010/main" val="3871561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9296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Toplam Fayda ve Marjinal Fayda Tüketicinin herhangi bir maldan bir birim kullandığını varsayalım. Tüketici bu malın kullanımı sonucunda belli miktar fayda sağlamıştır. Bütün gün susuz kalmış birisine su verdiğinizde birinci bardaktan içeceği sudan belli bir fayda sağlayacaktır. İkinci ve üçüncü bardakları içtikçe elde edeceği toplam fayda artacaktır. </a:t>
            </a:r>
            <a:r>
              <a:rPr lang="tr-TR" smtClean="0"/>
              <a:t>Belli bir dönemde, diğer malların tüketimi sabitken, bir malın çeşitli miktarlarının tüketilmesi sonucu ulaşılan tatmin düzeyine toplam fayda denir</a:t>
            </a:r>
            <a:endParaRPr lang="tr-TR"/>
          </a:p>
        </p:txBody>
      </p:sp>
    </p:spTree>
    <p:extLst>
      <p:ext uri="{BB962C8B-B14F-4D97-AF65-F5344CB8AC3E}">
        <p14:creationId xmlns:p14="http://schemas.microsoft.com/office/powerpoint/2010/main" val="2061328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Talebin gelir esnekliğinin pozitif çıkması (G&gt; 0) durumunda bu mallar normal mallar olarak nitelendirilir.  Talebin gelir esnekliğinin negatif çıkması (G &lt; 0) durumunda bu mallar düşük mallardır. Örneğin gelir artınca insanlar konserve yerine söz konusu sebzelerin tazelerini yemeği tercih ederler. (Burada konserve düşük maldır.)  Gelişmiş ülkelerde tüm yiyecekler sıfır gelir esnekliğine sahiptir. İnsanlar gelirleri arttı diye daha fazla yemek yemezler. Oysa gelişmekte olan ülkelerde gelir arttığı zaman tüketim de artar. (G &gt;</a:t>
            </a:r>
            <a:endParaRPr lang="tr-TR" dirty="0"/>
          </a:p>
        </p:txBody>
      </p:sp>
    </p:spTree>
    <p:extLst>
      <p:ext uri="{BB962C8B-B14F-4D97-AF65-F5344CB8AC3E}">
        <p14:creationId xmlns:p14="http://schemas.microsoft.com/office/powerpoint/2010/main" val="4164802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Çapraz Fiyat Talep Esnekliği Bir malın talep edilen miktarının ilgili diğer malın fiyatındaki değişmelere duyarlılığını ölçer. Çapraz talep esnekliği; x malından talep edilen miktardaki % değişmenin y malının fiyatındaki % değişmeye </a:t>
            </a:r>
            <a:r>
              <a:rPr lang="tr-TR" dirty="0" err="1" smtClean="0"/>
              <a:t>oranıd</a:t>
            </a:r>
            <a:endParaRPr lang="tr-TR" dirty="0"/>
          </a:p>
        </p:txBody>
      </p:sp>
    </p:spTree>
    <p:extLst>
      <p:ext uri="{BB962C8B-B14F-4D97-AF65-F5344CB8AC3E}">
        <p14:creationId xmlns:p14="http://schemas.microsoft.com/office/powerpoint/2010/main" val="409135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Karayoluyla verilen ulaşım hizmetlerinin fiyatı, yükseldiğinde demiryoluyla olan ulaşıma talep artar (Talep eğrisi sağa kayar.) İşte karayolu hizmetlerinin fiyatındaki artışa karşılık demiryolu ulaşımına olan talebin duyarlılığı çapraz talep esnekliğiyle ölçülür. Dolayısıyla ikame bir malın fiyatı arttığında tüketiciler diğer malı veya hizmeti daha fazla talep edeceklerdir. </a:t>
            </a:r>
            <a:endParaRPr lang="tr-TR" dirty="0"/>
          </a:p>
        </p:txBody>
      </p:sp>
    </p:spTree>
    <p:extLst>
      <p:ext uri="{BB962C8B-B14F-4D97-AF65-F5344CB8AC3E}">
        <p14:creationId xmlns:p14="http://schemas.microsoft.com/office/powerpoint/2010/main" val="534969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Turizmde Arz Esnekliği Turistik ürünü arz edenlerin fiyat değişmelerine karşı olan duyarlılıklarını ölçmek için kullanılmaktadır. Arz esnekliği; bir malın arz edilen miktarındaki yüzde değişmenin fiyattaki yüzde değişmeye oranıdır. Fiyattaki küçük bir değişme karşısında arz edilen miktardaki yüzde değişmenin, fiyattaki % değişmeye oranıdır.</a:t>
            </a:r>
            <a:endParaRPr lang="tr-TR" dirty="0"/>
          </a:p>
        </p:txBody>
      </p:sp>
    </p:spTree>
    <p:extLst>
      <p:ext uri="{BB962C8B-B14F-4D97-AF65-F5344CB8AC3E}">
        <p14:creationId xmlns:p14="http://schemas.microsoft.com/office/powerpoint/2010/main" val="109817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Arzı esnekliğinin kat sayısı pozitiftir. (+) Çünkü arz eğrisi pozitif eğimli bir eğridir. Fiyatta bir düşüş olması halinde arz edilen miktarın düşmesi, ya da fiyatta bir artış olması halinde arz edilen miktarın artması nedeniyle esneklik katsayısı pozitiftir. İşlemlerde formüle (+) işaretinin konmaması, arz esneklik katsayısının (+) olduğunu ifade eder. </a:t>
            </a:r>
            <a:r>
              <a:rPr lang="tr-TR" dirty="0" err="1" smtClean="0"/>
              <a:t>eA</a:t>
            </a:r>
            <a:r>
              <a:rPr lang="tr-TR" dirty="0" smtClean="0"/>
              <a:t> &gt; 1 ® Esnek arz, elastik arz </a:t>
            </a:r>
            <a:r>
              <a:rPr lang="tr-TR" dirty="0" err="1" smtClean="0"/>
              <a:t>eA</a:t>
            </a:r>
            <a:r>
              <a:rPr lang="tr-TR" dirty="0" smtClean="0"/>
              <a:t> &lt; 1 ® </a:t>
            </a:r>
            <a:r>
              <a:rPr lang="tr-TR" dirty="0" err="1" smtClean="0"/>
              <a:t>İnelastik</a:t>
            </a:r>
            <a:r>
              <a:rPr lang="tr-TR" dirty="0" smtClean="0"/>
              <a:t> arz, esnek olmayan arz </a:t>
            </a:r>
            <a:r>
              <a:rPr lang="tr-TR" dirty="0" err="1" smtClean="0"/>
              <a:t>eA</a:t>
            </a:r>
            <a:r>
              <a:rPr lang="tr-TR" dirty="0" smtClean="0"/>
              <a:t> = 1 ® Birim esnek arz </a:t>
            </a:r>
            <a:r>
              <a:rPr lang="tr-TR" dirty="0" err="1" smtClean="0"/>
              <a:t>eA</a:t>
            </a:r>
            <a:r>
              <a:rPr lang="tr-TR" dirty="0" smtClean="0"/>
              <a:t> = 0 ® Tam </a:t>
            </a:r>
            <a:r>
              <a:rPr lang="tr-TR" dirty="0" err="1" smtClean="0"/>
              <a:t>inelastik</a:t>
            </a:r>
            <a:r>
              <a:rPr lang="tr-TR" dirty="0" smtClean="0"/>
              <a:t> arz </a:t>
            </a:r>
            <a:r>
              <a:rPr lang="tr-TR" dirty="0" err="1" smtClean="0"/>
              <a:t>eA</a:t>
            </a:r>
            <a:r>
              <a:rPr lang="tr-TR" dirty="0" smtClean="0"/>
              <a:t> = ¥ ® Tam esnek arz, tam elastik arz</a:t>
            </a:r>
            <a:endParaRPr lang="tr-TR" dirty="0"/>
          </a:p>
        </p:txBody>
      </p:sp>
    </p:spTree>
    <p:extLst>
      <p:ext uri="{BB962C8B-B14F-4D97-AF65-F5344CB8AC3E}">
        <p14:creationId xmlns:p14="http://schemas.microsoft.com/office/powerpoint/2010/main" val="857580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Arz Esnekliğini Etkileyen Faktörler Tüm ürünler ya da tüm üreticiler aynı arz esnekliğine sahip değillerdir. Bu süreye ve geleceğe ait bekleyişlere bağlıdır. Süre Çok kısa (pazar-piyasa dönemi) dönemde bir malın arz miktarı sabittir. Hiçbir şekilde bu dönemde arz miktarı arttırılamaz. (</a:t>
            </a:r>
            <a:r>
              <a:rPr lang="tr-TR" dirty="0" err="1" smtClean="0"/>
              <a:t>eA</a:t>
            </a:r>
            <a:r>
              <a:rPr lang="tr-TR" dirty="0" smtClean="0"/>
              <a:t> = 0) Tatil köyündeki balıkçılar akşam ağlarını attıkları zaman sabah topladıkları balıkları (diğer şartlar sabitken) aynı gün satmak zorundadırlar. Balığın miktarı bellidir. Yeniden ağ atılıncaya kadar bu miktar değişmez.  Kısa dönem: Sadece emek faktörünün değişebildiği zaman süresidir. Sabit girdilerin değiştirilmesi kısa dönemde mümkün değildir. Balıkçılar kısa dönemde üretim hacmini arttırmak için ellerindeki imkanları zorlayacaklardır. Daha fazla işgücü çalıştıracaklar, ellerindeki ağların sayısını arttırabileceklerdir. Kısa dönemde arz esnekliği düşüktür.(</a:t>
            </a:r>
            <a:r>
              <a:rPr lang="tr-TR" dirty="0" err="1" smtClean="0"/>
              <a:t>eA</a:t>
            </a:r>
            <a:r>
              <a:rPr lang="tr-TR" dirty="0" smtClean="0"/>
              <a:t> &lt; 1)</a:t>
            </a:r>
            <a:endParaRPr lang="tr-TR" dirty="0"/>
          </a:p>
        </p:txBody>
      </p:sp>
    </p:spTree>
    <p:extLst>
      <p:ext uri="{BB962C8B-B14F-4D97-AF65-F5344CB8AC3E}">
        <p14:creationId xmlns:p14="http://schemas.microsoft.com/office/powerpoint/2010/main" val="2428892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 Uzun dönemde ise her üretim faktörü değiştirilebilir. Balıkçılar sandallarını arttırabilirler. Yeni avlanma metodu geliştirebilirler. Arz bu dönemde esnektir. (</a:t>
            </a:r>
            <a:r>
              <a:rPr lang="tr-TR" dirty="0" err="1" smtClean="0"/>
              <a:t>eA</a:t>
            </a:r>
            <a:r>
              <a:rPr lang="tr-TR" dirty="0" smtClean="0"/>
              <a:t> &gt; 1) Bekleyişler </a:t>
            </a:r>
            <a:r>
              <a:rPr lang="tr-TR" dirty="0" err="1" smtClean="0"/>
              <a:t>Bekleyişler</a:t>
            </a:r>
            <a:r>
              <a:rPr lang="tr-TR" dirty="0" smtClean="0"/>
              <a:t> de arz esnekliğini etkilemektedir. Eğer fiyat artışları geçici ise üretici açısından üretimi arttırmak yarar sağlamayacaktır (</a:t>
            </a:r>
            <a:r>
              <a:rPr lang="tr-TR" dirty="0" err="1" smtClean="0"/>
              <a:t>eA</a:t>
            </a:r>
            <a:r>
              <a:rPr lang="tr-TR" dirty="0" smtClean="0"/>
              <a:t> &lt; 1), eğer fiyat yükselişleri uzun sürecekse, üretici üretimini ayarlayabilecektir. (</a:t>
            </a:r>
            <a:r>
              <a:rPr lang="tr-TR" dirty="0" err="1" smtClean="0"/>
              <a:t>eA</a:t>
            </a:r>
            <a:r>
              <a:rPr lang="tr-TR" dirty="0" smtClean="0"/>
              <a:t> &gt; 1) Dolayısıyla arz esnek olacaktır.</a:t>
            </a:r>
            <a:endParaRPr lang="tr-TR" dirty="0"/>
          </a:p>
        </p:txBody>
      </p:sp>
    </p:spTree>
    <p:extLst>
      <p:ext uri="{BB962C8B-B14F-4D97-AF65-F5344CB8AC3E}">
        <p14:creationId xmlns:p14="http://schemas.microsoft.com/office/powerpoint/2010/main" val="270934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Tercih ve Fayda Kavramı Fayda; mal ve hizmetlerin ihtiyaçlarımızı karşılama özelliğidir. Rasyonel (akılcı) hareket eden tüketici kendisine daha fazla fayda sağlayan mal ve hizmetleri diğerlerine tercih edecektir. Böylece sınırlı bütçesiyle kendisine en fazla tatmini sağlayan mal ve hizmetleri satın almaya karar verecektir. Kişinin elde edeceği memnuniyetin ya da faydanın ölçülüp ölçülemeyeceği iktisatçılar arasında tartışılmıştır. Bir kısım iktisatçı faydanın ölçülebileceğini öne sürmüşler, faydanın ölçülmesinde </a:t>
            </a:r>
            <a:r>
              <a:rPr lang="tr-TR" dirty="0" err="1" smtClean="0"/>
              <a:t>utiladı</a:t>
            </a:r>
            <a:r>
              <a:rPr lang="tr-TR" dirty="0" smtClean="0"/>
              <a:t> verilen fayda birimini kullanmışlardır. Faydanın ölçülebileceğini savunan iktisatçılara </a:t>
            </a:r>
            <a:r>
              <a:rPr lang="tr-TR" dirty="0" err="1" smtClean="0"/>
              <a:t>sayısalcılar</a:t>
            </a:r>
            <a:r>
              <a:rPr lang="tr-TR" dirty="0" smtClean="0"/>
              <a:t> ya da </a:t>
            </a:r>
            <a:r>
              <a:rPr lang="tr-TR" dirty="0" err="1" smtClean="0"/>
              <a:t>kardinalistler</a:t>
            </a:r>
            <a:r>
              <a:rPr lang="tr-TR" dirty="0" smtClean="0"/>
              <a:t> denilmektedir. Diğer tarafta ise malların faydalarının ölçülmesinin mümkün olmadığını, ancak tüketicilerin malları, kendisine sağladığı faydaya göre sıraya dizebileceğini savunan iktisatçılar vardır. faydanın ölçülemeyeceğini, sıralanabileceğini savunan iktisatçılara </a:t>
            </a:r>
            <a:r>
              <a:rPr lang="tr-TR" dirty="0" err="1" smtClean="0"/>
              <a:t>sırasalcılar</a:t>
            </a:r>
            <a:r>
              <a:rPr lang="tr-TR" dirty="0" smtClean="0"/>
              <a:t> ya da </a:t>
            </a:r>
            <a:r>
              <a:rPr lang="tr-TR" dirty="0" err="1" smtClean="0"/>
              <a:t>ordinalistler</a:t>
            </a:r>
            <a:r>
              <a:rPr lang="tr-TR" dirty="0" smtClean="0"/>
              <a:t> denilmektedir.</a:t>
            </a:r>
            <a:endParaRPr lang="tr-TR" dirty="0"/>
          </a:p>
        </p:txBody>
      </p:sp>
    </p:spTree>
    <p:extLst>
      <p:ext uri="{BB962C8B-B14F-4D97-AF65-F5344CB8AC3E}">
        <p14:creationId xmlns:p14="http://schemas.microsoft.com/office/powerpoint/2010/main" val="79077111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719</Words>
  <Application>Microsoft Office PowerPoint</Application>
  <PresentationFormat>Ekran Gösterisi (4:3)</PresentationFormat>
  <Paragraphs>10</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2</cp:revision>
  <dcterms:created xsi:type="dcterms:W3CDTF">2020-10-14T07:41:46Z</dcterms:created>
  <dcterms:modified xsi:type="dcterms:W3CDTF">2020-11-08T15:35:19Z</dcterms:modified>
</cp:coreProperties>
</file>