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300" r:id="rId4"/>
    <p:sldId id="302" r:id="rId5"/>
    <p:sldId id="303" r:id="rId6"/>
    <p:sldId id="304" r:id="rId7"/>
    <p:sldId id="305" r:id="rId8"/>
    <p:sldId id="306" r:id="rId9"/>
    <p:sldId id="307" r:id="rId10"/>
    <p:sldId id="308" r:id="rId11"/>
    <p:sldId id="309" r:id="rId12"/>
    <p:sldId id="301" r:id="rId13"/>
    <p:sldId id="311"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260398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3422860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260349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032116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436F4C3-7717-4BC6-82ED-1E3C09D54A94}"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588058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226750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36F4C3-7717-4BC6-82ED-1E3C09D54A94}"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66882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36F4C3-7717-4BC6-82ED-1E3C09D54A94}"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3797320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36F4C3-7717-4BC6-82ED-1E3C09D54A94}"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2005645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136409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36F4C3-7717-4BC6-82ED-1E3C09D54A94}"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1AADF-AE55-4B74-A24F-F41EFE1507B5}" type="slidenum">
              <a:rPr lang="tr-TR" smtClean="0"/>
              <a:t>‹#›</a:t>
            </a:fld>
            <a:endParaRPr lang="tr-TR"/>
          </a:p>
        </p:txBody>
      </p:sp>
    </p:spTree>
    <p:extLst>
      <p:ext uri="{BB962C8B-B14F-4D97-AF65-F5344CB8AC3E}">
        <p14:creationId xmlns:p14="http://schemas.microsoft.com/office/powerpoint/2010/main" val="54311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36F4C3-7717-4BC6-82ED-1E3C09D54A94}"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1AADF-AE55-4B74-A24F-F41EFE1507B5}" type="slidenum">
              <a:rPr lang="tr-TR" smtClean="0"/>
              <a:t>‹#›</a:t>
            </a:fld>
            <a:endParaRPr lang="tr-TR"/>
          </a:p>
        </p:txBody>
      </p:sp>
    </p:spTree>
    <p:extLst>
      <p:ext uri="{BB962C8B-B14F-4D97-AF65-F5344CB8AC3E}">
        <p14:creationId xmlns:p14="http://schemas.microsoft.com/office/powerpoint/2010/main" val="164570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700644"/>
            <a:ext cx="9144000" cy="3319958"/>
          </a:xfrm>
        </p:spPr>
        <p:txBody>
          <a:bodyPr>
            <a:normAutofit fontScale="90000"/>
          </a:bodyPr>
          <a:lstStyle/>
          <a:p>
            <a:pPr>
              <a:lnSpc>
                <a:spcPct val="100000"/>
              </a:lnSpc>
            </a:pPr>
            <a:r>
              <a:rPr lang="tr-TR" dirty="0"/>
              <a:t>DAVRANIŞ BİLİMLERİNDE </a:t>
            </a:r>
            <a:r>
              <a:rPr lang="tr-TR" dirty="0" smtClean="0"/>
              <a:t>İLERİ İSTATİSTİK</a:t>
            </a:r>
            <a:r>
              <a:rPr lang="tr-TR" dirty="0"/>
              <a:t/>
            </a:r>
            <a:br>
              <a:rPr lang="tr-TR" dirty="0"/>
            </a:br>
            <a:r>
              <a:rPr lang="tr-TR" dirty="0" smtClean="0"/>
              <a:t/>
            </a:r>
            <a:br>
              <a:rPr lang="tr-TR" dirty="0" smtClean="0"/>
            </a:br>
            <a:r>
              <a:rPr lang="tr-TR" dirty="0" smtClean="0"/>
              <a:t>DOKTORA</a:t>
            </a:r>
            <a:endParaRPr lang="tr-TR" dirty="0"/>
          </a:p>
        </p:txBody>
      </p:sp>
      <p:sp>
        <p:nvSpPr>
          <p:cNvPr id="3" name="Alt Başlık 2"/>
          <p:cNvSpPr>
            <a:spLocks noGrp="1"/>
          </p:cNvSpPr>
          <p:nvPr>
            <p:ph type="subTitle" idx="1"/>
          </p:nvPr>
        </p:nvSpPr>
        <p:spPr>
          <a:xfrm>
            <a:off x="1524000" y="4421435"/>
            <a:ext cx="9144000" cy="1655762"/>
          </a:xfrm>
        </p:spPr>
        <p:txBody>
          <a:bodyPr/>
          <a:lstStyle/>
          <a:p>
            <a:r>
              <a:rPr lang="tr-TR" dirty="0"/>
              <a:t>Doç. Dr. ÖMAY ÇOKLUK BÖKEOĞLU</a:t>
            </a:r>
          </a:p>
          <a:p>
            <a:endParaRPr lang="tr-TR" dirty="0"/>
          </a:p>
        </p:txBody>
      </p:sp>
    </p:spTree>
    <p:extLst>
      <p:ext uri="{BB962C8B-B14F-4D97-AF65-F5344CB8AC3E}">
        <p14:creationId xmlns:p14="http://schemas.microsoft.com/office/powerpoint/2010/main" val="2890422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Açımlayıcı</a:t>
            </a:r>
            <a:r>
              <a:rPr lang="tr-TR" dirty="0"/>
              <a:t> Faktör </a:t>
            </a:r>
            <a:r>
              <a:rPr lang="tr-TR" dirty="0" smtClean="0"/>
              <a:t>Analizi </a:t>
            </a:r>
            <a:r>
              <a:rPr lang="tr-TR" sz="2000" dirty="0" smtClean="0"/>
              <a:t>(Çokluk ve </a:t>
            </a:r>
            <a:r>
              <a:rPr lang="tr-TR" sz="2000" dirty="0" err="1" smtClean="0"/>
              <a:t>diğ</a:t>
            </a:r>
            <a:r>
              <a:rPr lang="tr-TR" sz="2000" dirty="0" smtClean="0"/>
              <a:t>., 2010)</a:t>
            </a:r>
            <a:endParaRPr lang="tr-TR" sz="2000" dirty="0"/>
          </a:p>
        </p:txBody>
      </p:sp>
      <p:sp>
        <p:nvSpPr>
          <p:cNvPr id="3" name="İçerik Yer Tutucusu 2"/>
          <p:cNvSpPr>
            <a:spLocks noGrp="1"/>
          </p:cNvSpPr>
          <p:nvPr>
            <p:ph idx="1"/>
          </p:nvPr>
        </p:nvSpPr>
        <p:spPr/>
        <p:txBody>
          <a:bodyPr/>
          <a:lstStyle/>
          <a:p>
            <a:pPr>
              <a:lnSpc>
                <a:spcPct val="150000"/>
              </a:lnSpc>
            </a:pPr>
            <a:r>
              <a:rPr lang="tr-TR" b="1" dirty="0" err="1" smtClean="0"/>
              <a:t>Ağırlıklandırılmamış</a:t>
            </a:r>
            <a:r>
              <a:rPr lang="tr-TR" b="1" dirty="0" smtClean="0"/>
              <a:t> </a:t>
            </a:r>
            <a:r>
              <a:rPr lang="tr-TR" b="1" dirty="0"/>
              <a:t>En Küçük Kareler Analizi </a:t>
            </a:r>
            <a:r>
              <a:rPr lang="tr-TR" dirty="0"/>
              <a:t>(</a:t>
            </a:r>
            <a:r>
              <a:rPr lang="tr-TR" dirty="0" err="1"/>
              <a:t>Unweighted</a:t>
            </a:r>
            <a:r>
              <a:rPr lang="tr-TR" dirty="0"/>
              <a:t> </a:t>
            </a:r>
            <a:r>
              <a:rPr lang="tr-TR" dirty="0" err="1"/>
              <a:t>Least</a:t>
            </a:r>
            <a:r>
              <a:rPr lang="tr-TR" dirty="0"/>
              <a:t> </a:t>
            </a:r>
            <a:r>
              <a:rPr lang="tr-TR" dirty="0" err="1"/>
              <a:t>Squares</a:t>
            </a:r>
            <a:r>
              <a:rPr lang="tr-TR" dirty="0"/>
              <a:t> Analysis): </a:t>
            </a:r>
            <a:r>
              <a:rPr lang="tr-TR" dirty="0" err="1"/>
              <a:t>Comrey</a:t>
            </a:r>
            <a:r>
              <a:rPr lang="tr-TR" dirty="0"/>
              <a:t> tarafından 1962’de </a:t>
            </a:r>
            <a:r>
              <a:rPr lang="tr-TR" dirty="0" smtClean="0"/>
              <a:t>geliştirilen </a:t>
            </a:r>
            <a:r>
              <a:rPr lang="tr-TR" dirty="0"/>
              <a:t>ve Harman ve </a:t>
            </a:r>
            <a:r>
              <a:rPr lang="tr-TR" dirty="0" err="1"/>
              <a:t>Jones</a:t>
            </a:r>
            <a:r>
              <a:rPr lang="tr-TR" dirty="0"/>
              <a:t> tarafından 1966’da yeniden düzenlenen bu </a:t>
            </a:r>
            <a:r>
              <a:rPr lang="tr-TR" dirty="0" smtClean="0"/>
              <a:t>tekniğin </a:t>
            </a:r>
            <a:r>
              <a:rPr lang="tr-TR" dirty="0"/>
              <a:t>orijinal adı “asgari artık / fark” (minimum </a:t>
            </a:r>
            <a:r>
              <a:rPr lang="tr-TR" dirty="0" err="1"/>
              <a:t>residual</a:t>
            </a:r>
            <a:r>
              <a:rPr lang="tr-TR" dirty="0"/>
              <a:t>)’tır.</a:t>
            </a:r>
          </a:p>
        </p:txBody>
      </p:sp>
    </p:spTree>
    <p:extLst>
      <p:ext uri="{BB962C8B-B14F-4D97-AF65-F5344CB8AC3E}">
        <p14:creationId xmlns:p14="http://schemas.microsoft.com/office/powerpoint/2010/main" val="1795115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Açımlayıcı</a:t>
            </a:r>
            <a:r>
              <a:rPr lang="tr-TR" dirty="0"/>
              <a:t> Faktör </a:t>
            </a:r>
            <a:r>
              <a:rPr lang="tr-TR" dirty="0" smtClean="0"/>
              <a:t>Analizi </a:t>
            </a:r>
            <a:r>
              <a:rPr lang="tr-TR" sz="2000" dirty="0" smtClean="0"/>
              <a:t>(Çokluk ve </a:t>
            </a:r>
            <a:r>
              <a:rPr lang="tr-TR" sz="2000" dirty="0" err="1" smtClean="0"/>
              <a:t>diğ</a:t>
            </a:r>
            <a:r>
              <a:rPr lang="tr-TR" sz="2000" dirty="0" smtClean="0"/>
              <a:t>., 2010)</a:t>
            </a:r>
            <a:endParaRPr lang="tr-TR" sz="2000" dirty="0"/>
          </a:p>
        </p:txBody>
      </p:sp>
      <p:sp>
        <p:nvSpPr>
          <p:cNvPr id="3" name="İçerik Yer Tutucusu 2"/>
          <p:cNvSpPr>
            <a:spLocks noGrp="1"/>
          </p:cNvSpPr>
          <p:nvPr>
            <p:ph idx="1"/>
          </p:nvPr>
        </p:nvSpPr>
        <p:spPr/>
        <p:txBody>
          <a:bodyPr/>
          <a:lstStyle/>
          <a:p>
            <a:pPr>
              <a:lnSpc>
                <a:spcPct val="150000"/>
              </a:lnSpc>
            </a:pPr>
            <a:r>
              <a:rPr lang="tr-TR" b="1" dirty="0" err="1"/>
              <a:t>Genellestirilmis</a:t>
            </a:r>
            <a:r>
              <a:rPr lang="tr-TR" b="1" dirty="0"/>
              <a:t> / </a:t>
            </a:r>
            <a:r>
              <a:rPr lang="tr-TR" b="1" dirty="0" err="1"/>
              <a:t>Agırlıklandırılmıs</a:t>
            </a:r>
            <a:r>
              <a:rPr lang="tr-TR" b="1" dirty="0"/>
              <a:t> En Küçük Kareler Analizi </a:t>
            </a:r>
            <a:r>
              <a:rPr lang="tr-TR" dirty="0"/>
              <a:t>(</a:t>
            </a:r>
            <a:r>
              <a:rPr lang="tr-TR" dirty="0" err="1" smtClean="0"/>
              <a:t>Generalized</a:t>
            </a:r>
            <a:r>
              <a:rPr lang="tr-TR" dirty="0" smtClean="0"/>
              <a:t>/ </a:t>
            </a:r>
            <a:r>
              <a:rPr lang="tr-TR" dirty="0" err="1"/>
              <a:t>Weihted</a:t>
            </a:r>
            <a:r>
              <a:rPr lang="tr-TR" dirty="0"/>
              <a:t> </a:t>
            </a:r>
            <a:r>
              <a:rPr lang="tr-TR" dirty="0" err="1"/>
              <a:t>Least</a:t>
            </a:r>
            <a:r>
              <a:rPr lang="tr-TR" dirty="0"/>
              <a:t> </a:t>
            </a:r>
            <a:r>
              <a:rPr lang="tr-TR" dirty="0" err="1"/>
              <a:t>Squares</a:t>
            </a:r>
            <a:r>
              <a:rPr lang="tr-TR" dirty="0"/>
              <a:t> Analysis): </a:t>
            </a:r>
            <a:r>
              <a:rPr lang="tr-TR" dirty="0" smtClean="0"/>
              <a:t>Genelleştirilmiş </a:t>
            </a:r>
            <a:r>
              <a:rPr lang="tr-TR" dirty="0"/>
              <a:t>en küçük </a:t>
            </a:r>
            <a:r>
              <a:rPr lang="tr-TR" dirty="0" smtClean="0"/>
              <a:t>kareler analizi </a:t>
            </a:r>
            <a:r>
              <a:rPr lang="tr-TR" dirty="0"/>
              <a:t>de, </a:t>
            </a:r>
            <a:r>
              <a:rPr lang="tr-TR" dirty="0" err="1" smtClean="0"/>
              <a:t>ağırlıklandırılmamış</a:t>
            </a:r>
            <a:r>
              <a:rPr lang="tr-TR" dirty="0" smtClean="0"/>
              <a:t> </a:t>
            </a:r>
            <a:r>
              <a:rPr lang="tr-TR" dirty="0"/>
              <a:t>en küçük kareler analizinde </a:t>
            </a:r>
            <a:r>
              <a:rPr lang="tr-TR" dirty="0" smtClean="0"/>
              <a:t>olduğu gibi</a:t>
            </a:r>
            <a:r>
              <a:rPr lang="tr-TR" dirty="0"/>
              <a:t>, gözlenen ve yeniden üretilen korelasyon matrisleri </a:t>
            </a:r>
            <a:r>
              <a:rPr lang="tr-TR" dirty="0" smtClean="0"/>
              <a:t>arasındaki farklılıkların </a:t>
            </a:r>
            <a:r>
              <a:rPr lang="tr-TR" dirty="0"/>
              <a:t>karelerini en aza indirmeyi amaçlar</a:t>
            </a:r>
          </a:p>
        </p:txBody>
      </p:sp>
    </p:spTree>
    <p:extLst>
      <p:ext uri="{BB962C8B-B14F-4D97-AF65-F5344CB8AC3E}">
        <p14:creationId xmlns:p14="http://schemas.microsoft.com/office/powerpoint/2010/main" val="2254193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SPSS Uygulamaları</a:t>
            </a:r>
            <a:endParaRPr lang="tr-TR" dirty="0"/>
          </a:p>
        </p:txBody>
      </p:sp>
      <p:sp>
        <p:nvSpPr>
          <p:cNvPr id="3" name="İçerik Yer Tutucusu 2"/>
          <p:cNvSpPr>
            <a:spLocks noGrp="1"/>
          </p:cNvSpPr>
          <p:nvPr>
            <p:ph idx="1"/>
          </p:nvPr>
        </p:nvSpPr>
        <p:spPr/>
        <p:txBody>
          <a:bodyPr/>
          <a:lstStyle/>
          <a:p>
            <a:pPr>
              <a:lnSpc>
                <a:spcPct val="150000"/>
              </a:lnSpc>
            </a:pPr>
            <a:r>
              <a:rPr lang="tr-TR" dirty="0" err="1" smtClean="0"/>
              <a:t>Açımlayıcı</a:t>
            </a:r>
            <a:r>
              <a:rPr lang="tr-TR" dirty="0" smtClean="0"/>
              <a:t> Faktör analizine ilişkin varsayımların ve analizin </a:t>
            </a:r>
            <a:r>
              <a:rPr lang="tr-TR" dirty="0" err="1" smtClean="0"/>
              <a:t>SPSS’te</a:t>
            </a:r>
            <a:r>
              <a:rPr lang="tr-TR" dirty="0" smtClean="0"/>
              <a:t> uygulamaların yapılması</a:t>
            </a:r>
            <a:endParaRPr lang="tr-TR" dirty="0"/>
          </a:p>
        </p:txBody>
      </p:sp>
    </p:spTree>
    <p:extLst>
      <p:ext uri="{BB962C8B-B14F-4D97-AF65-F5344CB8AC3E}">
        <p14:creationId xmlns:p14="http://schemas.microsoft.com/office/powerpoint/2010/main" val="3633973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smtClean="0"/>
              <a:t>Çokluk, Ö., Şekercioğlu, G. &amp; Büyüköztürk, Ş. (2010). </a:t>
            </a:r>
            <a:r>
              <a:rPr lang="tr-TR" i="1" dirty="0"/>
              <a:t>Sosyal bilimler için çok değişkenli istatistik</a:t>
            </a:r>
            <a:r>
              <a:rPr lang="tr-TR" dirty="0"/>
              <a:t>. </a:t>
            </a:r>
            <a:r>
              <a:rPr lang="tr-TR" dirty="0" smtClean="0"/>
              <a:t>Ankara: </a:t>
            </a:r>
            <a:r>
              <a:rPr lang="tr-TR" dirty="0" err="1" smtClean="0"/>
              <a:t>Pegem</a:t>
            </a:r>
            <a:r>
              <a:rPr lang="tr-TR" dirty="0" smtClean="0"/>
              <a:t> Akademi.</a:t>
            </a:r>
          </a:p>
          <a:p>
            <a:pPr>
              <a:lnSpc>
                <a:spcPct val="150000"/>
              </a:lnSpc>
            </a:pPr>
            <a:r>
              <a:rPr lang="tr-TR" dirty="0"/>
              <a:t>Şencan, H. (2005). </a:t>
            </a:r>
            <a:r>
              <a:rPr lang="tr-TR" i="1" dirty="0"/>
              <a:t>Sosyal ve davranışsal ölçümlerde güvenirlik ve geçerlilik</a:t>
            </a:r>
            <a:r>
              <a:rPr lang="tr-TR" dirty="0"/>
              <a:t>. Ankara: Seçkin Yayıncılık. </a:t>
            </a:r>
            <a:endParaRPr lang="tr-TR" dirty="0" smtClean="0"/>
          </a:p>
          <a:p>
            <a:pPr>
              <a:lnSpc>
                <a:spcPct val="150000"/>
              </a:lnSpc>
            </a:pPr>
            <a:r>
              <a:rPr lang="en-US" dirty="0" err="1" smtClean="0"/>
              <a:t>Tabachnick</a:t>
            </a:r>
            <a:r>
              <a:rPr lang="en-US" dirty="0"/>
              <a:t>, B. G., &amp; </a:t>
            </a:r>
            <a:r>
              <a:rPr lang="en-US" dirty="0" err="1"/>
              <a:t>Fidell</a:t>
            </a:r>
            <a:r>
              <a:rPr lang="en-US" dirty="0"/>
              <a:t>, L. S. (1996). </a:t>
            </a:r>
            <a:r>
              <a:rPr lang="en-US" i="1" dirty="0"/>
              <a:t>Using Multivariate Statistics </a:t>
            </a:r>
            <a:r>
              <a:rPr lang="en-US" dirty="0"/>
              <a:t>(3rd ed.). New York Harper Collins.</a:t>
            </a:r>
            <a:endParaRPr lang="tr-TR" dirty="0"/>
          </a:p>
        </p:txBody>
      </p:sp>
    </p:spTree>
    <p:extLst>
      <p:ext uri="{BB962C8B-B14F-4D97-AF65-F5344CB8AC3E}">
        <p14:creationId xmlns:p14="http://schemas.microsoft.com/office/powerpoint/2010/main" val="2620137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Açımlayıcı</a:t>
            </a:r>
            <a:r>
              <a:rPr lang="tr-TR" dirty="0" smtClean="0"/>
              <a:t> Faktör Analizi</a:t>
            </a:r>
            <a:endParaRPr lang="tr-TR" dirty="0"/>
          </a:p>
        </p:txBody>
      </p:sp>
      <p:sp>
        <p:nvSpPr>
          <p:cNvPr id="3" name="İçerik Yer Tutucusu 2"/>
          <p:cNvSpPr>
            <a:spLocks noGrp="1"/>
          </p:cNvSpPr>
          <p:nvPr>
            <p:ph idx="1"/>
          </p:nvPr>
        </p:nvSpPr>
        <p:spPr/>
        <p:txBody>
          <a:bodyPr/>
          <a:lstStyle/>
          <a:p>
            <a:pPr>
              <a:lnSpc>
                <a:spcPct val="150000"/>
              </a:lnSpc>
            </a:pPr>
            <a:r>
              <a:rPr lang="tr-TR" dirty="0" smtClean="0"/>
              <a:t>Faktör analizi, sosyal bilimlerde ölçek geliştirme ya da uyarlama çalışmalarında ve bir ölçeğin farklı bir amaç ya da farklı bir örneklem için kullanıldığı araştırmalarda yapı geçerliğine ilişkin kanıt elde etmek amacıyla en sık kullanılan tekniklerden biridir </a:t>
            </a:r>
            <a:r>
              <a:rPr lang="tr-TR" sz="2000" dirty="0" smtClean="0"/>
              <a:t>(Çokluk</a:t>
            </a:r>
            <a:r>
              <a:rPr lang="tr-TR" sz="2000" dirty="0"/>
              <a:t>, Şekercioğlu ve Büyüköztürk, 2010</a:t>
            </a:r>
            <a:r>
              <a:rPr lang="tr-TR" sz="2000" dirty="0" smtClean="0"/>
              <a:t>).</a:t>
            </a:r>
            <a:endParaRPr lang="tr-TR" sz="2000" dirty="0"/>
          </a:p>
          <a:p>
            <a:pPr>
              <a:lnSpc>
                <a:spcPct val="150000"/>
              </a:lnSpc>
            </a:pPr>
            <a:endParaRPr lang="tr-TR" dirty="0"/>
          </a:p>
        </p:txBody>
      </p:sp>
    </p:spTree>
    <p:extLst>
      <p:ext uri="{BB962C8B-B14F-4D97-AF65-F5344CB8AC3E}">
        <p14:creationId xmlns:p14="http://schemas.microsoft.com/office/powerpoint/2010/main" val="1760223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Açımlayıcı</a:t>
            </a:r>
            <a:r>
              <a:rPr lang="tr-TR" dirty="0" smtClean="0"/>
              <a:t> Faktör Analizi</a:t>
            </a:r>
            <a:endParaRPr lang="tr-TR" dirty="0"/>
          </a:p>
        </p:txBody>
      </p:sp>
      <p:sp>
        <p:nvSpPr>
          <p:cNvPr id="3" name="İçerik Yer Tutucusu 2"/>
          <p:cNvSpPr>
            <a:spLocks noGrp="1"/>
          </p:cNvSpPr>
          <p:nvPr>
            <p:ph idx="1"/>
          </p:nvPr>
        </p:nvSpPr>
        <p:spPr/>
        <p:txBody>
          <a:bodyPr/>
          <a:lstStyle/>
          <a:p>
            <a:pPr>
              <a:lnSpc>
                <a:spcPct val="150000"/>
              </a:lnSpc>
            </a:pPr>
            <a:r>
              <a:rPr lang="tr-TR" dirty="0" smtClean="0"/>
              <a:t>Varsayımlar </a:t>
            </a:r>
            <a:r>
              <a:rPr lang="tr-TR" sz="2000" dirty="0" smtClean="0"/>
              <a:t>(Çokluk</a:t>
            </a:r>
            <a:r>
              <a:rPr lang="tr-TR" sz="2000" dirty="0"/>
              <a:t>, Şekercioğlu ve Büyüköztürk, 2010</a:t>
            </a:r>
            <a:r>
              <a:rPr lang="tr-TR" sz="2000" dirty="0" smtClean="0"/>
              <a:t>)</a:t>
            </a:r>
          </a:p>
          <a:p>
            <a:pPr>
              <a:lnSpc>
                <a:spcPct val="150000"/>
              </a:lnSpc>
            </a:pPr>
            <a:r>
              <a:rPr lang="tr-TR" sz="2000" dirty="0" smtClean="0"/>
              <a:t>Örneklem büyüklüğü</a:t>
            </a:r>
          </a:p>
          <a:p>
            <a:pPr>
              <a:lnSpc>
                <a:spcPct val="150000"/>
              </a:lnSpc>
            </a:pPr>
            <a:r>
              <a:rPr lang="tr-TR" sz="2000" dirty="0" smtClean="0"/>
              <a:t>Kayıp değerler</a:t>
            </a:r>
          </a:p>
          <a:p>
            <a:pPr>
              <a:lnSpc>
                <a:spcPct val="150000"/>
              </a:lnSpc>
            </a:pPr>
            <a:r>
              <a:rPr lang="tr-TR" sz="2000" dirty="0" smtClean="0"/>
              <a:t>Normallik</a:t>
            </a:r>
          </a:p>
          <a:p>
            <a:pPr>
              <a:lnSpc>
                <a:spcPct val="150000"/>
              </a:lnSpc>
            </a:pPr>
            <a:r>
              <a:rPr lang="tr-TR" sz="2000" dirty="0" err="1" smtClean="0"/>
              <a:t>Doğrusallık</a:t>
            </a:r>
            <a:endParaRPr lang="tr-TR" sz="2000" dirty="0" smtClean="0"/>
          </a:p>
          <a:p>
            <a:pPr>
              <a:lnSpc>
                <a:spcPct val="150000"/>
              </a:lnSpc>
            </a:pPr>
            <a:r>
              <a:rPr lang="tr-TR" sz="2000" dirty="0" smtClean="0"/>
              <a:t>Çoklu bağlantı</a:t>
            </a:r>
          </a:p>
          <a:p>
            <a:pPr>
              <a:lnSpc>
                <a:spcPct val="150000"/>
              </a:lnSpc>
            </a:pPr>
            <a:r>
              <a:rPr lang="tr-TR" sz="2000" dirty="0" smtClean="0"/>
              <a:t>Uç değerler</a:t>
            </a:r>
            <a:endParaRPr lang="tr-TR" sz="2000" dirty="0"/>
          </a:p>
          <a:p>
            <a:pPr>
              <a:lnSpc>
                <a:spcPct val="150000"/>
              </a:lnSpc>
            </a:pPr>
            <a:endParaRPr lang="tr-TR" dirty="0"/>
          </a:p>
        </p:txBody>
      </p:sp>
    </p:spTree>
    <p:extLst>
      <p:ext uri="{BB962C8B-B14F-4D97-AF65-F5344CB8AC3E}">
        <p14:creationId xmlns:p14="http://schemas.microsoft.com/office/powerpoint/2010/main" val="1206005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Açımlayıcı</a:t>
            </a:r>
            <a:r>
              <a:rPr lang="tr-TR" dirty="0"/>
              <a:t> Faktör </a:t>
            </a:r>
            <a:r>
              <a:rPr lang="tr-TR" dirty="0" smtClean="0"/>
              <a:t>Analizi </a:t>
            </a:r>
            <a:r>
              <a:rPr lang="tr-TR" sz="2000" dirty="0" smtClean="0"/>
              <a:t>(Çokluk ve </a:t>
            </a:r>
            <a:r>
              <a:rPr lang="tr-TR" sz="2000" dirty="0" err="1" smtClean="0"/>
              <a:t>diğ</a:t>
            </a:r>
            <a:r>
              <a:rPr lang="tr-TR" sz="2000" dirty="0" smtClean="0"/>
              <a:t>., 2010)</a:t>
            </a:r>
            <a:endParaRPr lang="tr-TR" sz="2000" dirty="0"/>
          </a:p>
        </p:txBody>
      </p:sp>
      <p:sp>
        <p:nvSpPr>
          <p:cNvPr id="3" name="İçerik Yer Tutucusu 2"/>
          <p:cNvSpPr>
            <a:spLocks noGrp="1"/>
          </p:cNvSpPr>
          <p:nvPr>
            <p:ph idx="1"/>
          </p:nvPr>
        </p:nvSpPr>
        <p:spPr/>
        <p:txBody>
          <a:bodyPr/>
          <a:lstStyle/>
          <a:p>
            <a:pPr>
              <a:lnSpc>
                <a:spcPct val="150000"/>
              </a:lnSpc>
            </a:pPr>
            <a:r>
              <a:rPr lang="tr-TR" dirty="0" err="1"/>
              <a:t>Açımlayıcı</a:t>
            </a:r>
            <a:r>
              <a:rPr lang="tr-TR" dirty="0"/>
              <a:t> faktör analizinde hangi </a:t>
            </a:r>
            <a:r>
              <a:rPr lang="tr-TR" dirty="0" err="1" smtClean="0"/>
              <a:t>faktörleştirme</a:t>
            </a:r>
            <a:r>
              <a:rPr lang="tr-TR" dirty="0" smtClean="0"/>
              <a:t> tekniğinin kullanılacağı, araştırmacının </a:t>
            </a:r>
            <a:r>
              <a:rPr lang="tr-TR" dirty="0" err="1"/>
              <a:t>sayıltılarına</a:t>
            </a:r>
            <a:r>
              <a:rPr lang="tr-TR" dirty="0"/>
              <a:t> ve amacına göre </a:t>
            </a:r>
            <a:r>
              <a:rPr lang="tr-TR" dirty="0" smtClean="0"/>
              <a:t>değişir. Araştırmacı faktör analizine başlamadan </a:t>
            </a:r>
            <a:r>
              <a:rPr lang="tr-TR" dirty="0"/>
              <a:t>önce, </a:t>
            </a:r>
            <a:r>
              <a:rPr lang="tr-TR" dirty="0" err="1"/>
              <a:t>sayıltılarını</a:t>
            </a:r>
            <a:r>
              <a:rPr lang="tr-TR" dirty="0"/>
              <a:t> gözden geçirmeli ve amacını açık </a:t>
            </a:r>
            <a:r>
              <a:rPr lang="tr-TR" dirty="0" smtClean="0"/>
              <a:t>ve net </a:t>
            </a:r>
            <a:r>
              <a:rPr lang="tr-TR" dirty="0"/>
              <a:t>bir biçimde belirlemelidir </a:t>
            </a:r>
            <a:r>
              <a:rPr lang="tr-TR" dirty="0" smtClean="0"/>
              <a:t>(Şencan, </a:t>
            </a:r>
            <a:r>
              <a:rPr lang="tr-TR" dirty="0"/>
              <a:t>2005).</a:t>
            </a:r>
          </a:p>
        </p:txBody>
      </p:sp>
    </p:spTree>
    <p:extLst>
      <p:ext uri="{BB962C8B-B14F-4D97-AF65-F5344CB8AC3E}">
        <p14:creationId xmlns:p14="http://schemas.microsoft.com/office/powerpoint/2010/main" val="621271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Açımlayıcı</a:t>
            </a:r>
            <a:r>
              <a:rPr lang="tr-TR" dirty="0"/>
              <a:t> Faktör </a:t>
            </a:r>
            <a:r>
              <a:rPr lang="tr-TR" dirty="0" smtClean="0"/>
              <a:t>Analizi </a:t>
            </a:r>
            <a:r>
              <a:rPr lang="tr-TR" sz="2000" dirty="0" smtClean="0"/>
              <a:t>(Çokluk ve </a:t>
            </a:r>
            <a:r>
              <a:rPr lang="tr-TR" sz="2000" dirty="0" err="1" smtClean="0"/>
              <a:t>diğ</a:t>
            </a:r>
            <a:r>
              <a:rPr lang="tr-TR" sz="2000" dirty="0" smtClean="0"/>
              <a:t>., 2010)</a:t>
            </a:r>
            <a:endParaRPr lang="tr-TR" sz="2000" dirty="0"/>
          </a:p>
        </p:txBody>
      </p:sp>
      <p:sp>
        <p:nvSpPr>
          <p:cNvPr id="3" name="İçerik Yer Tutucusu 2"/>
          <p:cNvSpPr>
            <a:spLocks noGrp="1"/>
          </p:cNvSpPr>
          <p:nvPr>
            <p:ph idx="1"/>
          </p:nvPr>
        </p:nvSpPr>
        <p:spPr/>
        <p:txBody>
          <a:bodyPr>
            <a:normAutofit lnSpcReduction="10000"/>
          </a:bodyPr>
          <a:lstStyle/>
          <a:p>
            <a:pPr>
              <a:lnSpc>
                <a:spcPct val="150000"/>
              </a:lnSpc>
            </a:pPr>
            <a:r>
              <a:rPr lang="tr-TR" b="1" dirty="0"/>
              <a:t>Temel </a:t>
            </a:r>
            <a:r>
              <a:rPr lang="tr-TR" b="1" dirty="0" err="1"/>
              <a:t>Bilesenler</a:t>
            </a:r>
            <a:r>
              <a:rPr lang="tr-TR" b="1" dirty="0"/>
              <a:t> Analizi </a:t>
            </a:r>
            <a:r>
              <a:rPr lang="tr-TR" dirty="0"/>
              <a:t>(</a:t>
            </a:r>
            <a:r>
              <a:rPr lang="tr-TR" dirty="0" err="1"/>
              <a:t>Principal</a:t>
            </a:r>
            <a:r>
              <a:rPr lang="tr-TR" dirty="0"/>
              <a:t> Components Analysis): </a:t>
            </a:r>
            <a:r>
              <a:rPr lang="tr-TR" dirty="0" err="1"/>
              <a:t>Tabachnick</a:t>
            </a:r>
            <a:r>
              <a:rPr lang="tr-TR" dirty="0"/>
              <a:t> ve Fidel’e (2001) göre temel </a:t>
            </a:r>
            <a:r>
              <a:rPr lang="tr-TR" dirty="0" smtClean="0"/>
              <a:t>bileşenler </a:t>
            </a:r>
            <a:r>
              <a:rPr lang="tr-TR" dirty="0"/>
              <a:t>analizi, en sık kullanılan </a:t>
            </a:r>
            <a:r>
              <a:rPr lang="tr-TR" dirty="0" smtClean="0"/>
              <a:t>faktör estirme </a:t>
            </a:r>
            <a:r>
              <a:rPr lang="tr-TR" dirty="0"/>
              <a:t>tekniklerinden birisidir. Temel </a:t>
            </a:r>
            <a:r>
              <a:rPr lang="tr-TR" dirty="0" smtClean="0"/>
              <a:t>bileşenler </a:t>
            </a:r>
            <a:r>
              <a:rPr lang="tr-TR" dirty="0"/>
              <a:t>analizinin temel amacı, her bir </a:t>
            </a:r>
            <a:r>
              <a:rPr lang="tr-TR" dirty="0" smtClean="0"/>
              <a:t>bileşenle </a:t>
            </a:r>
            <a:r>
              <a:rPr lang="tr-TR" dirty="0"/>
              <a:t>veri setinden azami </a:t>
            </a:r>
            <a:r>
              <a:rPr lang="tr-TR" dirty="0" err="1"/>
              <a:t>varyansı</a:t>
            </a:r>
            <a:r>
              <a:rPr lang="tr-TR" dirty="0"/>
              <a:t> çıkartmaktır. Temel </a:t>
            </a:r>
            <a:r>
              <a:rPr lang="tr-TR" dirty="0" smtClean="0"/>
              <a:t>bileşenler </a:t>
            </a:r>
            <a:r>
              <a:rPr lang="tr-TR" dirty="0"/>
              <a:t>analizi, fazla sayıdaki </a:t>
            </a:r>
            <a:r>
              <a:rPr lang="tr-TR" dirty="0" smtClean="0"/>
              <a:t>değişkeni, </a:t>
            </a:r>
            <a:r>
              <a:rPr lang="tr-TR" dirty="0"/>
              <a:t>daha küçük sayıda bilesen altında azaltarak toplamak isteyen </a:t>
            </a:r>
            <a:r>
              <a:rPr lang="tr-TR" dirty="0" smtClean="0"/>
              <a:t>araştırmacı </a:t>
            </a:r>
            <a:r>
              <a:rPr lang="tr-TR" dirty="0"/>
              <a:t>için bir çözüm yoludur.</a:t>
            </a:r>
          </a:p>
        </p:txBody>
      </p:sp>
    </p:spTree>
    <p:extLst>
      <p:ext uri="{BB962C8B-B14F-4D97-AF65-F5344CB8AC3E}">
        <p14:creationId xmlns:p14="http://schemas.microsoft.com/office/powerpoint/2010/main" val="3377461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Açımlayıcı</a:t>
            </a:r>
            <a:r>
              <a:rPr lang="tr-TR" dirty="0"/>
              <a:t> Faktör </a:t>
            </a:r>
            <a:r>
              <a:rPr lang="tr-TR" dirty="0" smtClean="0"/>
              <a:t>Analizi </a:t>
            </a:r>
            <a:r>
              <a:rPr lang="tr-TR" sz="2000" dirty="0" smtClean="0"/>
              <a:t>(Çokluk ve </a:t>
            </a:r>
            <a:r>
              <a:rPr lang="tr-TR" sz="2000" dirty="0" err="1" smtClean="0"/>
              <a:t>diğ</a:t>
            </a:r>
            <a:r>
              <a:rPr lang="tr-TR" sz="2000" dirty="0" smtClean="0"/>
              <a:t>., 2010)</a:t>
            </a:r>
            <a:endParaRPr lang="tr-TR" sz="2000" dirty="0"/>
          </a:p>
        </p:txBody>
      </p:sp>
      <p:sp>
        <p:nvSpPr>
          <p:cNvPr id="3" name="İçerik Yer Tutucusu 2"/>
          <p:cNvSpPr>
            <a:spLocks noGrp="1"/>
          </p:cNvSpPr>
          <p:nvPr>
            <p:ph idx="1"/>
          </p:nvPr>
        </p:nvSpPr>
        <p:spPr/>
        <p:txBody>
          <a:bodyPr/>
          <a:lstStyle/>
          <a:p>
            <a:pPr>
              <a:lnSpc>
                <a:spcPct val="150000"/>
              </a:lnSpc>
            </a:pPr>
            <a:r>
              <a:rPr lang="tr-TR" b="1" dirty="0"/>
              <a:t>Temel Faktörler Analizi </a:t>
            </a:r>
            <a:r>
              <a:rPr lang="tr-TR" dirty="0"/>
              <a:t>(</a:t>
            </a:r>
            <a:r>
              <a:rPr lang="tr-TR" dirty="0" err="1"/>
              <a:t>Principal</a:t>
            </a:r>
            <a:r>
              <a:rPr lang="tr-TR" dirty="0"/>
              <a:t> </a:t>
            </a:r>
            <a:r>
              <a:rPr lang="tr-TR" dirty="0" err="1"/>
              <a:t>Factors</a:t>
            </a:r>
            <a:r>
              <a:rPr lang="tr-TR" dirty="0"/>
              <a:t> Analysis): Temel faktörler analizinin temel </a:t>
            </a:r>
            <a:r>
              <a:rPr lang="tr-TR" dirty="0" smtClean="0"/>
              <a:t>bileşenler </a:t>
            </a:r>
            <a:r>
              <a:rPr lang="tr-TR" dirty="0"/>
              <a:t>analizinden farkı, ortak faktör </a:t>
            </a:r>
            <a:r>
              <a:rPr lang="tr-TR" dirty="0" err="1"/>
              <a:t>varyansını</a:t>
            </a:r>
            <a:r>
              <a:rPr lang="tr-TR" dirty="0"/>
              <a:t> tekrarlı (</a:t>
            </a:r>
            <a:r>
              <a:rPr lang="tr-TR" dirty="0" err="1"/>
              <a:t>iterative</a:t>
            </a:r>
            <a:r>
              <a:rPr lang="tr-TR" dirty="0"/>
              <a:t>) yöntemler </a:t>
            </a:r>
            <a:r>
              <a:rPr lang="tr-TR" dirty="0" smtClean="0"/>
              <a:t>aracılığıyla </a:t>
            </a:r>
            <a:r>
              <a:rPr lang="tr-TR" dirty="0"/>
              <a:t>tahmin etmesidir. Temel faktörler analizinin temel amacı, temel </a:t>
            </a:r>
            <a:r>
              <a:rPr lang="tr-TR" dirty="0" smtClean="0"/>
              <a:t>bileşenler </a:t>
            </a:r>
            <a:r>
              <a:rPr lang="tr-TR" dirty="0"/>
              <a:t>analizinde </a:t>
            </a:r>
            <a:r>
              <a:rPr lang="tr-TR" dirty="0" smtClean="0"/>
              <a:t>olduğu </a:t>
            </a:r>
            <a:r>
              <a:rPr lang="tr-TR" dirty="0"/>
              <a:t>gibi, her bir faktörle veri setinden azami dik açılı (</a:t>
            </a:r>
            <a:r>
              <a:rPr lang="tr-TR" dirty="0" err="1"/>
              <a:t>orthogonal</a:t>
            </a:r>
            <a:r>
              <a:rPr lang="tr-TR" dirty="0"/>
              <a:t>) </a:t>
            </a:r>
            <a:r>
              <a:rPr lang="tr-TR" dirty="0" err="1" smtClean="0"/>
              <a:t>varyansı</a:t>
            </a:r>
            <a:r>
              <a:rPr lang="tr-TR" dirty="0" smtClean="0"/>
              <a:t> çıkarmaktır.</a:t>
            </a:r>
            <a:endParaRPr lang="tr-TR" dirty="0"/>
          </a:p>
        </p:txBody>
      </p:sp>
    </p:spTree>
    <p:extLst>
      <p:ext uri="{BB962C8B-B14F-4D97-AF65-F5344CB8AC3E}">
        <p14:creationId xmlns:p14="http://schemas.microsoft.com/office/powerpoint/2010/main" val="1883931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Açımlayıcı</a:t>
            </a:r>
            <a:r>
              <a:rPr lang="tr-TR" dirty="0"/>
              <a:t> Faktör </a:t>
            </a:r>
            <a:r>
              <a:rPr lang="tr-TR" dirty="0" smtClean="0"/>
              <a:t>Analizi </a:t>
            </a:r>
            <a:r>
              <a:rPr lang="tr-TR" sz="2000" dirty="0" smtClean="0"/>
              <a:t>(Çokluk ve </a:t>
            </a:r>
            <a:r>
              <a:rPr lang="tr-TR" sz="2000" dirty="0" err="1" smtClean="0"/>
              <a:t>diğ</a:t>
            </a:r>
            <a:r>
              <a:rPr lang="tr-TR" sz="2000" dirty="0" smtClean="0"/>
              <a:t>., 2010)</a:t>
            </a:r>
            <a:endParaRPr lang="tr-TR" sz="2000" dirty="0"/>
          </a:p>
        </p:txBody>
      </p:sp>
      <p:sp>
        <p:nvSpPr>
          <p:cNvPr id="3" name="İçerik Yer Tutucusu 2"/>
          <p:cNvSpPr>
            <a:spLocks noGrp="1"/>
          </p:cNvSpPr>
          <p:nvPr>
            <p:ph idx="1"/>
          </p:nvPr>
        </p:nvSpPr>
        <p:spPr/>
        <p:txBody>
          <a:bodyPr>
            <a:normAutofit fontScale="92500" lnSpcReduction="20000"/>
          </a:bodyPr>
          <a:lstStyle/>
          <a:p>
            <a:pPr>
              <a:lnSpc>
                <a:spcPct val="150000"/>
              </a:lnSpc>
            </a:pPr>
            <a:r>
              <a:rPr lang="tr-TR" b="1" dirty="0"/>
              <a:t>Maksimum Olasılık Faktör Analizi </a:t>
            </a:r>
            <a:r>
              <a:rPr lang="tr-TR" dirty="0"/>
              <a:t>(Maximum </a:t>
            </a:r>
            <a:r>
              <a:rPr lang="tr-TR" dirty="0" err="1"/>
              <a:t>Likelihood</a:t>
            </a:r>
            <a:r>
              <a:rPr lang="tr-TR" dirty="0"/>
              <a:t> </a:t>
            </a:r>
            <a:r>
              <a:rPr lang="tr-TR" dirty="0" err="1"/>
              <a:t>Factor</a:t>
            </a:r>
            <a:r>
              <a:rPr lang="tr-TR" dirty="0"/>
              <a:t> Analysis): Maksimum olasılık faktör analizi bir </a:t>
            </a:r>
            <a:r>
              <a:rPr lang="tr-TR" dirty="0" err="1" smtClean="0"/>
              <a:t>faktörleştirme</a:t>
            </a:r>
            <a:r>
              <a:rPr lang="tr-TR" dirty="0" smtClean="0"/>
              <a:t> tekniği </a:t>
            </a:r>
            <a:r>
              <a:rPr lang="tr-TR" dirty="0"/>
              <a:t>olarak 1940’larda </a:t>
            </a:r>
            <a:r>
              <a:rPr lang="tr-TR" dirty="0" err="1"/>
              <a:t>Lawley</a:t>
            </a:r>
            <a:r>
              <a:rPr lang="tr-TR" dirty="0"/>
              <a:t> tarafından </a:t>
            </a:r>
            <a:r>
              <a:rPr lang="tr-TR" dirty="0" smtClean="0"/>
              <a:t>geliştirilen </a:t>
            </a:r>
            <a:r>
              <a:rPr lang="tr-TR" dirty="0"/>
              <a:t>bir tekniktir. Bu teknik, evrenden çekilen gözlenen korelasyon matrisi </a:t>
            </a:r>
            <a:r>
              <a:rPr lang="tr-TR" dirty="0" smtClean="0"/>
              <a:t>örneğinin </a:t>
            </a:r>
            <a:r>
              <a:rPr lang="tr-TR" dirty="0"/>
              <a:t>en yüksek hesaplanan yük </a:t>
            </a:r>
            <a:r>
              <a:rPr lang="tr-TR" dirty="0" smtClean="0"/>
              <a:t>değerleri olasılığında, </a:t>
            </a:r>
            <a:r>
              <a:rPr lang="tr-TR" dirty="0"/>
              <a:t>faktör yükleri için evren </a:t>
            </a:r>
            <a:r>
              <a:rPr lang="tr-TR" dirty="0" smtClean="0"/>
              <a:t>değerlerini </a:t>
            </a:r>
            <a:r>
              <a:rPr lang="tr-TR" dirty="0"/>
              <a:t>tahmin eder. Maksimum olasılık faktör analizi, aynı zamanda, faktörler ve </a:t>
            </a:r>
            <a:r>
              <a:rPr lang="tr-TR" dirty="0" smtClean="0"/>
              <a:t>değişkenler </a:t>
            </a:r>
            <a:r>
              <a:rPr lang="tr-TR" dirty="0"/>
              <a:t>arasındaki </a:t>
            </a:r>
            <a:r>
              <a:rPr lang="tr-TR" dirty="0" err="1"/>
              <a:t>kanonik</a:t>
            </a:r>
            <a:r>
              <a:rPr lang="tr-TR" dirty="0"/>
              <a:t> korelasyonu en yüksek </a:t>
            </a:r>
            <a:r>
              <a:rPr lang="tr-TR" dirty="0" smtClean="0"/>
              <a:t>büyüklüğe </a:t>
            </a:r>
            <a:r>
              <a:rPr lang="tr-TR" dirty="0"/>
              <a:t>çıkartır (</a:t>
            </a:r>
            <a:r>
              <a:rPr lang="tr-TR" dirty="0" err="1"/>
              <a:t>Tabachnick</a:t>
            </a:r>
            <a:r>
              <a:rPr lang="tr-TR" dirty="0"/>
              <a:t> ve Fidel, 2001).</a:t>
            </a:r>
          </a:p>
        </p:txBody>
      </p:sp>
    </p:spTree>
    <p:extLst>
      <p:ext uri="{BB962C8B-B14F-4D97-AF65-F5344CB8AC3E}">
        <p14:creationId xmlns:p14="http://schemas.microsoft.com/office/powerpoint/2010/main" val="1101754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Açımlayıcı</a:t>
            </a:r>
            <a:r>
              <a:rPr lang="tr-TR" dirty="0"/>
              <a:t> Faktör </a:t>
            </a:r>
            <a:r>
              <a:rPr lang="tr-TR" dirty="0" smtClean="0"/>
              <a:t>Analizi </a:t>
            </a:r>
            <a:r>
              <a:rPr lang="tr-TR" sz="2000" dirty="0" smtClean="0"/>
              <a:t>(Çokluk ve </a:t>
            </a:r>
            <a:r>
              <a:rPr lang="tr-TR" sz="2000" dirty="0" err="1" smtClean="0"/>
              <a:t>diğ</a:t>
            </a:r>
            <a:r>
              <a:rPr lang="tr-TR" sz="2000" dirty="0" smtClean="0"/>
              <a:t>., 2010)</a:t>
            </a:r>
            <a:endParaRPr lang="tr-TR" sz="2000" dirty="0"/>
          </a:p>
        </p:txBody>
      </p:sp>
      <p:sp>
        <p:nvSpPr>
          <p:cNvPr id="3" name="İçerik Yer Tutucusu 2"/>
          <p:cNvSpPr>
            <a:spLocks noGrp="1"/>
          </p:cNvSpPr>
          <p:nvPr>
            <p:ph idx="1"/>
          </p:nvPr>
        </p:nvSpPr>
        <p:spPr/>
        <p:txBody>
          <a:bodyPr>
            <a:normAutofit fontScale="92500"/>
          </a:bodyPr>
          <a:lstStyle/>
          <a:p>
            <a:pPr>
              <a:lnSpc>
                <a:spcPct val="150000"/>
              </a:lnSpc>
            </a:pPr>
            <a:r>
              <a:rPr lang="tr-TR" b="1" dirty="0" err="1"/>
              <a:t>Imaj</a:t>
            </a:r>
            <a:r>
              <a:rPr lang="tr-TR" b="1" dirty="0"/>
              <a:t> Faktör Analizi </a:t>
            </a:r>
            <a:r>
              <a:rPr lang="tr-TR" dirty="0"/>
              <a:t>(Image </a:t>
            </a:r>
            <a:r>
              <a:rPr lang="tr-TR" dirty="0" err="1"/>
              <a:t>Factor</a:t>
            </a:r>
            <a:r>
              <a:rPr lang="tr-TR" dirty="0"/>
              <a:t> Analysis): </a:t>
            </a:r>
            <a:r>
              <a:rPr lang="tr-TR" dirty="0" err="1"/>
              <a:t>Guttman’ın</a:t>
            </a:r>
            <a:r>
              <a:rPr lang="tr-TR" dirty="0"/>
              <a:t> 1953 yılında “imaj kuramı” (</a:t>
            </a:r>
            <a:r>
              <a:rPr lang="tr-TR" dirty="0" err="1"/>
              <a:t>image</a:t>
            </a:r>
            <a:r>
              <a:rPr lang="tr-TR" dirty="0"/>
              <a:t> </a:t>
            </a:r>
            <a:r>
              <a:rPr lang="tr-TR" dirty="0" err="1"/>
              <a:t>theory</a:t>
            </a:r>
            <a:r>
              <a:rPr lang="tr-TR" dirty="0"/>
              <a:t>) çerçevesinde ortaya </a:t>
            </a:r>
            <a:r>
              <a:rPr lang="tr-TR" dirty="0" smtClean="0"/>
              <a:t>attığı </a:t>
            </a:r>
            <a:r>
              <a:rPr lang="tr-TR" dirty="0"/>
              <a:t>bu matematiksel </a:t>
            </a:r>
            <a:r>
              <a:rPr lang="tr-TR" dirty="0" smtClean="0"/>
              <a:t>bağıntı, </a:t>
            </a:r>
            <a:r>
              <a:rPr lang="tr-TR" dirty="0" err="1"/>
              <a:t>Jöreskog</a:t>
            </a:r>
            <a:r>
              <a:rPr lang="tr-TR" dirty="0"/>
              <a:t> tarafından 1963 yılında </a:t>
            </a:r>
            <a:r>
              <a:rPr lang="tr-TR" dirty="0" smtClean="0"/>
              <a:t>tanımlanmıştır. </a:t>
            </a:r>
            <a:r>
              <a:rPr lang="tr-TR" dirty="0"/>
              <a:t>Bu teknik, çok az kullanılan bir faktör analizi modeli ve analitik bir yöntemdir (</a:t>
            </a:r>
            <a:r>
              <a:rPr lang="tr-TR" dirty="0" err="1"/>
              <a:t>Tucker</a:t>
            </a:r>
            <a:r>
              <a:rPr lang="tr-TR" dirty="0"/>
              <a:t> ve </a:t>
            </a:r>
            <a:r>
              <a:rPr lang="tr-TR" dirty="0" err="1"/>
              <a:t>MacCallum</a:t>
            </a:r>
            <a:r>
              <a:rPr lang="tr-TR" dirty="0"/>
              <a:t>, 1997). Bu </a:t>
            </a:r>
            <a:r>
              <a:rPr lang="tr-TR" dirty="0" smtClean="0"/>
              <a:t>tekniğin </a:t>
            </a:r>
            <a:r>
              <a:rPr lang="tr-TR" dirty="0"/>
              <a:t>imaj– faktör olarak adlandırılmasının nedeni, </a:t>
            </a:r>
            <a:r>
              <a:rPr lang="tr-TR" dirty="0" smtClean="0"/>
              <a:t>diğer değişkenler </a:t>
            </a:r>
            <a:r>
              <a:rPr lang="tr-TR" dirty="0"/>
              <a:t>tarafından “yansıtılan” gözlenen </a:t>
            </a:r>
            <a:r>
              <a:rPr lang="tr-TR" dirty="0" smtClean="0"/>
              <a:t>değişkenlerin </a:t>
            </a:r>
            <a:r>
              <a:rPr lang="tr-TR" dirty="0" err="1"/>
              <a:t>varyansı</a:t>
            </a:r>
            <a:r>
              <a:rPr lang="tr-TR" dirty="0"/>
              <a:t> sonucunda </a:t>
            </a:r>
            <a:r>
              <a:rPr lang="tr-TR" dirty="0" smtClean="0"/>
              <a:t>oluşan </a:t>
            </a:r>
            <a:r>
              <a:rPr lang="tr-TR" dirty="0"/>
              <a:t>faktörler arasındaki </a:t>
            </a:r>
            <a:r>
              <a:rPr lang="tr-TR" dirty="0" smtClean="0"/>
              <a:t>dağılımı </a:t>
            </a:r>
            <a:r>
              <a:rPr lang="tr-TR" dirty="0"/>
              <a:t>(tasnifi) yapmasıdır.</a:t>
            </a:r>
          </a:p>
        </p:txBody>
      </p:sp>
    </p:spTree>
    <p:extLst>
      <p:ext uri="{BB962C8B-B14F-4D97-AF65-F5344CB8AC3E}">
        <p14:creationId xmlns:p14="http://schemas.microsoft.com/office/powerpoint/2010/main" val="2865415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Açımlayıcı</a:t>
            </a:r>
            <a:r>
              <a:rPr lang="tr-TR" dirty="0"/>
              <a:t> Faktör </a:t>
            </a:r>
            <a:r>
              <a:rPr lang="tr-TR" dirty="0" smtClean="0"/>
              <a:t>Analizi </a:t>
            </a:r>
            <a:r>
              <a:rPr lang="tr-TR" sz="2000" dirty="0" smtClean="0"/>
              <a:t>(Çokluk ve </a:t>
            </a:r>
            <a:r>
              <a:rPr lang="tr-TR" sz="2000" dirty="0" err="1" smtClean="0"/>
              <a:t>diğ</a:t>
            </a:r>
            <a:r>
              <a:rPr lang="tr-TR" sz="2000" dirty="0" smtClean="0"/>
              <a:t>., 2010)</a:t>
            </a:r>
            <a:endParaRPr lang="tr-TR" sz="2000" dirty="0"/>
          </a:p>
        </p:txBody>
      </p:sp>
      <p:sp>
        <p:nvSpPr>
          <p:cNvPr id="3" name="İçerik Yer Tutucusu 2"/>
          <p:cNvSpPr>
            <a:spLocks noGrp="1"/>
          </p:cNvSpPr>
          <p:nvPr>
            <p:ph idx="1"/>
          </p:nvPr>
        </p:nvSpPr>
        <p:spPr/>
        <p:txBody>
          <a:bodyPr/>
          <a:lstStyle/>
          <a:p>
            <a:pPr>
              <a:lnSpc>
                <a:spcPct val="150000"/>
              </a:lnSpc>
            </a:pPr>
            <a:r>
              <a:rPr lang="tr-TR" b="1" dirty="0"/>
              <a:t>Alfa </a:t>
            </a:r>
            <a:r>
              <a:rPr lang="tr-TR" b="1" dirty="0" err="1"/>
              <a:t>Faktörlestirme</a:t>
            </a:r>
            <a:r>
              <a:rPr lang="tr-TR" b="1" dirty="0"/>
              <a:t> Analizi </a:t>
            </a:r>
            <a:r>
              <a:rPr lang="tr-TR" dirty="0"/>
              <a:t>(Alpha </a:t>
            </a:r>
            <a:r>
              <a:rPr lang="tr-TR" dirty="0" err="1"/>
              <a:t>Factoring</a:t>
            </a:r>
            <a:r>
              <a:rPr lang="tr-TR" dirty="0"/>
              <a:t> Analysis): </a:t>
            </a:r>
            <a:r>
              <a:rPr lang="tr-TR" dirty="0" err="1"/>
              <a:t>Kaiser</a:t>
            </a:r>
            <a:r>
              <a:rPr lang="tr-TR" dirty="0"/>
              <a:t> ve </a:t>
            </a:r>
            <a:r>
              <a:rPr lang="tr-TR" dirty="0" err="1"/>
              <a:t>Caffrey</a:t>
            </a:r>
            <a:r>
              <a:rPr lang="tr-TR" dirty="0"/>
              <a:t> tarafından 1965 yılında ortaya konulan alfa analizi, örneklemdeki </a:t>
            </a:r>
            <a:r>
              <a:rPr lang="tr-TR" dirty="0" smtClean="0"/>
              <a:t>değil, </a:t>
            </a:r>
            <a:r>
              <a:rPr lang="tr-TR" dirty="0"/>
              <a:t>evrendeki </a:t>
            </a:r>
            <a:r>
              <a:rPr lang="tr-TR" dirty="0" smtClean="0"/>
              <a:t>ilişkileri </a:t>
            </a:r>
            <a:r>
              <a:rPr lang="tr-TR" dirty="0"/>
              <a:t>dikkate alır. Bu genelleme ve örnekleme </a:t>
            </a:r>
            <a:r>
              <a:rPr lang="tr-TR" dirty="0" smtClean="0"/>
              <a:t>tartışması </a:t>
            </a:r>
            <a:r>
              <a:rPr lang="tr-TR" dirty="0"/>
              <a:t>çok önemli bir </a:t>
            </a:r>
            <a:r>
              <a:rPr lang="tr-TR" dirty="0" err="1"/>
              <a:t>psikometrik</a:t>
            </a:r>
            <a:r>
              <a:rPr lang="tr-TR" dirty="0"/>
              <a:t> sorundur ancak hiçbir faktör analizi yöntemi bunu dikkat almamaktadır (</a:t>
            </a:r>
            <a:r>
              <a:rPr lang="tr-TR" dirty="0" err="1"/>
              <a:t>Tucker</a:t>
            </a:r>
            <a:r>
              <a:rPr lang="tr-TR" dirty="0"/>
              <a:t> ve </a:t>
            </a:r>
            <a:r>
              <a:rPr lang="tr-TR" dirty="0" err="1"/>
              <a:t>MacCallum</a:t>
            </a:r>
            <a:r>
              <a:rPr lang="tr-TR" dirty="0"/>
              <a:t>, 1997).</a:t>
            </a:r>
          </a:p>
        </p:txBody>
      </p:sp>
    </p:spTree>
    <p:extLst>
      <p:ext uri="{BB962C8B-B14F-4D97-AF65-F5344CB8AC3E}">
        <p14:creationId xmlns:p14="http://schemas.microsoft.com/office/powerpoint/2010/main" val="30786686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TotalTime>
  <Words>675</Words>
  <Application>Microsoft Office PowerPoint</Application>
  <PresentationFormat>Geniş ekran</PresentationFormat>
  <Paragraphs>34</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DAVRANIŞ BİLİMLERİNDE İLERİ İSTATİSTİK  DOKTORA</vt:lpstr>
      <vt:lpstr>Açımlayıcı Faktör Analizi</vt:lpstr>
      <vt:lpstr>Açımlayıcı Faktör Analizi</vt:lpstr>
      <vt:lpstr>Açımlayıcı Faktör Analizi (Çokluk ve diğ., 2010)</vt:lpstr>
      <vt:lpstr>Açımlayıcı Faktör Analizi (Çokluk ve diğ., 2010)</vt:lpstr>
      <vt:lpstr>Açımlayıcı Faktör Analizi (Çokluk ve diğ., 2010)</vt:lpstr>
      <vt:lpstr>Açımlayıcı Faktör Analizi (Çokluk ve diğ., 2010)</vt:lpstr>
      <vt:lpstr>Açımlayıcı Faktör Analizi (Çokluk ve diğ., 2010)</vt:lpstr>
      <vt:lpstr>Açımlayıcı Faktör Analizi (Çokluk ve diğ., 2010)</vt:lpstr>
      <vt:lpstr>Açımlayıcı Faktör Analizi (Çokluk ve diğ., 2010)</vt:lpstr>
      <vt:lpstr>Açımlayıcı Faktör Analizi (Çokluk ve diğ., 2010)</vt:lpstr>
      <vt:lpstr>SPSS Uygulamaları</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NUKHET_DEMİRTASLI</cp:lastModifiedBy>
  <cp:revision>37</cp:revision>
  <dcterms:created xsi:type="dcterms:W3CDTF">2017-05-18T14:31:00Z</dcterms:created>
  <dcterms:modified xsi:type="dcterms:W3CDTF">2018-01-31T20:05:30Z</dcterms:modified>
</cp:coreProperties>
</file>