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5" r:id="rId2"/>
    <p:sldId id="324" r:id="rId3"/>
    <p:sldId id="326" r:id="rId4"/>
    <p:sldId id="327" r:id="rId5"/>
    <p:sldId id="328" r:id="rId6"/>
    <p:sldId id="329" r:id="rId7"/>
    <p:sldId id="330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490 Dizi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Gösterge</a:t>
            </a:r>
            <a:r>
              <a:rPr lang="tr-TR" dirty="0"/>
              <a:t>: 0 (dizi </a:t>
            </a:r>
            <a:r>
              <a:rPr lang="tr-TR" dirty="0" smtClean="0"/>
              <a:t>izlenmiyor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1 </a:t>
            </a:r>
            <a:r>
              <a:rPr lang="tr-TR" dirty="0"/>
              <a:t>(dizi </a:t>
            </a:r>
            <a:r>
              <a:rPr lang="tr-TR" dirty="0" smtClean="0"/>
              <a:t>izleniyor</a:t>
            </a:r>
            <a:r>
              <a:rPr lang="tr-TR" dirty="0"/>
              <a:t>)	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Gösterge</a:t>
            </a:r>
            <a:r>
              <a:rPr lang="tr-TR" dirty="0"/>
              <a:t>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Dizi bildirimi</a:t>
            </a:r>
          </a:p>
          <a:p>
            <a:pPr marL="0" indent="0">
              <a:buNone/>
            </a:pPr>
            <a:r>
              <a:rPr lang="tr-TR" dirty="0" smtClean="0"/>
              <a:t>$v </a:t>
            </a:r>
            <a:r>
              <a:rPr lang="tr-TR" dirty="0"/>
              <a:t>D</a:t>
            </a:r>
            <a:r>
              <a:rPr lang="tr-TR" dirty="0" smtClean="0"/>
              <a:t>izi numarası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/>
              <a:t>Örnek: 490 0# a </a:t>
            </a:r>
            <a:r>
              <a:rPr lang="tr-TR" b="1" dirty="0" err="1"/>
              <a:t>Pelican</a:t>
            </a:r>
            <a:r>
              <a:rPr lang="tr-TR" b="1" dirty="0"/>
              <a:t> </a:t>
            </a:r>
            <a:r>
              <a:rPr lang="tr-TR" b="1" dirty="0" err="1"/>
              <a:t>books</a:t>
            </a:r>
            <a:r>
              <a:rPr lang="tr-TR" b="1" dirty="0" smtClean="0"/>
              <a:t>.</a:t>
            </a:r>
            <a:r>
              <a:rPr lang="tr-TR" b="1" dirty="0"/>
              <a:t> </a:t>
            </a:r>
            <a:endParaRPr lang="tr-TR" b="1" dirty="0" smtClean="0"/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Örnek</a:t>
            </a:r>
            <a:r>
              <a:rPr lang="tr-TR" b="1" dirty="0"/>
              <a:t>: 490 1# a </a:t>
            </a:r>
            <a:r>
              <a:rPr lang="tr-TR" b="1" dirty="0" err="1"/>
              <a:t>Department</a:t>
            </a:r>
            <a:r>
              <a:rPr lang="tr-TR" b="1" dirty="0"/>
              <a:t> of </a:t>
            </a:r>
            <a:r>
              <a:rPr lang="tr-TR" b="1" dirty="0" err="1"/>
              <a:t>State</a:t>
            </a:r>
            <a:r>
              <a:rPr lang="tr-TR" b="1" dirty="0"/>
              <a:t> </a:t>
            </a:r>
            <a:r>
              <a:rPr lang="tr-TR" b="1" dirty="0" err="1"/>
              <a:t>publication</a:t>
            </a:r>
            <a:r>
              <a:rPr lang="tr-TR" b="1" dirty="0"/>
              <a:t> ; v </a:t>
            </a:r>
            <a:r>
              <a:rPr lang="tr-TR" b="1" dirty="0" smtClean="0"/>
              <a:t>		7846</a:t>
            </a:r>
            <a:r>
              <a:rPr lang="tr-TR" b="1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384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490 Dizi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1#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Bilgi yayınları </a:t>
            </a:r>
            <a:r>
              <a:rPr lang="tr-TR" dirty="0" smtClean="0"/>
              <a:t>; $v </a:t>
            </a:r>
            <a:r>
              <a:rPr lang="tr-TR" dirty="0"/>
              <a:t>nu: 498</a:t>
            </a:r>
            <a:r>
              <a:rPr lang="tr-TR" dirty="0" smtClean="0"/>
              <a:t>. $a Hikaye </a:t>
            </a:r>
            <a:r>
              <a:rPr lang="tr-TR" dirty="0"/>
              <a:t>dizisi </a:t>
            </a:r>
            <a:r>
              <a:rPr lang="tr-TR" dirty="0" smtClean="0"/>
              <a:t>; $ </a:t>
            </a:r>
            <a:r>
              <a:rPr lang="tr-TR" dirty="0"/>
              <a:t>v 18.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1#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Ankara Üniversitesi yayınları </a:t>
            </a:r>
            <a:r>
              <a:rPr lang="tr-TR" dirty="0" smtClean="0"/>
              <a:t>; $v </a:t>
            </a:r>
            <a:r>
              <a:rPr lang="tr-TR" dirty="0"/>
              <a:t>500</a:t>
            </a:r>
            <a:r>
              <a:rPr lang="tr-TR" dirty="0" smtClean="0"/>
              <a:t>.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1#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Atatürk Kültür, Dil ve Tarih Yüksek Kurumu. Türk Tarih Kurumu </a:t>
            </a:r>
            <a:r>
              <a:rPr lang="tr-TR" dirty="0" smtClean="0"/>
              <a:t>		yayınları ; $v </a:t>
            </a:r>
            <a:r>
              <a:rPr lang="tr-TR" dirty="0"/>
              <a:t>XII. </a:t>
            </a:r>
            <a:r>
              <a:rPr lang="tr-TR" dirty="0" smtClean="0"/>
              <a:t>dizi</a:t>
            </a:r>
            <a:r>
              <a:rPr lang="tr-TR" dirty="0"/>
              <a:t>. ; sayı ; 30.</a:t>
            </a:r>
          </a:p>
          <a:p>
            <a:pPr marL="0" indent="0">
              <a:buNone/>
            </a:pPr>
            <a:r>
              <a:rPr lang="tr-TR" dirty="0"/>
              <a:t>	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0#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Temel eserler dizisi.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1#</a:t>
            </a:r>
            <a:r>
              <a:rPr lang="tr-TR" dirty="0"/>
              <a:t> </a:t>
            </a:r>
            <a:r>
              <a:rPr lang="tr-TR" dirty="0" smtClean="0"/>
              <a:t>$a Ömer </a:t>
            </a:r>
            <a:r>
              <a:rPr lang="tr-TR" dirty="0" err="1" smtClean="0"/>
              <a:t>Seyfettinin</a:t>
            </a:r>
            <a:r>
              <a:rPr lang="tr-TR" dirty="0" smtClean="0"/>
              <a:t> Bütün </a:t>
            </a:r>
            <a:r>
              <a:rPr lang="tr-TR" dirty="0"/>
              <a:t>eserleri </a:t>
            </a:r>
            <a:r>
              <a:rPr lang="tr-TR" dirty="0" smtClean="0"/>
              <a:t>; $v </a:t>
            </a:r>
            <a:r>
              <a:rPr lang="tr-TR" dirty="0"/>
              <a:t>715.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</a:t>
            </a:r>
            <a:r>
              <a:rPr lang="tr-TR" u="sng" dirty="0"/>
              <a:t>1#</a:t>
            </a:r>
            <a:r>
              <a:rPr lang="tr-TR" dirty="0"/>
              <a:t> </a:t>
            </a:r>
            <a:r>
              <a:rPr lang="tr-TR" dirty="0" smtClean="0"/>
              <a:t>$a </a:t>
            </a:r>
            <a:r>
              <a:rPr lang="tr-TR" dirty="0"/>
              <a:t>Adam yayınları </a:t>
            </a:r>
            <a:r>
              <a:rPr lang="tr-TR" dirty="0" smtClean="0"/>
              <a:t>; $v </a:t>
            </a:r>
            <a:r>
              <a:rPr lang="tr-TR" dirty="0" err="1"/>
              <a:t>no</a:t>
            </a:r>
            <a:r>
              <a:rPr lang="tr-TR" dirty="0"/>
              <a:t>: 69.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490 1# $a </a:t>
            </a:r>
            <a:r>
              <a:rPr lang="tr-TR" dirty="0"/>
              <a:t>Ankara Üniversitesi. Tıp Fakültesi yayınları </a:t>
            </a:r>
            <a:r>
              <a:rPr lang="tr-TR" dirty="0" smtClean="0"/>
              <a:t>; $v </a:t>
            </a:r>
            <a:r>
              <a:rPr lang="tr-TR" dirty="0"/>
              <a:t>yayın </a:t>
            </a:r>
            <a:r>
              <a:rPr lang="tr-TR" dirty="0" err="1"/>
              <a:t>no</a:t>
            </a:r>
            <a:r>
              <a:rPr lang="tr-TR" dirty="0"/>
              <a:t>: 596.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71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(500) GENEL NOTLAR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tr-TR" dirty="0"/>
              <a:t>Gösterge: #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tr-TR" dirty="0"/>
              <a:t>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Genel not</a:t>
            </a:r>
          </a:p>
          <a:p>
            <a:pPr marL="0" indent="0">
              <a:buNone/>
            </a:pPr>
            <a:r>
              <a:rPr lang="tr-TR" dirty="0"/>
              <a:t>$3 Materyale ilişkin özel tanımlama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9017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(500) GENEL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500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Bilgiler dış kapaktan alınmıştır.</a:t>
            </a:r>
          </a:p>
          <a:p>
            <a:pPr marL="0" indent="0">
              <a:buNone/>
            </a:pPr>
            <a:r>
              <a:rPr lang="tr-TR" dirty="0" smtClean="0"/>
              <a:t>500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Eserin, 75-78. sayfaları eksiktir.</a:t>
            </a:r>
          </a:p>
          <a:p>
            <a:pPr marL="0" indent="0">
              <a:buNone/>
            </a:pPr>
            <a:r>
              <a:rPr lang="tr-TR" dirty="0" smtClean="0"/>
              <a:t>500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İngilizce </a:t>
            </a:r>
            <a:r>
              <a:rPr lang="tr-TR" dirty="0" err="1"/>
              <a:t>eseradı</a:t>
            </a:r>
            <a:r>
              <a:rPr lang="tr-TR" dirty="0"/>
              <a:t>: </a:t>
            </a:r>
            <a:r>
              <a:rPr lang="tr-TR" b="1" dirty="0"/>
              <a:t>(Eserde </a:t>
            </a:r>
            <a:r>
              <a:rPr lang="tr-TR" b="1" dirty="0" smtClean="0"/>
              <a:t>paralel </a:t>
            </a:r>
            <a:r>
              <a:rPr lang="tr-TR" b="1" dirty="0" err="1" smtClean="0"/>
              <a:t>seradı</a:t>
            </a:r>
            <a:r>
              <a:rPr lang="tr-TR" b="1" dirty="0" smtClean="0"/>
              <a:t> 		oluşturulmadığı durumlarda)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500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Dizin vardır.</a:t>
            </a:r>
          </a:p>
          <a:p>
            <a:pPr marL="0" indent="0">
              <a:buNone/>
            </a:pPr>
            <a:r>
              <a:rPr lang="tr-TR" dirty="0" smtClean="0"/>
              <a:t>500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Türkçe metin içerir.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759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(</a:t>
            </a:r>
            <a:r>
              <a:rPr lang="tr-TR" b="1" dirty="0" smtClean="0"/>
              <a:t>501) İle birlikte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Nitelenen </a:t>
            </a:r>
            <a:r>
              <a:rPr lang="tr-TR" dirty="0"/>
              <a:t>eser, başka bir eser veya materyalle (Örneğin, iki </a:t>
            </a:r>
            <a:r>
              <a:rPr lang="tr-TR" dirty="0" smtClean="0"/>
              <a:t>	kitap </a:t>
            </a:r>
            <a:r>
              <a:rPr lang="tr-TR" dirty="0"/>
              <a:t>birlikte yayınlanarak veya ciltlenerek </a:t>
            </a:r>
            <a:r>
              <a:rPr lang="tr-TR" dirty="0" smtClean="0"/>
              <a:t>tek </a:t>
            </a:r>
            <a:r>
              <a:rPr lang="tr-TR" dirty="0"/>
              <a:t>fiziksel varlık </a:t>
            </a:r>
            <a:r>
              <a:rPr lang="tr-TR" dirty="0" smtClean="0"/>
              <a:t>	halinde yayınlanmış  </a:t>
            </a:r>
            <a:r>
              <a:rPr lang="tr-TR" dirty="0"/>
              <a:t>onlara ilişkin nitelemelere, öteki eserleri </a:t>
            </a:r>
            <a:r>
              <a:rPr lang="tr-TR" dirty="0" smtClean="0"/>
              <a:t>	tanıtan </a:t>
            </a:r>
            <a:r>
              <a:rPr lang="tr-TR" dirty="0"/>
              <a:t>bir not eklenir. Ancak, bu not materyalin ortak bir eser </a:t>
            </a:r>
            <a:r>
              <a:rPr lang="tr-TR" dirty="0" smtClean="0"/>
              <a:t>	adı </a:t>
            </a:r>
            <a:r>
              <a:rPr lang="tr-TR" dirty="0"/>
              <a:t>olmadığı zaman verilir.</a:t>
            </a:r>
          </a:p>
          <a:p>
            <a:pPr marL="0" indent="0">
              <a:buNone/>
            </a:pPr>
            <a:endParaRPr lang="tr-TR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tr-TR" dirty="0"/>
              <a:t>Gösterge: #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tr-TR" dirty="0"/>
              <a:t>Gösterge: #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İle notu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7986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(501) İle birlikte notu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Örnek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501 ## $a yazarın…….eseri ile birlikte.</a:t>
            </a:r>
          </a:p>
          <a:p>
            <a:pPr marL="0" indent="0">
              <a:buNone/>
            </a:pPr>
            <a:r>
              <a:rPr lang="tr-TR" dirty="0" smtClean="0"/>
              <a:t>501 ## $a eserle birlikte 1 harita vardır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46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dirty="0" smtClean="0"/>
              <a:t>(502) Tez Notu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Tez notu</a:t>
            </a:r>
          </a:p>
          <a:p>
            <a:pPr marL="0" indent="0">
              <a:buNone/>
            </a:pPr>
            <a:r>
              <a:rPr lang="tr-TR" dirty="0"/>
              <a:t>$b Derece tipi</a:t>
            </a:r>
          </a:p>
          <a:p>
            <a:pPr marL="0" indent="0">
              <a:buNone/>
            </a:pPr>
            <a:r>
              <a:rPr lang="tr-TR" dirty="0"/>
              <a:t>$c İsim verildiği kurum</a:t>
            </a:r>
          </a:p>
          <a:p>
            <a:pPr marL="0" indent="0">
              <a:buNone/>
            </a:pPr>
            <a:r>
              <a:rPr lang="tr-TR" dirty="0"/>
              <a:t>$d Derece verildiği yıl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9959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(502) Tez Notu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502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Tez (Yüksek Lisans) – Ankara Üniversitesi. </a:t>
            </a:r>
            <a:r>
              <a:rPr lang="tr-TR" dirty="0" smtClean="0"/>
              <a:t>Sosyal </a:t>
            </a:r>
            <a:r>
              <a:rPr lang="tr-TR" dirty="0"/>
              <a:t>Bilimleri Enstitüsü </a:t>
            </a:r>
            <a:r>
              <a:rPr lang="tr-TR" dirty="0" smtClean="0"/>
              <a:t>Bilgi ve Belge Yönetimi </a:t>
            </a:r>
            <a:r>
              <a:rPr lang="tr-TR" dirty="0" err="1" smtClean="0"/>
              <a:t>AnabilimDalı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502 </a:t>
            </a:r>
            <a:r>
              <a:rPr lang="tr-TR" dirty="0"/>
              <a:t>## a Tez (Doktora) – Marmara Üniversitesi.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502 </a:t>
            </a:r>
            <a:r>
              <a:rPr lang="tr-TR" dirty="0"/>
              <a:t>## a Tez (Sanatta Yeterlik) – Hacettepe Üniversitesi</a:t>
            </a:r>
          </a:p>
        </p:txBody>
      </p:sp>
    </p:spTree>
    <p:extLst>
      <p:ext uri="{BB962C8B-B14F-4D97-AF65-F5344CB8AC3E}">
        <p14:creationId xmlns:p14="http://schemas.microsoft.com/office/powerpoint/2010/main" val="358050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3128</TotalTime>
  <Words>484</Words>
  <Application>Microsoft Office PowerPoint</Application>
  <PresentationFormat>Ekran Gösterisi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490 Dizi alanı</vt:lpstr>
      <vt:lpstr>490 Dizi alanı</vt:lpstr>
      <vt:lpstr>5XX NOTLAR</vt:lpstr>
      <vt:lpstr>(500) GENEL NOTLAR</vt:lpstr>
      <vt:lpstr>5XX NOTLAR</vt:lpstr>
      <vt:lpstr>(501) İle birlikte notu</vt:lpstr>
      <vt:lpstr>5XX NOTLAR</vt:lpstr>
      <vt:lpstr>(502) Tez Notu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280</cp:revision>
  <dcterms:created xsi:type="dcterms:W3CDTF">2010-04-19T20:51:29Z</dcterms:created>
  <dcterms:modified xsi:type="dcterms:W3CDTF">2020-05-29T08:56:52Z</dcterms:modified>
</cp:coreProperties>
</file>