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B0938BE5-F027-42BD-A0CF-0C8A436EA3E0}" type="datetimeFigureOut">
              <a:rPr lang="en-US" smtClean="0"/>
              <a:t>2/28/2019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424409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0938BE5-F027-42BD-A0CF-0C8A436EA3E0}" type="datetimeFigureOut">
              <a:rPr lang="en-US" smtClean="0"/>
              <a:t>2/28/2019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425126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0938BE5-F027-42BD-A0CF-0C8A436EA3E0}" type="datetimeFigureOut">
              <a:rPr lang="en-US" smtClean="0"/>
              <a:t>2/28/2019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333117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B0938BE5-F027-42BD-A0CF-0C8A436EA3E0}" type="datetimeFigureOut">
              <a:rPr lang="en-US" smtClean="0"/>
              <a:t>2/28/2019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177790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B0938BE5-F027-42BD-A0CF-0C8A436EA3E0}" type="datetimeFigureOut">
              <a:rPr lang="en-US" smtClean="0"/>
              <a:t>2/28/2019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53931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B0938BE5-F027-42BD-A0CF-0C8A436EA3E0}" type="datetimeFigureOut">
              <a:rPr lang="en-US" smtClean="0"/>
              <a:t>2/28/2019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5829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B0938BE5-F027-42BD-A0CF-0C8A436EA3E0}" type="datetimeFigureOut">
              <a:rPr lang="en-US" smtClean="0"/>
              <a:t>2/28/2019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221500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B0938BE5-F027-42BD-A0CF-0C8A436EA3E0}" type="datetimeFigureOut">
              <a:rPr lang="en-US" smtClean="0"/>
              <a:t>2/28/2019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227534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938BE5-F027-42BD-A0CF-0C8A436EA3E0}" type="datetimeFigureOut">
              <a:rPr lang="en-US" smtClean="0"/>
              <a:t>2/28/2019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210298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0938BE5-F027-42BD-A0CF-0C8A436EA3E0}" type="datetimeFigureOut">
              <a:rPr lang="en-US" smtClean="0"/>
              <a:t>2/28/2019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136482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0938BE5-F027-42BD-A0CF-0C8A436EA3E0}" type="datetimeFigureOut">
              <a:rPr lang="en-US" smtClean="0"/>
              <a:t>2/28/2019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5F4EEB2-1CE6-48D7-85E6-E062387D60FC}" type="slidenum">
              <a:rPr lang="en-US" smtClean="0"/>
              <a:t>‹#›</a:t>
            </a:fld>
            <a:endParaRPr lang="en-US"/>
          </a:p>
        </p:txBody>
      </p:sp>
    </p:spTree>
    <p:extLst>
      <p:ext uri="{BB962C8B-B14F-4D97-AF65-F5344CB8AC3E}">
        <p14:creationId xmlns:p14="http://schemas.microsoft.com/office/powerpoint/2010/main" val="208026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38BE5-F027-42BD-A0CF-0C8A436EA3E0}" type="datetimeFigureOut">
              <a:rPr lang="en-US" smtClean="0"/>
              <a:t>2/28/2019</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4EEB2-1CE6-48D7-85E6-E062387D60FC}" type="slidenum">
              <a:rPr lang="en-US" smtClean="0"/>
              <a:t>‹#›</a:t>
            </a:fld>
            <a:endParaRPr lang="en-US"/>
          </a:p>
        </p:txBody>
      </p:sp>
    </p:spTree>
    <p:extLst>
      <p:ext uri="{BB962C8B-B14F-4D97-AF65-F5344CB8AC3E}">
        <p14:creationId xmlns:p14="http://schemas.microsoft.com/office/powerpoint/2010/main" val="107802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3373437"/>
          </a:xfrm>
        </p:spPr>
        <p:txBody>
          <a:bodyPr/>
          <a:lstStyle/>
          <a:p>
            <a:r>
              <a:rPr lang="tr-TR" dirty="0" smtClean="0">
                <a:latin typeface="Times New Roman" panose="02020603050405020304" pitchFamily="18" charset="0"/>
                <a:cs typeface="Times New Roman" panose="02020603050405020304" pitchFamily="18" charset="0"/>
              </a:rPr>
              <a:t>BİZANS İMPARATORLUĞU KAYNAKLARI (II.DERS)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03300" y="635000"/>
            <a:ext cx="10604500" cy="5880100"/>
          </a:xfrm>
        </p:spPr>
        <p:txBody>
          <a:bodyPr>
            <a:normAutofit fontScale="62500" lnSpcReduction="20000"/>
          </a:bodyPr>
          <a:lstStyle/>
          <a:p>
            <a:pPr indent="449580">
              <a:lnSpc>
                <a:spcPct val="150000"/>
              </a:lnSpc>
              <a:spcAft>
                <a:spcPts val="1000"/>
              </a:spcAft>
            </a:pPr>
            <a:r>
              <a:rPr lang="tr-TR" sz="2800" b="1" dirty="0" smtClean="0">
                <a:effectLst/>
                <a:latin typeface="Times New Roman" panose="02020603050405020304" pitchFamily="18" charset="0"/>
                <a:ea typeface="Calibri" panose="020F0502020204030204" pitchFamily="34" charset="0"/>
                <a:cs typeface="Arial" panose="020B0604020202020204" pitchFamily="34" charset="0"/>
              </a:rPr>
              <a:t>VII. KONSTANTİNOS PORPHYROGENNETOS (d.905-ö.955)</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indent="449580" algn="just">
              <a:lnSpc>
                <a:spcPct val="150000"/>
              </a:lnSpc>
              <a:spcAft>
                <a:spcPts val="1000"/>
              </a:spcAft>
            </a:pPr>
            <a:r>
              <a:rPr lang="tr-TR" dirty="0">
                <a:latin typeface="Times New Roman" panose="02020603050405020304" pitchFamily="18" charset="0"/>
                <a:ea typeface="Calibri" panose="020F0502020204030204" pitchFamily="34" charset="0"/>
                <a:cs typeface="Arial" panose="020B0604020202020204" pitchFamily="34" charset="0"/>
              </a:rPr>
              <a:t>VI. </a:t>
            </a:r>
            <a:r>
              <a:rPr lang="tr-TR" dirty="0" err="1">
                <a:latin typeface="Times New Roman" panose="02020603050405020304" pitchFamily="18" charset="0"/>
                <a:ea typeface="Calibri" panose="020F0502020204030204" pitchFamily="34" charset="0"/>
                <a:cs typeface="Arial" panose="020B0604020202020204" pitchFamily="34" charset="0"/>
              </a:rPr>
              <a:t>Leo’nun</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Zoe</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Karbonopsina</a:t>
            </a:r>
            <a:r>
              <a:rPr lang="tr-TR" dirty="0">
                <a:latin typeface="Times New Roman" panose="02020603050405020304" pitchFamily="18" charset="0"/>
                <a:ea typeface="Calibri" panose="020F0502020204030204" pitchFamily="34" charset="0"/>
                <a:cs typeface="Arial" panose="020B0604020202020204" pitchFamily="34" charset="0"/>
              </a:rPr>
              <a:t> ile gerçekleştirdiği dördüncü evliliğinden olan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üzerinden birlikteliğin meşruluğu hakkında Kilise ile sert tartışmalar vuku bulmuştur.  Nihayetinde VII.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15 Mayıs 908 tarihinde ortak imparator ilan edildi. Lakin VII. </a:t>
            </a:r>
            <a:r>
              <a:rPr lang="tr-TR" dirty="0" err="1">
                <a:latin typeface="Times New Roman" panose="02020603050405020304" pitchFamily="18" charset="0"/>
                <a:ea typeface="Calibri" panose="020F0502020204030204" pitchFamily="34" charset="0"/>
                <a:cs typeface="Arial" panose="020B0604020202020204" pitchFamily="34" charset="0"/>
              </a:rPr>
              <a:t>Konstantinos’un</a:t>
            </a:r>
            <a:r>
              <a:rPr lang="tr-TR" dirty="0">
                <a:latin typeface="Times New Roman" panose="02020603050405020304" pitchFamily="18" charset="0"/>
                <a:ea typeface="Calibri" panose="020F0502020204030204" pitchFamily="34" charset="0"/>
                <a:cs typeface="Arial" panose="020B0604020202020204" pitchFamily="34" charset="0"/>
              </a:rPr>
              <a:t> hâkimiyeti, evvela amcası İmparator </a:t>
            </a:r>
            <a:r>
              <a:rPr lang="tr-TR" dirty="0" err="1">
                <a:latin typeface="Times New Roman" panose="02020603050405020304" pitchFamily="18" charset="0"/>
                <a:ea typeface="Calibri" panose="020F0502020204030204" pitchFamily="34" charset="0"/>
                <a:cs typeface="Arial" panose="020B0604020202020204" pitchFamily="34" charset="0"/>
              </a:rPr>
              <a:t>Aleksander</a:t>
            </a:r>
            <a:r>
              <a:rPr lang="tr-TR" dirty="0">
                <a:latin typeface="Times New Roman" panose="02020603050405020304" pitchFamily="18" charset="0"/>
                <a:ea typeface="Calibri" panose="020F0502020204030204" pitchFamily="34" charset="0"/>
                <a:cs typeface="Arial" panose="020B0604020202020204" pitchFamily="34" charset="0"/>
              </a:rPr>
              <a:t> (912-913), Patrik I. Nikolas </a:t>
            </a:r>
            <a:r>
              <a:rPr lang="tr-TR" dirty="0" err="1">
                <a:latin typeface="Times New Roman" panose="02020603050405020304" pitchFamily="18" charset="0"/>
                <a:ea typeface="Calibri" panose="020F0502020204030204" pitchFamily="34" charset="0"/>
                <a:cs typeface="Arial" panose="020B0604020202020204" pitchFamily="34" charset="0"/>
              </a:rPr>
              <a:t>Mystikos</a:t>
            </a:r>
            <a:r>
              <a:rPr lang="tr-TR" dirty="0">
                <a:latin typeface="Times New Roman" panose="02020603050405020304" pitchFamily="18" charset="0"/>
                <a:ea typeface="Calibri" panose="020F0502020204030204" pitchFamily="34" charset="0"/>
                <a:cs typeface="Arial" panose="020B0604020202020204" pitchFamily="34" charset="0"/>
              </a:rPr>
              <a:t>(901-06/912-25), annesi Kraliçe </a:t>
            </a:r>
            <a:r>
              <a:rPr lang="tr-TR" dirty="0" err="1">
                <a:latin typeface="Times New Roman" panose="02020603050405020304" pitchFamily="18" charset="0"/>
                <a:ea typeface="Calibri" panose="020F0502020204030204" pitchFamily="34" charset="0"/>
                <a:cs typeface="Arial" panose="020B0604020202020204" pitchFamily="34" charset="0"/>
              </a:rPr>
              <a:t>Zoe</a:t>
            </a:r>
            <a:r>
              <a:rPr lang="tr-TR" dirty="0">
                <a:latin typeface="Times New Roman" panose="02020603050405020304" pitchFamily="18" charset="0"/>
                <a:ea typeface="Calibri" panose="020F0502020204030204" pitchFamily="34" charset="0"/>
                <a:cs typeface="Arial" panose="020B0604020202020204" pitchFamily="34" charset="0"/>
              </a:rPr>
              <a:t> (914) ve nihayetinde 919 senesinde kızı Helena ile evlendiği I. </a:t>
            </a:r>
            <a:r>
              <a:rPr lang="tr-TR" dirty="0" err="1">
                <a:latin typeface="Times New Roman" panose="02020603050405020304" pitchFamily="18" charset="0"/>
                <a:ea typeface="Calibri" panose="020F0502020204030204" pitchFamily="34" charset="0"/>
                <a:cs typeface="Arial" panose="020B0604020202020204" pitchFamily="34" charset="0"/>
              </a:rPr>
              <a:t>Romanos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Lekapenos</a:t>
            </a:r>
            <a:r>
              <a:rPr lang="tr-TR" dirty="0">
                <a:latin typeface="Times New Roman" panose="02020603050405020304" pitchFamily="18" charset="0"/>
                <a:ea typeface="Calibri" panose="020F0502020204030204" pitchFamily="34" charset="0"/>
                <a:cs typeface="Arial" panose="020B0604020202020204" pitchFamily="34" charset="0"/>
              </a:rPr>
              <a:t> (920-944) tarafından gasp edildi. VII.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asıl hâkimiyeti elde ettiği tarih, İmparator </a:t>
            </a:r>
            <a:r>
              <a:rPr lang="tr-TR" dirty="0" err="1">
                <a:latin typeface="Times New Roman" panose="02020603050405020304" pitchFamily="18" charset="0"/>
                <a:ea typeface="Calibri" panose="020F0502020204030204" pitchFamily="34" charset="0"/>
                <a:cs typeface="Arial" panose="020B0604020202020204" pitchFamily="34" charset="0"/>
              </a:rPr>
              <a:t>Romanos’un</a:t>
            </a:r>
            <a:r>
              <a:rPr lang="tr-TR" dirty="0">
                <a:latin typeface="Times New Roman" panose="02020603050405020304" pitchFamily="18" charset="0"/>
                <a:ea typeface="Calibri" panose="020F0502020204030204" pitchFamily="34" charset="0"/>
                <a:cs typeface="Arial" panose="020B0604020202020204" pitchFamily="34" charset="0"/>
              </a:rPr>
              <a:t> oğullarını bertaraf ettiği 27 Ocak 945’tir. Bu tarihten vefat ettiği 9 Kasım 959 senesine kadar erkin gerçek hâkimi olmuştur.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indent="449580" algn="just">
              <a:lnSpc>
                <a:spcPct val="150000"/>
              </a:lnSpc>
              <a:spcAft>
                <a:spcPts val="1000"/>
              </a:spcAft>
            </a:pPr>
            <a:r>
              <a:rPr lang="tr-TR" dirty="0">
                <a:latin typeface="Times New Roman" panose="02020603050405020304" pitchFamily="18" charset="0"/>
                <a:ea typeface="Calibri" panose="020F0502020204030204" pitchFamily="34" charset="0"/>
                <a:cs typeface="Arial" panose="020B0604020202020204" pitchFamily="34" charset="0"/>
              </a:rPr>
              <a:t>VII.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mevcut bilgilerin sistemleştirilmesine büyük katkı sunmuş ve ansiklopedik çalışmaların (</a:t>
            </a:r>
            <a:r>
              <a:rPr lang="tr-TR" dirty="0" err="1">
                <a:latin typeface="Times New Roman" panose="02020603050405020304" pitchFamily="18" charset="0"/>
                <a:ea typeface="Calibri" panose="020F0502020204030204" pitchFamily="34" charset="0"/>
                <a:cs typeface="Arial" panose="020B0604020202020204" pitchFamily="34" charset="0"/>
              </a:rPr>
              <a:t>Ekskerpta</a:t>
            </a:r>
            <a:r>
              <a:rPr lang="tr-TR" dirty="0">
                <a:latin typeface="Times New Roman" panose="02020603050405020304" pitchFamily="18" charset="0"/>
                <a:ea typeface="Calibri" panose="020F0502020204030204" pitchFamily="34" charset="0"/>
                <a:cs typeface="Arial" panose="020B0604020202020204" pitchFamily="34" charset="0"/>
              </a:rPr>
              <a:t>) derlenmesini teşvik etmiştir. I. </a:t>
            </a:r>
            <a:r>
              <a:rPr lang="tr-TR" dirty="0" err="1">
                <a:latin typeface="Times New Roman" panose="02020603050405020304" pitchFamily="18" charset="0"/>
                <a:ea typeface="Calibri" panose="020F0502020204030204" pitchFamily="34" charset="0"/>
                <a:cs typeface="Arial" panose="020B0604020202020204" pitchFamily="34" charset="0"/>
              </a:rPr>
              <a:t>Basil’i</a:t>
            </a:r>
            <a:r>
              <a:rPr lang="tr-TR" dirty="0">
                <a:latin typeface="Times New Roman" panose="02020603050405020304" pitchFamily="18" charset="0"/>
                <a:ea typeface="Calibri" panose="020F0502020204030204" pitchFamily="34" charset="0"/>
                <a:cs typeface="Arial" panose="020B0604020202020204" pitchFamily="34" charset="0"/>
              </a:rPr>
              <a:t> methetmek niyetiyle tarihi eserlerin kaleme alınmasına önem vermiş ve Joseph </a:t>
            </a:r>
            <a:r>
              <a:rPr lang="tr-TR" dirty="0" err="1">
                <a:latin typeface="Times New Roman" panose="02020603050405020304" pitchFamily="18" charset="0"/>
                <a:ea typeface="Calibri" panose="020F0502020204030204" pitchFamily="34" charset="0"/>
                <a:cs typeface="Arial" panose="020B0604020202020204" pitchFamily="34" charset="0"/>
              </a:rPr>
              <a:t>George’ye</a:t>
            </a:r>
            <a:r>
              <a:rPr lang="tr-TR" dirty="0">
                <a:latin typeface="Times New Roman" panose="02020603050405020304" pitchFamily="18" charset="0"/>
                <a:ea typeface="Calibri" panose="020F0502020204030204" pitchFamily="34" charset="0"/>
                <a:cs typeface="Arial" panose="020B0604020202020204" pitchFamily="34" charset="0"/>
              </a:rPr>
              <a:t> atfedilen İmparatorluk Tarihi ile İtirafçı </a:t>
            </a:r>
            <a:r>
              <a:rPr lang="tr-TR" dirty="0" err="1">
                <a:latin typeface="Times New Roman" panose="02020603050405020304" pitchFamily="18" charset="0"/>
                <a:ea typeface="Calibri" panose="020F0502020204030204" pitchFamily="34" charset="0"/>
                <a:cs typeface="Arial" panose="020B0604020202020204" pitchFamily="34" charset="0"/>
              </a:rPr>
              <a:t>Theophanes’in</a:t>
            </a:r>
            <a:r>
              <a:rPr lang="tr-TR" dirty="0">
                <a:latin typeface="Times New Roman" panose="02020603050405020304" pitchFamily="18" charset="0"/>
                <a:ea typeface="Calibri" panose="020F0502020204030204" pitchFamily="34" charset="0"/>
                <a:cs typeface="Arial" panose="020B0604020202020204" pitchFamily="34" charset="0"/>
              </a:rPr>
              <a:t> kroniğine destek vermiştir.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indent="449580" algn="just">
              <a:lnSpc>
                <a:spcPct val="150000"/>
              </a:lnSpc>
              <a:spcAft>
                <a:spcPts val="1000"/>
              </a:spcAft>
            </a:pPr>
            <a:r>
              <a:rPr lang="tr-TR" dirty="0">
                <a:latin typeface="Times New Roman" panose="02020603050405020304" pitchFamily="18" charset="0"/>
                <a:ea typeface="Calibri" panose="020F0502020204030204" pitchFamily="34" charset="0"/>
                <a:cs typeface="Arial" panose="020B0604020202020204" pitchFamily="34" charset="0"/>
              </a:rPr>
              <a:t>İmparatorluk idare sistemi ve dış ilişkiler hakkında önemli eserler kaleme almıştır. Bu eserler, </a:t>
            </a:r>
            <a:r>
              <a:rPr lang="tr-TR" b="1" i="1" dirty="0">
                <a:latin typeface="Times New Roman" panose="02020603050405020304" pitchFamily="18" charset="0"/>
                <a:ea typeface="Calibri" panose="020F0502020204030204" pitchFamily="34" charset="0"/>
                <a:cs typeface="Arial" panose="020B0604020202020204" pitchFamily="34" charset="0"/>
              </a:rPr>
              <a:t>De </a:t>
            </a:r>
            <a:r>
              <a:rPr lang="tr-TR" b="1" i="1" dirty="0" err="1">
                <a:latin typeface="Times New Roman" panose="02020603050405020304" pitchFamily="18" charset="0"/>
                <a:ea typeface="Calibri" panose="020F0502020204030204" pitchFamily="34" charset="0"/>
                <a:cs typeface="Arial" panose="020B0604020202020204" pitchFamily="34" charset="0"/>
              </a:rPr>
              <a:t>Administrando</a:t>
            </a:r>
            <a:r>
              <a:rPr lang="tr-TR" b="1" i="1" dirty="0">
                <a:latin typeface="Times New Roman" panose="02020603050405020304" pitchFamily="18" charset="0"/>
                <a:ea typeface="Calibri" panose="020F0502020204030204" pitchFamily="34" charset="0"/>
                <a:cs typeface="Arial" panose="020B0604020202020204" pitchFamily="34" charset="0"/>
              </a:rPr>
              <a:t> </a:t>
            </a:r>
            <a:r>
              <a:rPr lang="tr-TR" b="1" i="1" dirty="0" err="1">
                <a:latin typeface="Times New Roman" panose="02020603050405020304" pitchFamily="18" charset="0"/>
                <a:ea typeface="Calibri" panose="020F0502020204030204" pitchFamily="34" charset="0"/>
                <a:cs typeface="Arial" panose="020B0604020202020204" pitchFamily="34" charset="0"/>
              </a:rPr>
              <a:t>İmperio</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b="1" i="1" dirty="0">
                <a:latin typeface="Times New Roman" panose="02020603050405020304" pitchFamily="18" charset="0"/>
                <a:ea typeface="Calibri" panose="020F0502020204030204" pitchFamily="34" charset="0"/>
                <a:cs typeface="Arial" panose="020B0604020202020204" pitchFamily="34" charset="0"/>
              </a:rPr>
              <a:t>De </a:t>
            </a:r>
            <a:r>
              <a:rPr lang="tr-TR" b="1" i="1" dirty="0" err="1">
                <a:latin typeface="Times New Roman" panose="02020603050405020304" pitchFamily="18" charset="0"/>
                <a:ea typeface="Calibri" panose="020F0502020204030204" pitchFamily="34" charset="0"/>
                <a:cs typeface="Arial" panose="020B0604020202020204" pitchFamily="34" charset="0"/>
              </a:rPr>
              <a:t>Thematibus</a:t>
            </a:r>
            <a:r>
              <a:rPr lang="tr-TR" b="1" i="1" dirty="0">
                <a:latin typeface="Times New Roman" panose="02020603050405020304" pitchFamily="18" charset="0"/>
                <a:ea typeface="Calibri" panose="020F0502020204030204" pitchFamily="34" charset="0"/>
                <a:cs typeface="Arial" panose="020B0604020202020204" pitchFamily="34" charset="0"/>
              </a:rPr>
              <a:t>, De </a:t>
            </a:r>
            <a:r>
              <a:rPr lang="tr-TR" b="1" i="1" dirty="0" err="1">
                <a:latin typeface="Times New Roman" panose="02020603050405020304" pitchFamily="18" charset="0"/>
                <a:ea typeface="Calibri" panose="020F0502020204030204" pitchFamily="34" charset="0"/>
                <a:cs typeface="Arial" panose="020B0604020202020204" pitchFamily="34" charset="0"/>
              </a:rPr>
              <a:t>Ceremoniis’</a:t>
            </a:r>
            <a:r>
              <a:rPr lang="tr-TR" dirty="0" err="1">
                <a:latin typeface="Times New Roman" panose="02020603050405020304" pitchFamily="18" charset="0"/>
                <a:ea typeface="Calibri" panose="020F0502020204030204" pitchFamily="34" charset="0"/>
                <a:cs typeface="Arial" panose="020B0604020202020204" pitchFamily="34" charset="0"/>
              </a:rPr>
              <a:t>tir</a:t>
            </a:r>
            <a:r>
              <a:rPr lang="tr-TR" dirty="0">
                <a:latin typeface="Times New Roman" panose="02020603050405020304" pitchFamily="18" charset="0"/>
                <a:ea typeface="Calibri" panose="020F0502020204030204" pitchFamily="34" charset="0"/>
                <a:cs typeface="Arial" panose="020B0604020202020204" pitchFamily="34" charset="0"/>
              </a:rPr>
              <a:t>. VII.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söz konusu alanlarda yaptığı ve yaptırdığı çalışmalar ile </a:t>
            </a:r>
            <a:r>
              <a:rPr lang="tr-TR" b="1" i="1" dirty="0">
                <a:latin typeface="Times New Roman" panose="02020603050405020304" pitchFamily="18" charset="0"/>
                <a:ea typeface="Calibri" panose="020F0502020204030204" pitchFamily="34" charset="0"/>
                <a:cs typeface="Arial" panose="020B0604020202020204" pitchFamily="34" charset="0"/>
              </a:rPr>
              <a:t>Makedonya </a:t>
            </a:r>
            <a:r>
              <a:rPr lang="tr-TR" b="1" i="1" dirty="0" err="1">
                <a:latin typeface="Times New Roman" panose="02020603050405020304" pitchFamily="18" charset="0"/>
                <a:ea typeface="Calibri" panose="020F0502020204030204" pitchFamily="34" charset="0"/>
                <a:cs typeface="Arial" panose="020B0604020202020204" pitchFamily="34" charset="0"/>
              </a:rPr>
              <a:t>Hanedanlığı’nın</a:t>
            </a:r>
            <a:r>
              <a:rPr lang="tr-TR" b="1" i="1" dirty="0">
                <a:latin typeface="Times New Roman" panose="02020603050405020304" pitchFamily="18" charset="0"/>
                <a:ea typeface="Calibri" panose="020F0502020204030204" pitchFamily="34" charset="0"/>
                <a:cs typeface="Arial" panose="020B0604020202020204" pitchFamily="34" charset="0"/>
              </a:rPr>
              <a:t> </a:t>
            </a:r>
            <a:r>
              <a:rPr lang="tr-TR" b="1" i="1" dirty="0" err="1">
                <a:latin typeface="Times New Roman" panose="02020603050405020304" pitchFamily="18" charset="0"/>
                <a:ea typeface="Calibri" panose="020F0502020204030204" pitchFamily="34" charset="0"/>
                <a:cs typeface="Arial" panose="020B0604020202020204" pitchFamily="34" charset="0"/>
              </a:rPr>
              <a:t>Rönesansı</a:t>
            </a:r>
            <a:r>
              <a:rPr lang="tr-TR" dirty="0">
                <a:latin typeface="Times New Roman" panose="02020603050405020304" pitchFamily="18" charset="0"/>
                <a:ea typeface="Calibri" panose="020F0502020204030204" pitchFamily="34" charset="0"/>
                <a:cs typeface="Arial" panose="020B0604020202020204" pitchFamily="34" charset="0"/>
              </a:rPr>
              <a:t> olarak kabul edilen bir döneme rehberlik yapmıştır. Çalışmaların barındırdığı Rönesans ruhu, daha önce yaşanan ağır kayıpların, imparatorun temin ettiği yeni bir yaşamla (</a:t>
            </a:r>
            <a:r>
              <a:rPr lang="tr-TR" dirty="0" err="1">
                <a:latin typeface="Times New Roman" panose="02020603050405020304" pitchFamily="18" charset="0"/>
                <a:ea typeface="Calibri" panose="020F0502020204030204" pitchFamily="34" charset="0"/>
                <a:cs typeface="Arial" panose="020B0604020202020204" pitchFamily="34" charset="0"/>
              </a:rPr>
              <a:t>palinzoia</a:t>
            </a:r>
            <a:r>
              <a:rPr lang="tr-TR" dirty="0">
                <a:latin typeface="Times New Roman" panose="02020603050405020304" pitchFamily="18" charset="0"/>
                <a:ea typeface="Calibri" panose="020F0502020204030204" pitchFamily="34" charset="0"/>
                <a:cs typeface="Arial" panose="020B0604020202020204" pitchFamily="34" charset="0"/>
              </a:rPr>
              <a:t>) ve yeniden doğumla (</a:t>
            </a:r>
            <a:r>
              <a:rPr lang="tr-TR" dirty="0" err="1">
                <a:latin typeface="Times New Roman" panose="02020603050405020304" pitchFamily="18" charset="0"/>
                <a:ea typeface="Calibri" panose="020F0502020204030204" pitchFamily="34" charset="0"/>
                <a:cs typeface="Arial" panose="020B0604020202020204" pitchFamily="34" charset="0"/>
              </a:rPr>
              <a:t>palingenesia</a:t>
            </a:r>
            <a:r>
              <a:rPr lang="tr-TR" dirty="0">
                <a:latin typeface="Times New Roman" panose="02020603050405020304" pitchFamily="18" charset="0"/>
                <a:ea typeface="Calibri" panose="020F0502020204030204" pitchFamily="34" charset="0"/>
                <a:cs typeface="Arial" panose="020B0604020202020204" pitchFamily="34" charset="0"/>
              </a:rPr>
              <a:t>) telafi edilmesinde saklı olduğudur.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3457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66800" y="495300"/>
            <a:ext cx="10172700" cy="5803900"/>
          </a:xfrm>
        </p:spPr>
        <p:txBody>
          <a:bodyPr>
            <a:normAutofit fontScale="85000" lnSpcReduction="10000"/>
          </a:bodyPr>
          <a:lstStyle/>
          <a:p>
            <a:pPr indent="449580">
              <a:lnSpc>
                <a:spcPct val="150000"/>
              </a:lnSpc>
              <a:spcAft>
                <a:spcPts val="1000"/>
              </a:spcAft>
            </a:pPr>
            <a:r>
              <a:rPr lang="tr-TR" sz="2800" b="1" dirty="0" smtClean="0">
                <a:effectLst/>
                <a:latin typeface="Times New Roman" panose="02020603050405020304" pitchFamily="18" charset="0"/>
                <a:ea typeface="Calibri" panose="020F0502020204030204" pitchFamily="34" charset="0"/>
                <a:cs typeface="Arial" panose="020B0604020202020204" pitchFamily="34" charset="0"/>
              </a:rPr>
              <a:t>DİYAKOZ LEO</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indent="449580" algn="just">
              <a:lnSpc>
                <a:spcPct val="150000"/>
              </a:lnSpc>
              <a:spcAft>
                <a:spcPts val="1000"/>
              </a:spcAft>
            </a:pPr>
            <a:r>
              <a:rPr lang="tr-TR" dirty="0">
                <a:latin typeface="Times New Roman" panose="02020603050405020304" pitchFamily="18" charset="0"/>
                <a:ea typeface="Calibri" panose="020F0502020204030204" pitchFamily="34" charset="0"/>
                <a:cs typeface="Arial" panose="020B0604020202020204" pitchFamily="34" charset="0"/>
              </a:rPr>
              <a:t>Eserinde ifade ettiği şekliyle </a:t>
            </a:r>
            <a:r>
              <a:rPr lang="tr-TR" dirty="0" err="1">
                <a:latin typeface="Times New Roman" panose="02020603050405020304" pitchFamily="18" charset="0"/>
                <a:ea typeface="Calibri" panose="020F0502020204030204" pitchFamily="34" charset="0"/>
                <a:cs typeface="Arial" panose="020B0604020202020204" pitchFamily="34" charset="0"/>
              </a:rPr>
              <a:t>Leo</a:t>
            </a:r>
            <a:r>
              <a:rPr lang="tr-TR" dirty="0">
                <a:latin typeface="Times New Roman" panose="02020603050405020304" pitchFamily="18" charset="0"/>
                <a:ea typeface="Calibri" panose="020F0502020204030204" pitchFamily="34" charset="0"/>
                <a:cs typeface="Arial" panose="020B0604020202020204" pitchFamily="34" charset="0"/>
              </a:rPr>
              <a:t>, bugünkü </a:t>
            </a:r>
            <a:r>
              <a:rPr lang="tr-TR" dirty="0" err="1">
                <a:latin typeface="Times New Roman" panose="02020603050405020304" pitchFamily="18" charset="0"/>
                <a:ea typeface="Calibri" panose="020F0502020204030204" pitchFamily="34" charset="0"/>
                <a:cs typeface="Arial" panose="020B0604020202020204" pitchFamily="34" charset="0"/>
              </a:rPr>
              <a:t>Alaşehir‟in</a:t>
            </a:r>
            <a:r>
              <a:rPr lang="tr-TR" dirty="0">
                <a:latin typeface="Times New Roman" panose="02020603050405020304" pitchFamily="18" charset="0"/>
                <a:ea typeface="Calibri" panose="020F0502020204030204" pitchFamily="34" charset="0"/>
                <a:cs typeface="Arial" panose="020B0604020202020204" pitchFamily="34" charset="0"/>
              </a:rPr>
              <a:t> güneybatısında kalan </a:t>
            </a:r>
            <a:r>
              <a:rPr lang="tr-TR" dirty="0" err="1">
                <a:latin typeface="Times New Roman" panose="02020603050405020304" pitchFamily="18" charset="0"/>
                <a:ea typeface="Calibri" panose="020F0502020204030204" pitchFamily="34" charset="0"/>
                <a:cs typeface="Arial" panose="020B0604020202020204" pitchFamily="34" charset="0"/>
              </a:rPr>
              <a:t>Kaloe</a:t>
            </a:r>
            <a:r>
              <a:rPr lang="tr-TR" dirty="0">
                <a:latin typeface="Times New Roman" panose="02020603050405020304" pitchFamily="18" charset="0"/>
                <a:ea typeface="Calibri" panose="020F0502020204030204" pitchFamily="34" charset="0"/>
                <a:cs typeface="Arial" panose="020B0604020202020204" pitchFamily="34" charset="0"/>
              </a:rPr>
              <a:t> şehrinde yaklaşık 950 senesinde dünyaya gelmiştir. </a:t>
            </a:r>
            <a:r>
              <a:rPr lang="tr-TR" dirty="0" err="1">
                <a:latin typeface="Times New Roman" panose="02020603050405020304" pitchFamily="18" charset="0"/>
                <a:ea typeface="Calibri" panose="020F0502020204030204" pitchFamily="34" charset="0"/>
                <a:cs typeface="Arial" panose="020B0604020202020204" pitchFamily="34" charset="0"/>
              </a:rPr>
              <a:t>Konstantinopolis‟te</a:t>
            </a:r>
            <a:r>
              <a:rPr lang="tr-TR" dirty="0">
                <a:latin typeface="Times New Roman" panose="02020603050405020304" pitchFamily="18" charset="0"/>
                <a:ea typeface="Calibri" panose="020F0502020204030204" pitchFamily="34" charset="0"/>
                <a:cs typeface="Arial" panose="020B0604020202020204" pitchFamily="34" charset="0"/>
              </a:rPr>
              <a:t> edindiği iyi bir eğitimin ardından II. Basilin hâkimiyet devrinde sarayda dini görevle vazifelendirilmiştir. Oluşturduğu tarih adlı eseri on kitaptan meydana gelir. Eserde II. </a:t>
            </a:r>
            <a:r>
              <a:rPr lang="tr-TR" dirty="0" err="1">
                <a:latin typeface="Times New Roman" panose="02020603050405020304" pitchFamily="18" charset="0"/>
                <a:ea typeface="Calibri" panose="020F0502020204030204" pitchFamily="34" charset="0"/>
                <a:cs typeface="Arial" panose="020B0604020202020204" pitchFamily="34" charset="0"/>
              </a:rPr>
              <a:t>Romanos</a:t>
            </a:r>
            <a:r>
              <a:rPr lang="tr-TR" dirty="0">
                <a:latin typeface="Times New Roman" panose="02020603050405020304" pitchFamily="18" charset="0"/>
                <a:ea typeface="Calibri" panose="020F0502020204030204" pitchFamily="34" charset="0"/>
                <a:cs typeface="Arial" panose="020B0604020202020204" pitchFamily="34" charset="0"/>
              </a:rPr>
              <a:t>, II. </a:t>
            </a:r>
            <a:r>
              <a:rPr lang="tr-TR" dirty="0" err="1">
                <a:latin typeface="Times New Roman" panose="02020603050405020304" pitchFamily="18" charset="0"/>
                <a:ea typeface="Calibri" panose="020F0502020204030204" pitchFamily="34" charset="0"/>
                <a:cs typeface="Arial" panose="020B0604020202020204" pitchFamily="34" charset="0"/>
              </a:rPr>
              <a:t>Nikephoros</a:t>
            </a:r>
            <a:r>
              <a:rPr lang="tr-TR" dirty="0">
                <a:latin typeface="Times New Roman" panose="02020603050405020304" pitchFamily="18" charset="0"/>
                <a:ea typeface="Calibri" panose="020F0502020204030204" pitchFamily="34" charset="0"/>
                <a:cs typeface="Arial" panose="020B0604020202020204" pitchFamily="34" charset="0"/>
              </a:rPr>
              <a:t>, I. </a:t>
            </a:r>
            <a:br>
              <a:rPr lang="tr-TR" dirty="0">
                <a:latin typeface="Times New Roman" panose="02020603050405020304" pitchFamily="18" charset="0"/>
                <a:ea typeface="Calibri" panose="020F0502020204030204" pitchFamily="34" charset="0"/>
                <a:cs typeface="Arial" panose="020B0604020202020204" pitchFamily="34" charset="0"/>
              </a:rPr>
            </a:br>
            <a:r>
              <a:rPr lang="tr-TR" dirty="0" err="1">
                <a:latin typeface="Times New Roman" panose="02020603050405020304" pitchFamily="18" charset="0"/>
                <a:ea typeface="Calibri" panose="020F0502020204030204" pitchFamily="34" charset="0"/>
                <a:cs typeface="Arial" panose="020B0604020202020204" pitchFamily="34" charset="0"/>
              </a:rPr>
              <a:t>İoannes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Tzimiskesin</a:t>
            </a:r>
            <a:r>
              <a:rPr lang="tr-TR" dirty="0">
                <a:latin typeface="Times New Roman" panose="02020603050405020304" pitchFamily="18" charset="0"/>
                <a:ea typeface="Calibri" panose="020F0502020204030204" pitchFamily="34" charset="0"/>
                <a:cs typeface="Arial" panose="020B0604020202020204" pitchFamily="34" charset="0"/>
              </a:rPr>
              <a:t> hâkimiyet devirleriyle II. </a:t>
            </a:r>
            <a:r>
              <a:rPr lang="tr-TR" dirty="0" err="1">
                <a:latin typeface="Times New Roman" panose="02020603050405020304" pitchFamily="18" charset="0"/>
                <a:ea typeface="Calibri" panose="020F0502020204030204" pitchFamily="34" charset="0"/>
                <a:cs typeface="Arial" panose="020B0604020202020204" pitchFamily="34" charset="0"/>
              </a:rPr>
              <a:t>Basil’in</a:t>
            </a:r>
            <a:r>
              <a:rPr lang="tr-TR" dirty="0">
                <a:latin typeface="Times New Roman" panose="02020603050405020304" pitchFamily="18" charset="0"/>
                <a:ea typeface="Calibri" panose="020F0502020204030204" pitchFamily="34" charset="0"/>
                <a:cs typeface="Arial" panose="020B0604020202020204" pitchFamily="34" charset="0"/>
              </a:rPr>
              <a:t> tahttaki ilk yılları konu edinilir. Anlatım, II. </a:t>
            </a:r>
            <a:r>
              <a:rPr lang="tr-TR" dirty="0" err="1">
                <a:latin typeface="Times New Roman" panose="02020603050405020304" pitchFamily="18" charset="0"/>
                <a:ea typeface="Calibri" panose="020F0502020204030204" pitchFamily="34" charset="0"/>
                <a:cs typeface="Arial" panose="020B0604020202020204" pitchFamily="34" charset="0"/>
              </a:rPr>
              <a:t>Romanos’un</a:t>
            </a:r>
            <a:r>
              <a:rPr lang="tr-TR" dirty="0">
                <a:latin typeface="Times New Roman" panose="02020603050405020304" pitchFamily="18" charset="0"/>
                <a:ea typeface="Calibri" panose="020F0502020204030204" pitchFamily="34" charset="0"/>
                <a:cs typeface="Arial" panose="020B0604020202020204" pitchFamily="34" charset="0"/>
              </a:rPr>
              <a:t> 959 senesinde tahta çıkışıyla başlar ve 989’da meydana gelen Büyük Konstantinopolis depreminden bahisle son bulur. Ancak eserde aktarılan bilgiler sadece 959 senesinden 976 senesine değin bütünlük arz eder. II. Basil devrinin anlatımı esnasında kopukluklar mevcuttur. Buna rağmen </a:t>
            </a:r>
            <a:r>
              <a:rPr lang="tr-TR" dirty="0" err="1">
                <a:latin typeface="Times New Roman" panose="02020603050405020304" pitchFamily="18" charset="0"/>
                <a:ea typeface="Calibri" panose="020F0502020204030204" pitchFamily="34" charset="0"/>
                <a:cs typeface="Arial" panose="020B0604020202020204" pitchFamily="34" charset="0"/>
              </a:rPr>
              <a:t>Leo’nun</a:t>
            </a:r>
            <a:r>
              <a:rPr lang="tr-TR" dirty="0">
                <a:latin typeface="Times New Roman" panose="02020603050405020304" pitchFamily="18" charset="0"/>
                <a:ea typeface="Calibri" panose="020F0502020204030204" pitchFamily="34" charset="0"/>
                <a:cs typeface="Arial" panose="020B0604020202020204" pitchFamily="34" charset="0"/>
              </a:rPr>
              <a:t> II. Basil devriyle ilgili aktardığı bilgiler ziyadesiyle mühimdir. Zira </a:t>
            </a:r>
            <a:r>
              <a:rPr lang="tr-TR" dirty="0" err="1">
                <a:latin typeface="Times New Roman" panose="02020603050405020304" pitchFamily="18" charset="0"/>
                <a:ea typeface="Calibri" panose="020F0502020204030204" pitchFamily="34" charset="0"/>
                <a:cs typeface="Arial" panose="020B0604020202020204" pitchFamily="34" charset="0"/>
              </a:rPr>
              <a:t>Leo’nun</a:t>
            </a:r>
            <a:r>
              <a:rPr lang="tr-TR" dirty="0">
                <a:latin typeface="Times New Roman" panose="02020603050405020304" pitchFamily="18" charset="0"/>
                <a:ea typeface="Calibri" panose="020F0502020204030204" pitchFamily="34" charset="0"/>
                <a:cs typeface="Arial" panose="020B0604020202020204" pitchFamily="34" charset="0"/>
              </a:rPr>
              <a:t> 986 </a:t>
            </a:r>
            <a:r>
              <a:rPr lang="tr-TR" dirty="0" err="1">
                <a:latin typeface="Times New Roman" panose="02020603050405020304" pitchFamily="18" charset="0"/>
                <a:ea typeface="Calibri" panose="020F0502020204030204" pitchFamily="34" charset="0"/>
                <a:cs typeface="Arial" panose="020B0604020202020204" pitchFamily="34" charset="0"/>
              </a:rPr>
              <a:t>seneli</a:t>
            </a:r>
            <a:r>
              <a:rPr lang="tr-TR" dirty="0">
                <a:latin typeface="Times New Roman" panose="02020603050405020304" pitchFamily="18" charset="0"/>
                <a:ea typeface="Calibri" panose="020F0502020204030204" pitchFamily="34" charset="0"/>
                <a:cs typeface="Arial" panose="020B0604020202020204" pitchFamily="34" charset="0"/>
              </a:rPr>
              <a:t> Bulgar seferinin de içinde bulunduğu ve bu hadiseye bizzat tanık olduğu bilinmektedir.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3873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38200" y="533400"/>
            <a:ext cx="10566400" cy="6324600"/>
          </a:xfrm>
        </p:spPr>
        <p:txBody>
          <a:bodyPr>
            <a:normAutofit fontScale="55000" lnSpcReduction="20000"/>
          </a:bodyPr>
          <a:lstStyle/>
          <a:p>
            <a:pPr indent="449580">
              <a:lnSpc>
                <a:spcPct val="150000"/>
              </a:lnSpc>
              <a:spcAft>
                <a:spcPts val="1000"/>
              </a:spcAft>
            </a:pPr>
            <a:r>
              <a:rPr lang="tr-TR" sz="2800" b="1" dirty="0" smtClean="0">
                <a:effectLst/>
                <a:latin typeface="Times New Roman" panose="02020603050405020304" pitchFamily="18" charset="0"/>
                <a:ea typeface="Calibri" panose="020F0502020204030204" pitchFamily="34" charset="0"/>
                <a:cs typeface="Arial" panose="020B0604020202020204" pitchFamily="34" charset="0"/>
              </a:rPr>
              <a:t>MİKHAEL PSELLOS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220000"/>
              </a:lnSpc>
            </a:pPr>
            <a:r>
              <a:rPr lang="tr-TR" dirty="0" smtClean="0">
                <a:latin typeface="Times New Roman" panose="02020603050405020304" pitchFamily="18" charset="0"/>
                <a:ea typeface="Calibri" panose="020F0502020204030204" pitchFamily="34" charset="0"/>
              </a:rPr>
              <a:t>	</a:t>
            </a:r>
            <a:r>
              <a:rPr lang="tr-TR" dirty="0" err="1" smtClean="0">
                <a:latin typeface="Times New Roman" panose="02020603050405020304" pitchFamily="18" charset="0"/>
                <a:ea typeface="Calibri" panose="020F0502020204030204" pitchFamily="34" charset="0"/>
              </a:rPr>
              <a:t>Mikhael</a:t>
            </a:r>
            <a:r>
              <a:rPr lang="tr-TR" dirty="0" smtClean="0">
                <a:latin typeface="Times New Roman" panose="02020603050405020304" pitchFamily="18" charset="0"/>
                <a:ea typeface="Calibri" panose="020F0502020204030204" pitchFamily="34" charset="0"/>
              </a:rPr>
              <a:t> </a:t>
            </a:r>
            <a:r>
              <a:rPr lang="tr-TR" dirty="0" err="1">
                <a:latin typeface="Times New Roman" panose="02020603050405020304" pitchFamily="18" charset="0"/>
                <a:ea typeface="Calibri" panose="020F0502020204030204" pitchFamily="34" charset="0"/>
              </a:rPr>
              <a:t>Psellos</a:t>
            </a:r>
            <a:r>
              <a:rPr lang="tr-TR" dirty="0">
                <a:latin typeface="Times New Roman" panose="02020603050405020304" pitchFamily="18" charset="0"/>
                <a:ea typeface="Calibri" panose="020F0502020204030204" pitchFamily="34" charset="0"/>
              </a:rPr>
              <a:t>, orta halli bir ailenin çocuğu olarak 1018 senesinde Konstantinopolis’te dünyaya geldi. Ailesinin desteğiyle gençliğinde harikulade bir eğitim aldı. Bilhassa devrin en iyi hocası </a:t>
            </a:r>
            <a:r>
              <a:rPr lang="tr-TR" dirty="0" err="1">
                <a:latin typeface="Times New Roman" panose="02020603050405020304" pitchFamily="18" charset="0"/>
                <a:ea typeface="Calibri" panose="020F0502020204030204" pitchFamily="34" charset="0"/>
              </a:rPr>
              <a:t>Ioannes</a:t>
            </a:r>
            <a:r>
              <a:rPr lang="tr-TR" dirty="0">
                <a:latin typeface="Times New Roman" panose="02020603050405020304" pitchFamily="18" charset="0"/>
                <a:ea typeface="Calibri" panose="020F0502020204030204" pitchFamily="34" charset="0"/>
              </a:rPr>
              <a:t> </a:t>
            </a:r>
            <a:r>
              <a:rPr lang="tr-TR" dirty="0" err="1">
                <a:latin typeface="Times New Roman" panose="02020603050405020304" pitchFamily="18" charset="0"/>
                <a:ea typeface="Calibri" panose="020F0502020204030204" pitchFamily="34" charset="0"/>
              </a:rPr>
              <a:t>Mavropous’tan</a:t>
            </a:r>
            <a:r>
              <a:rPr lang="tr-TR" dirty="0">
                <a:latin typeface="Times New Roman" panose="02020603050405020304" pitchFamily="18" charset="0"/>
                <a:ea typeface="Calibri" panose="020F0502020204030204" pitchFamily="34" charset="0"/>
              </a:rPr>
              <a:t> edindiği bilgiler eğitim hayatı için kritik bir öneme sahiptir. Nihayetinde eğitimini tamamladığı vakit </a:t>
            </a:r>
            <a:r>
              <a:rPr lang="tr-TR" dirty="0" err="1">
                <a:latin typeface="Times New Roman" panose="02020603050405020304" pitchFamily="18" charset="0"/>
                <a:ea typeface="Calibri" panose="020F0502020204030204" pitchFamily="34" charset="0"/>
              </a:rPr>
              <a:t>Psellos</a:t>
            </a:r>
            <a:r>
              <a:rPr lang="tr-TR" dirty="0">
                <a:latin typeface="Times New Roman" panose="02020603050405020304" pitchFamily="18" charset="0"/>
                <a:ea typeface="Calibri" panose="020F0502020204030204" pitchFamily="34" charset="0"/>
              </a:rPr>
              <a:t>; tarih, felsefe, hitabet, ilahiyat ve hukuk alanlarında geniş bilgiye sahip bir bilge oldu. Bu dönemde aldığı dersler haricinde </a:t>
            </a:r>
            <a:r>
              <a:rPr lang="tr-TR" dirty="0" err="1">
                <a:latin typeface="Times New Roman" panose="02020603050405020304" pitchFamily="18" charset="0"/>
                <a:ea typeface="Calibri" panose="020F0502020204030204" pitchFamily="34" charset="0"/>
              </a:rPr>
              <a:t>Konstantinos</a:t>
            </a:r>
            <a:r>
              <a:rPr lang="tr-TR" dirty="0">
                <a:latin typeface="Times New Roman" panose="02020603050405020304" pitchFamily="18" charset="0"/>
                <a:ea typeface="Calibri" panose="020F0502020204030204" pitchFamily="34" charset="0"/>
              </a:rPr>
              <a:t> </a:t>
            </a:r>
            <a:r>
              <a:rPr lang="tr-TR" dirty="0" err="1">
                <a:latin typeface="Times New Roman" panose="02020603050405020304" pitchFamily="18" charset="0"/>
                <a:ea typeface="Calibri" panose="020F0502020204030204" pitchFamily="34" charset="0"/>
              </a:rPr>
              <a:t>Leikhudes</a:t>
            </a:r>
            <a:r>
              <a:rPr lang="tr-TR" dirty="0">
                <a:latin typeface="Times New Roman" panose="02020603050405020304" pitchFamily="18" charset="0"/>
                <a:ea typeface="Calibri" panose="020F0502020204030204" pitchFamily="34" charset="0"/>
              </a:rPr>
              <a:t> ve </a:t>
            </a:r>
            <a:r>
              <a:rPr lang="tr-TR" dirty="0" err="1">
                <a:latin typeface="Times New Roman" panose="02020603050405020304" pitchFamily="18" charset="0"/>
                <a:ea typeface="Calibri" panose="020F0502020204030204" pitchFamily="34" charset="0"/>
              </a:rPr>
              <a:t>Ioannes</a:t>
            </a:r>
            <a:r>
              <a:rPr lang="tr-TR" dirty="0">
                <a:latin typeface="Times New Roman" panose="02020603050405020304" pitchFamily="18" charset="0"/>
                <a:ea typeface="Calibri" panose="020F0502020204030204" pitchFamily="34" charset="0"/>
              </a:rPr>
              <a:t> </a:t>
            </a:r>
            <a:r>
              <a:rPr lang="tr-TR" dirty="0" err="1">
                <a:latin typeface="Times New Roman" panose="02020603050405020304" pitchFamily="18" charset="0"/>
                <a:ea typeface="Calibri" panose="020F0502020204030204" pitchFamily="34" charset="0"/>
              </a:rPr>
              <a:t>Ksiphilinos</a:t>
            </a:r>
            <a:r>
              <a:rPr lang="tr-TR" dirty="0">
                <a:latin typeface="Times New Roman" panose="02020603050405020304" pitchFamily="18" charset="0"/>
                <a:ea typeface="Calibri" panose="020F0502020204030204" pitchFamily="34" charset="0"/>
              </a:rPr>
              <a:t> gibi kimselerle kurduğu dostluklar da hayatına olumlu tesirlerde bulundu. Arkadaşı </a:t>
            </a:r>
            <a:r>
              <a:rPr lang="tr-TR" dirty="0" err="1">
                <a:latin typeface="Times New Roman" panose="02020603050405020304" pitchFamily="18" charset="0"/>
                <a:ea typeface="Calibri" panose="020F0502020204030204" pitchFamily="34" charset="0"/>
              </a:rPr>
              <a:t>Leikhudes</a:t>
            </a:r>
            <a:r>
              <a:rPr lang="tr-TR" dirty="0">
                <a:latin typeface="Times New Roman" panose="02020603050405020304" pitchFamily="18" charset="0"/>
                <a:ea typeface="Calibri" panose="020F0502020204030204" pitchFamily="34" charset="0"/>
              </a:rPr>
              <a:t> vasıtasıyla sarayda sekreterlik görevine getirildi ve böylece 1041/42 senesinde sivil idarede kariyerine başlamış oldu. IX. </a:t>
            </a:r>
            <a:r>
              <a:rPr lang="tr-TR" dirty="0" err="1">
                <a:latin typeface="Times New Roman" panose="02020603050405020304" pitchFamily="18" charset="0"/>
                <a:ea typeface="Calibri" panose="020F0502020204030204" pitchFamily="34" charset="0"/>
              </a:rPr>
              <a:t>Konstantinos</a:t>
            </a:r>
            <a:r>
              <a:rPr lang="tr-TR" dirty="0">
                <a:latin typeface="Times New Roman" panose="02020603050405020304" pitchFamily="18" charset="0"/>
                <a:ea typeface="Calibri" panose="020F0502020204030204" pitchFamily="34" charset="0"/>
              </a:rPr>
              <a:t> </a:t>
            </a:r>
            <a:r>
              <a:rPr lang="tr-TR" dirty="0" err="1">
                <a:latin typeface="Times New Roman" panose="02020603050405020304" pitchFamily="18" charset="0"/>
                <a:ea typeface="Calibri" panose="020F0502020204030204" pitchFamily="34" charset="0"/>
              </a:rPr>
              <a:t>Monomakhos’un</a:t>
            </a:r>
            <a:r>
              <a:rPr lang="tr-TR" dirty="0">
                <a:latin typeface="Times New Roman" panose="02020603050405020304" pitchFamily="18" charset="0"/>
                <a:ea typeface="Calibri" panose="020F0502020204030204" pitchFamily="34" charset="0"/>
              </a:rPr>
              <a:t> 1042 senesinde tahta çıkmasının ardından </a:t>
            </a:r>
            <a:r>
              <a:rPr lang="tr-TR" dirty="0" err="1">
                <a:latin typeface="Times New Roman" panose="02020603050405020304" pitchFamily="18" charset="0"/>
                <a:ea typeface="Calibri" panose="020F0502020204030204" pitchFamily="34" charset="0"/>
              </a:rPr>
              <a:t>Psellos</a:t>
            </a:r>
            <a:r>
              <a:rPr lang="tr-TR" dirty="0">
                <a:latin typeface="Times New Roman" panose="02020603050405020304" pitchFamily="18" charset="0"/>
                <a:ea typeface="Calibri" panose="020F0502020204030204" pitchFamily="34" charset="0"/>
              </a:rPr>
              <a:t>, aldığı destekle bürokraside mühim görevler üstlenmeye başladı. 1045 senesinde yeniden açılan Konstantinopolis Üniversitesi’nde felsefe kürsüsünün başkanlığına ‟</a:t>
            </a:r>
            <a:r>
              <a:rPr lang="tr-TR" dirty="0" err="1">
                <a:latin typeface="Times New Roman" panose="02020603050405020304" pitchFamily="18" charset="0"/>
                <a:ea typeface="Calibri" panose="020F0502020204030204" pitchFamily="34" charset="0"/>
              </a:rPr>
              <a:t>Hypatos</a:t>
            </a:r>
            <a:r>
              <a:rPr lang="tr-TR" dirty="0">
                <a:latin typeface="Times New Roman" panose="02020603050405020304" pitchFamily="18" charset="0"/>
                <a:ea typeface="Calibri" panose="020F0502020204030204" pitchFamily="34" charset="0"/>
              </a:rPr>
              <a:t> Ton </a:t>
            </a:r>
            <a:r>
              <a:rPr lang="tr-TR" dirty="0" err="1">
                <a:latin typeface="Times New Roman" panose="02020603050405020304" pitchFamily="18" charset="0"/>
                <a:ea typeface="Calibri" panose="020F0502020204030204" pitchFamily="34" charset="0"/>
              </a:rPr>
              <a:t>Philisophon</a:t>
            </a:r>
            <a:r>
              <a:rPr lang="tr-TR" dirty="0">
                <a:latin typeface="Times New Roman" panose="02020603050405020304" pitchFamily="18" charset="0"/>
                <a:ea typeface="Calibri" panose="020F0502020204030204" pitchFamily="34" charset="0"/>
              </a:rPr>
              <a:t>‟ (Filozofların Konsülü) unvanıyla getirildi. Bu üniversitede verdiği derslerde </a:t>
            </a:r>
            <a:r>
              <a:rPr lang="tr-TR" dirty="0" err="1">
                <a:latin typeface="Times New Roman" panose="02020603050405020304" pitchFamily="18" charset="0"/>
                <a:ea typeface="Calibri" panose="020F0502020204030204" pitchFamily="34" charset="0"/>
              </a:rPr>
              <a:t>Kilise‟nin</a:t>
            </a:r>
            <a:r>
              <a:rPr lang="tr-TR" dirty="0">
                <a:latin typeface="Times New Roman" panose="02020603050405020304" pitchFamily="18" charset="0"/>
                <a:ea typeface="Calibri" panose="020F0502020204030204" pitchFamily="34" charset="0"/>
              </a:rPr>
              <a:t> taraftarı olduğu Aristoteles’in düşüncelerinden ziyade </a:t>
            </a:r>
            <a:r>
              <a:rPr lang="tr-TR" dirty="0" err="1">
                <a:latin typeface="Times New Roman" panose="02020603050405020304" pitchFamily="18" charset="0"/>
                <a:ea typeface="Calibri" panose="020F0502020204030204" pitchFamily="34" charset="0"/>
              </a:rPr>
              <a:t>Platon‟un</a:t>
            </a:r>
            <a:r>
              <a:rPr lang="tr-TR" dirty="0">
                <a:latin typeface="Times New Roman" panose="02020603050405020304" pitchFamily="18" charset="0"/>
                <a:ea typeface="Calibri" panose="020F0502020204030204" pitchFamily="34" charset="0"/>
              </a:rPr>
              <a:t> fikirlerini ön plana çıkardı. Göz ardı edilmekte olan Platon’un yeniden incelenmesini (</a:t>
            </a:r>
            <a:r>
              <a:rPr lang="tr-TR" dirty="0" err="1">
                <a:latin typeface="Times New Roman" panose="02020603050405020304" pitchFamily="18" charset="0"/>
                <a:ea typeface="Calibri" panose="020F0502020204030204" pitchFamily="34" charset="0"/>
              </a:rPr>
              <a:t>neo-platonism</a:t>
            </a:r>
            <a:r>
              <a:rPr lang="tr-TR" dirty="0">
                <a:latin typeface="Times New Roman" panose="02020603050405020304" pitchFamily="18" charset="0"/>
                <a:ea typeface="Calibri" panose="020F0502020204030204" pitchFamily="34" charset="0"/>
              </a:rPr>
              <a:t>) bir akım haline getirdi. </a:t>
            </a:r>
            <a:r>
              <a:rPr lang="tr-TR" dirty="0" err="1">
                <a:latin typeface="Times New Roman" panose="02020603050405020304" pitchFamily="18" charset="0"/>
                <a:ea typeface="Calibri" panose="020F0502020204030204" pitchFamily="34" charset="0"/>
              </a:rPr>
              <a:t>Psellos</a:t>
            </a:r>
            <a:r>
              <a:rPr lang="tr-TR" dirty="0">
                <a:latin typeface="Times New Roman" panose="02020603050405020304" pitchFamily="18" charset="0"/>
                <a:ea typeface="Calibri" panose="020F0502020204030204" pitchFamily="34" charset="0"/>
              </a:rPr>
              <a:t> eserinde bu dönem için devlet idaresinde üstlenmekte olduğu görevler sayesinde siyasete direkt etki eden faaliyetlere yön verdiğini ifade etmektedir. Ancak bu ifadelerin abartılı olduğu </a:t>
            </a:r>
            <a:r>
              <a:rPr lang="tr-TR" dirty="0" err="1">
                <a:latin typeface="Times New Roman" panose="02020603050405020304" pitchFamily="18" charset="0"/>
                <a:ea typeface="Calibri" panose="020F0502020204030204" pitchFamily="34" charset="0"/>
              </a:rPr>
              <a:t>düĢünülmektedir</a:t>
            </a:r>
            <a:r>
              <a:rPr lang="tr-TR" dirty="0">
                <a:latin typeface="Times New Roman" panose="02020603050405020304" pitchFamily="18" charset="0"/>
                <a:ea typeface="Calibri" panose="020F0502020204030204" pitchFamily="34" charset="0"/>
              </a:rPr>
              <a:t>. Zira devlet siyasetine yön verme eğilimleri </a:t>
            </a:r>
            <a:r>
              <a:rPr lang="tr-TR" dirty="0" smtClean="0">
                <a:latin typeface="Times New Roman" panose="02020603050405020304" pitchFamily="18" charset="0"/>
                <a:ea typeface="Calibri" panose="020F0502020204030204" pitchFamily="34" charset="0"/>
              </a:rPr>
              <a:t>taşıyan </a:t>
            </a:r>
            <a:r>
              <a:rPr lang="tr-TR" dirty="0" err="1">
                <a:latin typeface="Times New Roman" panose="02020603050405020304" pitchFamily="18" charset="0"/>
                <a:ea typeface="Calibri" panose="020F0502020204030204" pitchFamily="34" charset="0"/>
              </a:rPr>
              <a:t>Psellos</a:t>
            </a:r>
            <a:r>
              <a:rPr lang="tr-TR" dirty="0">
                <a:latin typeface="Times New Roman" panose="02020603050405020304" pitchFamily="18" charset="0"/>
                <a:ea typeface="Calibri" panose="020F0502020204030204" pitchFamily="34" charset="0"/>
              </a:rPr>
              <a:t>, </a:t>
            </a:r>
            <a:r>
              <a:rPr lang="tr-TR" dirty="0" err="1">
                <a:latin typeface="Times New Roman" panose="02020603050405020304" pitchFamily="18" charset="0"/>
                <a:ea typeface="Calibri" panose="020F0502020204030204" pitchFamily="34" charset="0"/>
              </a:rPr>
              <a:t>Mavropous</a:t>
            </a:r>
            <a:r>
              <a:rPr lang="tr-TR" dirty="0">
                <a:latin typeface="Times New Roman" panose="02020603050405020304" pitchFamily="18" charset="0"/>
                <a:ea typeface="Calibri" panose="020F0502020204030204" pitchFamily="34" charset="0"/>
              </a:rPr>
              <a:t>, </a:t>
            </a:r>
            <a:r>
              <a:rPr lang="tr-TR" dirty="0" err="1">
                <a:latin typeface="Times New Roman" panose="02020603050405020304" pitchFamily="18" charset="0"/>
                <a:ea typeface="Calibri" panose="020F0502020204030204" pitchFamily="34" charset="0"/>
              </a:rPr>
              <a:t>Ksiphilinos</a:t>
            </a:r>
            <a:r>
              <a:rPr lang="tr-TR" dirty="0">
                <a:latin typeface="Times New Roman" panose="02020603050405020304" pitchFamily="18" charset="0"/>
                <a:ea typeface="Calibri" panose="020F0502020204030204" pitchFamily="34" charset="0"/>
              </a:rPr>
              <a:t> ve </a:t>
            </a:r>
            <a:r>
              <a:rPr lang="tr-TR" dirty="0" err="1">
                <a:latin typeface="Times New Roman" panose="02020603050405020304" pitchFamily="18" charset="0"/>
                <a:ea typeface="Calibri" panose="020F0502020204030204" pitchFamily="34" charset="0"/>
              </a:rPr>
              <a:t>Leiukhudes</a:t>
            </a:r>
            <a:r>
              <a:rPr lang="tr-TR" dirty="0">
                <a:latin typeface="Times New Roman" panose="02020603050405020304" pitchFamily="18" charset="0"/>
                <a:ea typeface="Calibri" panose="020F0502020204030204" pitchFamily="34" charset="0"/>
              </a:rPr>
              <a:t> bürokrasideki konumlarını IX. </a:t>
            </a:r>
            <a:r>
              <a:rPr lang="tr-TR" dirty="0" err="1">
                <a:latin typeface="Times New Roman" panose="02020603050405020304" pitchFamily="18" charset="0"/>
                <a:ea typeface="Calibri" panose="020F0502020204030204" pitchFamily="34" charset="0"/>
              </a:rPr>
              <a:t>Konstantinos</a:t>
            </a:r>
            <a:r>
              <a:rPr lang="tr-TR" dirty="0">
                <a:latin typeface="Times New Roman" panose="02020603050405020304" pitchFamily="18" charset="0"/>
                <a:ea typeface="Calibri" panose="020F0502020204030204" pitchFamily="34" charset="0"/>
              </a:rPr>
              <a:t> </a:t>
            </a:r>
            <a:r>
              <a:rPr lang="tr-TR" dirty="0" err="1">
                <a:latin typeface="Times New Roman" panose="02020603050405020304" pitchFamily="18" charset="0"/>
                <a:ea typeface="Calibri" panose="020F0502020204030204" pitchFamily="34" charset="0"/>
              </a:rPr>
              <a:t>Monomakhos</a:t>
            </a:r>
            <a:r>
              <a:rPr lang="tr-TR" dirty="0">
                <a:latin typeface="Times New Roman" panose="02020603050405020304" pitchFamily="18" charset="0"/>
                <a:ea typeface="Calibri" panose="020F0502020204030204" pitchFamily="34" charset="0"/>
              </a:rPr>
              <a:t> devrinin sonuna doğru birer birer kaybetmeye başladı. </a:t>
            </a:r>
            <a:endParaRPr lang="en-US" dirty="0"/>
          </a:p>
        </p:txBody>
      </p:sp>
    </p:spTree>
    <p:extLst>
      <p:ext uri="{BB962C8B-B14F-4D97-AF65-F5344CB8AC3E}">
        <p14:creationId xmlns:p14="http://schemas.microsoft.com/office/powerpoint/2010/main" val="150605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71500" y="749300"/>
            <a:ext cx="11099800" cy="5854700"/>
          </a:xfrm>
        </p:spPr>
        <p:txBody>
          <a:bodyPr>
            <a:normAutofit fontScale="55000" lnSpcReduction="20000"/>
          </a:bodyPr>
          <a:lstStyle/>
          <a:p>
            <a:pPr indent="449580" algn="just">
              <a:lnSpc>
                <a:spcPct val="170000"/>
              </a:lnSpc>
              <a:spcAft>
                <a:spcPts val="1000"/>
              </a:spcAft>
            </a:pPr>
            <a:r>
              <a:rPr lang="tr-TR" dirty="0">
                <a:latin typeface="Times New Roman" panose="02020603050405020304" pitchFamily="18" charset="0"/>
                <a:ea typeface="Calibri" panose="020F0502020204030204" pitchFamily="34" charset="0"/>
                <a:cs typeface="Arial" panose="020B0604020202020204" pitchFamily="34" charset="0"/>
              </a:rPr>
              <a:t>Nihayetinde </a:t>
            </a:r>
            <a:r>
              <a:rPr lang="tr-TR" dirty="0" err="1">
                <a:latin typeface="Times New Roman" panose="02020603050405020304" pitchFamily="18" charset="0"/>
                <a:ea typeface="Calibri" panose="020F0502020204030204" pitchFamily="34" charset="0"/>
                <a:cs typeface="Arial" panose="020B0604020202020204" pitchFamily="34" charset="0"/>
              </a:rPr>
              <a:t>Psellos</a:t>
            </a:r>
            <a:r>
              <a:rPr lang="tr-TR" dirty="0">
                <a:latin typeface="Times New Roman" panose="02020603050405020304" pitchFamily="18" charset="0"/>
                <a:ea typeface="Calibri" panose="020F0502020204030204" pitchFamily="34" charset="0"/>
                <a:cs typeface="Arial" panose="020B0604020202020204" pitchFamily="34" charset="0"/>
              </a:rPr>
              <a:t> da dostları gibi 1054 senesinde üstlendiği görevleri terk etmek mecburiyetinde kalarak Olympos Manastırı’nda inzivaya çekildi. Lakin İmparator </a:t>
            </a:r>
            <a:r>
              <a:rPr lang="tr-TR" dirty="0" err="1">
                <a:latin typeface="Times New Roman" panose="02020603050405020304" pitchFamily="18" charset="0"/>
                <a:ea typeface="Calibri" panose="020F0502020204030204" pitchFamily="34" charset="0"/>
                <a:cs typeface="Arial" panose="020B0604020202020204" pitchFamily="34" charset="0"/>
              </a:rPr>
              <a:t>Monomakhos‟un</a:t>
            </a:r>
            <a:r>
              <a:rPr lang="tr-TR" dirty="0">
                <a:latin typeface="Times New Roman" panose="02020603050405020304" pitchFamily="18" charset="0"/>
                <a:ea typeface="Calibri" panose="020F0502020204030204" pitchFamily="34" charset="0"/>
                <a:cs typeface="Arial" panose="020B0604020202020204" pitchFamily="34" charset="0"/>
              </a:rPr>
              <a:t> 1055’te vefat etmesi, </a:t>
            </a:r>
            <a:r>
              <a:rPr lang="tr-TR" dirty="0" err="1">
                <a:latin typeface="Times New Roman" panose="02020603050405020304" pitchFamily="18" charset="0"/>
                <a:ea typeface="Calibri" panose="020F0502020204030204" pitchFamily="34" charset="0"/>
                <a:cs typeface="Arial" panose="020B0604020202020204" pitchFamily="34" charset="0"/>
              </a:rPr>
              <a:t>Psellos’un</a:t>
            </a:r>
            <a:r>
              <a:rPr lang="tr-TR" dirty="0">
                <a:latin typeface="Times New Roman" panose="02020603050405020304" pitchFamily="18" charset="0"/>
                <a:ea typeface="Calibri" panose="020F0502020204030204" pitchFamily="34" charset="0"/>
                <a:cs typeface="Arial" panose="020B0604020202020204" pitchFamily="34" charset="0"/>
              </a:rPr>
              <a:t> başkente dönmesi için bir fırsat yarattı. Bu fırsattan istifade eden </a:t>
            </a:r>
            <a:r>
              <a:rPr lang="tr-TR" dirty="0" err="1">
                <a:latin typeface="Times New Roman" panose="02020603050405020304" pitchFamily="18" charset="0"/>
                <a:ea typeface="Calibri" panose="020F0502020204030204" pitchFamily="34" charset="0"/>
                <a:cs typeface="Arial" panose="020B0604020202020204" pitchFamily="34" charset="0"/>
              </a:rPr>
              <a:t>Psellos</a:t>
            </a:r>
            <a:r>
              <a:rPr lang="tr-TR" dirty="0">
                <a:latin typeface="Times New Roman" panose="02020603050405020304" pitchFamily="18" charset="0"/>
                <a:ea typeface="Calibri" panose="020F0502020204030204" pitchFamily="34" charset="0"/>
                <a:cs typeface="Arial" panose="020B0604020202020204" pitchFamily="34" charset="0"/>
              </a:rPr>
              <a:t>, Kraliçe </a:t>
            </a:r>
            <a:r>
              <a:rPr lang="tr-TR" dirty="0" err="1">
                <a:latin typeface="Times New Roman" panose="02020603050405020304" pitchFamily="18" charset="0"/>
                <a:ea typeface="Calibri" panose="020F0502020204030204" pitchFamily="34" charset="0"/>
                <a:cs typeface="Arial" panose="020B0604020202020204" pitchFamily="34" charset="0"/>
              </a:rPr>
              <a:t>Theodara</a:t>
            </a:r>
            <a:r>
              <a:rPr lang="tr-TR" dirty="0">
                <a:latin typeface="Times New Roman" panose="02020603050405020304" pitchFamily="18" charset="0"/>
                <a:ea typeface="Calibri" panose="020F0502020204030204" pitchFamily="34" charset="0"/>
                <a:cs typeface="Arial" panose="020B0604020202020204" pitchFamily="34" charset="0"/>
              </a:rPr>
              <a:t> (1055/56) ve VI. </a:t>
            </a:r>
            <a:r>
              <a:rPr lang="tr-TR" dirty="0" err="1">
                <a:latin typeface="Times New Roman" panose="02020603050405020304" pitchFamily="18" charset="0"/>
                <a:ea typeface="Calibri" panose="020F0502020204030204" pitchFamily="34" charset="0"/>
                <a:cs typeface="Arial" panose="020B0604020202020204" pitchFamily="34" charset="0"/>
              </a:rPr>
              <a:t>Mikhael</a:t>
            </a:r>
            <a:r>
              <a:rPr lang="tr-TR" dirty="0">
                <a:latin typeface="Times New Roman" panose="02020603050405020304" pitchFamily="18" charset="0"/>
                <a:ea typeface="Calibri" panose="020F0502020204030204" pitchFamily="34" charset="0"/>
                <a:cs typeface="Arial" panose="020B0604020202020204" pitchFamily="34" charset="0"/>
              </a:rPr>
              <a:t> (1056-57) devirlerinde yeniden bürokratik görevlere tayin oldu. Eserindeki abartılı ifadelerine dayanırsak </a:t>
            </a:r>
            <a:r>
              <a:rPr lang="tr-TR" dirty="0" err="1">
                <a:latin typeface="Times New Roman" panose="02020603050405020304" pitchFamily="18" charset="0"/>
                <a:ea typeface="Calibri" panose="020F0502020204030204" pitchFamily="34" charset="0"/>
                <a:cs typeface="Arial" panose="020B0604020202020204" pitchFamily="34" charset="0"/>
              </a:rPr>
              <a:t>Psellos</a:t>
            </a:r>
            <a:r>
              <a:rPr lang="tr-TR" dirty="0">
                <a:latin typeface="Times New Roman" panose="02020603050405020304" pitchFamily="18" charset="0"/>
                <a:ea typeface="Calibri" panose="020F0502020204030204" pitchFamily="34" charset="0"/>
                <a:cs typeface="Arial" panose="020B0604020202020204" pitchFamily="34" charset="0"/>
              </a:rPr>
              <a:t>, I. </a:t>
            </a:r>
            <a:r>
              <a:rPr lang="tr-TR" dirty="0" err="1">
                <a:latin typeface="Times New Roman" panose="02020603050405020304" pitchFamily="18" charset="0"/>
                <a:ea typeface="Calibri" panose="020F0502020204030204" pitchFamily="34" charset="0"/>
                <a:cs typeface="Arial" panose="020B0604020202020204" pitchFamily="34" charset="0"/>
              </a:rPr>
              <a:t>Isaakios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Komnenos’un</a:t>
            </a:r>
            <a:r>
              <a:rPr lang="tr-TR" dirty="0">
                <a:latin typeface="Times New Roman" panose="02020603050405020304" pitchFamily="18" charset="0"/>
                <a:ea typeface="Calibri" panose="020F0502020204030204" pitchFamily="34" charset="0"/>
                <a:cs typeface="Arial" panose="020B0604020202020204" pitchFamily="34" charset="0"/>
              </a:rPr>
              <a:t> tahta çıkmasıyla o güne kadar elde etmediği oranda büyük bir nüfuza erişti. Hatta </a:t>
            </a:r>
            <a:r>
              <a:rPr lang="tr-TR" dirty="0" err="1">
                <a:latin typeface="Times New Roman" panose="02020603050405020304" pitchFamily="18" charset="0"/>
                <a:ea typeface="Calibri" panose="020F0502020204030204" pitchFamily="34" charset="0"/>
                <a:cs typeface="Arial" panose="020B0604020202020204" pitchFamily="34" charset="0"/>
              </a:rPr>
              <a:t>İsaakios’un</a:t>
            </a:r>
            <a:r>
              <a:rPr lang="tr-TR" dirty="0">
                <a:latin typeface="Times New Roman" panose="02020603050405020304" pitchFamily="18" charset="0"/>
                <a:ea typeface="Calibri" panose="020F0502020204030204" pitchFamily="34" charset="0"/>
                <a:cs typeface="Arial" panose="020B0604020202020204" pitchFamily="34" charset="0"/>
              </a:rPr>
              <a:t> tahtını X.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Dukas’a</a:t>
            </a:r>
            <a:r>
              <a:rPr lang="tr-TR" dirty="0">
                <a:latin typeface="Times New Roman" panose="02020603050405020304" pitchFamily="18" charset="0"/>
                <a:ea typeface="Calibri" panose="020F0502020204030204" pitchFamily="34" charset="0"/>
                <a:cs typeface="Arial" panose="020B0604020202020204" pitchFamily="34" charset="0"/>
              </a:rPr>
              <a:t> teslim etmesini önerebilecek derecede siyasette etkindi. Ancak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Dukas’ın</a:t>
            </a:r>
            <a:r>
              <a:rPr lang="tr-TR" dirty="0">
                <a:latin typeface="Times New Roman" panose="02020603050405020304" pitchFamily="18" charset="0"/>
                <a:ea typeface="Calibri" panose="020F0502020204030204" pitchFamily="34" charset="0"/>
                <a:cs typeface="Arial" panose="020B0604020202020204" pitchFamily="34" charset="0"/>
              </a:rPr>
              <a:t> (1059-67) tahta çıkması, </a:t>
            </a:r>
            <a:r>
              <a:rPr lang="tr-TR" dirty="0" err="1">
                <a:latin typeface="Times New Roman" panose="02020603050405020304" pitchFamily="18" charset="0"/>
                <a:ea typeface="Calibri" panose="020F0502020204030204" pitchFamily="34" charset="0"/>
                <a:cs typeface="Arial" panose="020B0604020202020204" pitchFamily="34" charset="0"/>
              </a:rPr>
              <a:t>Psellos’un</a:t>
            </a:r>
            <a:r>
              <a:rPr lang="tr-TR" dirty="0">
                <a:latin typeface="Times New Roman" panose="02020603050405020304" pitchFamily="18" charset="0"/>
                <a:ea typeface="Calibri" panose="020F0502020204030204" pitchFamily="34" charset="0"/>
                <a:cs typeface="Arial" panose="020B0604020202020204" pitchFamily="34" charset="0"/>
              </a:rPr>
              <a:t> yeniden manastıra çekilmesine neden oldu. 1063 senesinde bir kez daha saraya dönen </a:t>
            </a:r>
            <a:r>
              <a:rPr lang="tr-TR" dirty="0" err="1">
                <a:latin typeface="Times New Roman" panose="02020603050405020304" pitchFamily="18" charset="0"/>
                <a:ea typeface="Calibri" panose="020F0502020204030204" pitchFamily="34" charset="0"/>
                <a:cs typeface="Arial" panose="020B0604020202020204" pitchFamily="34" charset="0"/>
              </a:rPr>
              <a:t>Psellos</a:t>
            </a:r>
            <a:r>
              <a:rPr lang="tr-TR" dirty="0">
                <a:latin typeface="Times New Roman" panose="02020603050405020304" pitchFamily="18" charset="0"/>
                <a:ea typeface="Calibri" panose="020F0502020204030204" pitchFamily="34" charset="0"/>
                <a:cs typeface="Arial" panose="020B0604020202020204" pitchFamily="34" charset="0"/>
              </a:rPr>
              <a:t>, idaredeki eski kudretine ulaşamadı. 1067‟de </a:t>
            </a:r>
            <a:r>
              <a:rPr lang="tr-TR" dirty="0" err="1">
                <a:latin typeface="Times New Roman" panose="02020603050405020304" pitchFamily="18" charset="0"/>
                <a:ea typeface="Calibri" panose="020F0502020204030204" pitchFamily="34" charset="0"/>
                <a:cs typeface="Arial" panose="020B0604020202020204" pitchFamily="34" charset="0"/>
              </a:rPr>
              <a:t>Konstatinos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Dukas’ın</a:t>
            </a:r>
            <a:r>
              <a:rPr lang="tr-TR" dirty="0">
                <a:latin typeface="Times New Roman" panose="02020603050405020304" pitchFamily="18" charset="0"/>
                <a:ea typeface="Calibri" panose="020F0502020204030204" pitchFamily="34" charset="0"/>
                <a:cs typeface="Arial" panose="020B0604020202020204" pitchFamily="34" charset="0"/>
              </a:rPr>
              <a:t> vefatının ardından tahta çıkan </a:t>
            </a:r>
            <a:r>
              <a:rPr lang="tr-TR" dirty="0" err="1">
                <a:latin typeface="Times New Roman" panose="02020603050405020304" pitchFamily="18" charset="0"/>
                <a:ea typeface="Calibri" panose="020F0502020204030204" pitchFamily="34" charset="0"/>
                <a:cs typeface="Arial" panose="020B0604020202020204" pitchFamily="34" charset="0"/>
              </a:rPr>
              <a:t>Romanos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Diogenes</a:t>
            </a:r>
            <a:r>
              <a:rPr lang="tr-TR" dirty="0">
                <a:latin typeface="Times New Roman" panose="02020603050405020304" pitchFamily="18" charset="0"/>
                <a:ea typeface="Calibri" panose="020F0502020204030204" pitchFamily="34" charset="0"/>
                <a:cs typeface="Arial" panose="020B0604020202020204" pitchFamily="34" charset="0"/>
              </a:rPr>
              <a:t> devrinde ise neredeyse tüm etki alanını kaybetti ve geri plana itildi. Bu dönemde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Dukas’ın</a:t>
            </a:r>
            <a:r>
              <a:rPr lang="tr-TR" dirty="0">
                <a:latin typeface="Times New Roman" panose="02020603050405020304" pitchFamily="18" charset="0"/>
                <a:ea typeface="Calibri" panose="020F0502020204030204" pitchFamily="34" charset="0"/>
                <a:cs typeface="Arial" panose="020B0604020202020204" pitchFamily="34" charset="0"/>
              </a:rPr>
              <a:t> oğlu </a:t>
            </a:r>
            <a:r>
              <a:rPr lang="tr-TR" dirty="0" err="1">
                <a:latin typeface="Times New Roman" panose="02020603050405020304" pitchFamily="18" charset="0"/>
                <a:ea typeface="Calibri" panose="020F0502020204030204" pitchFamily="34" charset="0"/>
                <a:cs typeface="Arial" panose="020B0604020202020204" pitchFamily="34" charset="0"/>
              </a:rPr>
              <a:t>Mikhael’in</a:t>
            </a:r>
            <a:r>
              <a:rPr lang="tr-TR" dirty="0">
                <a:latin typeface="Times New Roman" panose="02020603050405020304" pitchFamily="18" charset="0"/>
                <a:ea typeface="Calibri" panose="020F0502020204030204" pitchFamily="34" charset="0"/>
                <a:cs typeface="Arial" panose="020B0604020202020204" pitchFamily="34" charset="0"/>
              </a:rPr>
              <a:t> hocalığını yapan </a:t>
            </a:r>
            <a:r>
              <a:rPr lang="tr-TR" dirty="0" err="1">
                <a:latin typeface="Times New Roman" panose="02020603050405020304" pitchFamily="18" charset="0"/>
                <a:ea typeface="Calibri" panose="020F0502020204030204" pitchFamily="34" charset="0"/>
                <a:cs typeface="Arial" panose="020B0604020202020204" pitchFamily="34" charset="0"/>
              </a:rPr>
              <a:t>Psellos</a:t>
            </a:r>
            <a:r>
              <a:rPr lang="tr-TR" dirty="0">
                <a:latin typeface="Times New Roman" panose="02020603050405020304" pitchFamily="18" charset="0"/>
                <a:ea typeface="Calibri" panose="020F0502020204030204" pitchFamily="34" charset="0"/>
                <a:cs typeface="Arial" panose="020B0604020202020204" pitchFamily="34" charset="0"/>
              </a:rPr>
              <a:t>, Malazgirt mağlubiyetinin ardından </a:t>
            </a:r>
            <a:r>
              <a:rPr lang="tr-TR" dirty="0" err="1">
                <a:latin typeface="Times New Roman" panose="02020603050405020304" pitchFamily="18" charset="0"/>
                <a:ea typeface="Calibri" panose="020F0502020204030204" pitchFamily="34" charset="0"/>
                <a:cs typeface="Arial" panose="020B0604020202020204" pitchFamily="34" charset="0"/>
              </a:rPr>
              <a:t>Mikhael’in</a:t>
            </a:r>
            <a:r>
              <a:rPr lang="tr-TR" dirty="0">
                <a:latin typeface="Times New Roman" panose="02020603050405020304" pitchFamily="18" charset="0"/>
                <a:ea typeface="Calibri" panose="020F0502020204030204" pitchFamily="34" charset="0"/>
                <a:cs typeface="Arial" panose="020B0604020202020204" pitchFamily="34" charset="0"/>
              </a:rPr>
              <a:t> tahta çıkmasını temine çalıştı. Sonuçta öğrencisi olan </a:t>
            </a:r>
            <a:r>
              <a:rPr lang="tr-TR" dirty="0" err="1">
                <a:latin typeface="Times New Roman" panose="02020603050405020304" pitchFamily="18" charset="0"/>
                <a:ea typeface="Calibri" panose="020F0502020204030204" pitchFamily="34" charset="0"/>
                <a:cs typeface="Arial" panose="020B0604020202020204" pitchFamily="34" charset="0"/>
              </a:rPr>
              <a:t>Mikhael’in</a:t>
            </a:r>
            <a:r>
              <a:rPr lang="tr-TR" dirty="0">
                <a:latin typeface="Times New Roman" panose="02020603050405020304" pitchFamily="18" charset="0"/>
                <a:ea typeface="Calibri" panose="020F0502020204030204" pitchFamily="34" charset="0"/>
                <a:cs typeface="Arial" panose="020B0604020202020204" pitchFamily="34" charset="0"/>
              </a:rPr>
              <a:t> tahta çıkması </a:t>
            </a:r>
            <a:r>
              <a:rPr lang="tr-TR" dirty="0" err="1">
                <a:latin typeface="Times New Roman" panose="02020603050405020304" pitchFamily="18" charset="0"/>
                <a:ea typeface="Calibri" panose="020F0502020204030204" pitchFamily="34" charset="0"/>
                <a:cs typeface="Arial" panose="020B0604020202020204" pitchFamily="34" charset="0"/>
              </a:rPr>
              <a:t>Psellos”un</a:t>
            </a:r>
            <a:r>
              <a:rPr lang="tr-TR" dirty="0">
                <a:latin typeface="Times New Roman" panose="02020603050405020304" pitchFamily="18" charset="0"/>
                <a:ea typeface="Calibri" panose="020F0502020204030204" pitchFamily="34" charset="0"/>
                <a:cs typeface="Arial" panose="020B0604020202020204" pitchFamily="34" charset="0"/>
              </a:rPr>
              <a:t> yeniden devlet idaresinde söz sahibi olmasını sağlayabilirdi. Lakin VII. </a:t>
            </a:r>
            <a:r>
              <a:rPr lang="tr-TR" dirty="0" err="1">
                <a:latin typeface="Times New Roman" panose="02020603050405020304" pitchFamily="18" charset="0"/>
                <a:ea typeface="Calibri" panose="020F0502020204030204" pitchFamily="34" charset="0"/>
                <a:cs typeface="Arial" panose="020B0604020202020204" pitchFamily="34" charset="0"/>
              </a:rPr>
              <a:t>Mikhael</a:t>
            </a:r>
            <a:r>
              <a:rPr lang="tr-TR" dirty="0">
                <a:latin typeface="Times New Roman" panose="02020603050405020304" pitchFamily="18" charset="0"/>
                <a:ea typeface="Calibri" panose="020F0502020204030204" pitchFamily="34" charset="0"/>
                <a:cs typeface="Arial" panose="020B0604020202020204" pitchFamily="34" charset="0"/>
              </a:rPr>
              <a:t> tahta çıktıktan sonra </a:t>
            </a:r>
            <a:r>
              <a:rPr lang="tr-TR" dirty="0" err="1">
                <a:latin typeface="Times New Roman" panose="02020603050405020304" pitchFamily="18" charset="0"/>
                <a:ea typeface="Calibri" panose="020F0502020204030204" pitchFamily="34" charset="0"/>
                <a:cs typeface="Arial" panose="020B0604020202020204" pitchFamily="34" charset="0"/>
              </a:rPr>
              <a:t>Psellos”a</a:t>
            </a:r>
            <a:r>
              <a:rPr lang="tr-TR" dirty="0">
                <a:latin typeface="Times New Roman" panose="02020603050405020304" pitchFamily="18" charset="0"/>
                <a:ea typeface="Calibri" panose="020F0502020204030204" pitchFamily="34" charset="0"/>
                <a:cs typeface="Arial" panose="020B0604020202020204" pitchFamily="34" charset="0"/>
              </a:rPr>
              <a:t> beklediği görevleri teslim etmedi. Kısa süre sonra da </a:t>
            </a:r>
            <a:r>
              <a:rPr lang="tr-TR" dirty="0" err="1">
                <a:latin typeface="Times New Roman" panose="02020603050405020304" pitchFamily="18" charset="0"/>
                <a:ea typeface="Calibri" panose="020F0502020204030204" pitchFamily="34" charset="0"/>
                <a:cs typeface="Arial" panose="020B0604020202020204" pitchFamily="34" charset="0"/>
              </a:rPr>
              <a:t>Psellos’un</a:t>
            </a:r>
            <a:r>
              <a:rPr lang="tr-TR" dirty="0">
                <a:latin typeface="Times New Roman" panose="02020603050405020304" pitchFamily="18" charset="0"/>
                <a:ea typeface="Calibri" panose="020F0502020204030204" pitchFamily="34" charset="0"/>
                <a:cs typeface="Arial" panose="020B0604020202020204" pitchFamily="34" charset="0"/>
              </a:rPr>
              <a:t> yürüttüğü görevden azledildiği duyuruldu. 1078 senesinde tahta çıkan III. </a:t>
            </a:r>
            <a:r>
              <a:rPr lang="tr-TR" dirty="0" err="1">
                <a:latin typeface="Times New Roman" panose="02020603050405020304" pitchFamily="18" charset="0"/>
                <a:ea typeface="Calibri" panose="020F0502020204030204" pitchFamily="34" charset="0"/>
                <a:cs typeface="Arial" panose="020B0604020202020204" pitchFamily="34" charset="0"/>
              </a:rPr>
              <a:t>Nikephoros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Botaneiates</a:t>
            </a:r>
            <a:r>
              <a:rPr lang="tr-TR" dirty="0">
                <a:latin typeface="Times New Roman" panose="02020603050405020304" pitchFamily="18" charset="0"/>
                <a:ea typeface="Calibri" panose="020F0502020204030204" pitchFamily="34" charset="0"/>
                <a:cs typeface="Arial" panose="020B0604020202020204" pitchFamily="34" charset="0"/>
              </a:rPr>
              <a:t> nezdinde de itibar görmeyen </a:t>
            </a:r>
            <a:r>
              <a:rPr lang="tr-TR" dirty="0" err="1">
                <a:latin typeface="Times New Roman" panose="02020603050405020304" pitchFamily="18" charset="0"/>
                <a:ea typeface="Calibri" panose="020F0502020204030204" pitchFamily="34" charset="0"/>
                <a:cs typeface="Arial" panose="020B0604020202020204" pitchFamily="34" charset="0"/>
              </a:rPr>
              <a:t>Psellos</a:t>
            </a:r>
            <a:r>
              <a:rPr lang="tr-TR" dirty="0">
                <a:latin typeface="Times New Roman" panose="02020603050405020304" pitchFamily="18" charset="0"/>
                <a:ea typeface="Calibri" panose="020F0502020204030204" pitchFamily="34" charset="0"/>
                <a:cs typeface="Arial" panose="020B0604020202020204" pitchFamily="34" charset="0"/>
              </a:rPr>
              <a:t>, devlet idaresinde görev alma umutlarını kaybetti. </a:t>
            </a:r>
            <a:r>
              <a:rPr lang="tr-TR" dirty="0" err="1">
                <a:latin typeface="Times New Roman" panose="02020603050405020304" pitchFamily="18" charset="0"/>
                <a:ea typeface="Calibri" panose="020F0502020204030204" pitchFamily="34" charset="0"/>
                <a:cs typeface="Arial" panose="020B0604020202020204" pitchFamily="34" charset="0"/>
              </a:rPr>
              <a:t>Psellos’un</a:t>
            </a:r>
            <a:r>
              <a:rPr lang="tr-TR" dirty="0">
                <a:latin typeface="Times New Roman" panose="02020603050405020304" pitchFamily="18" charset="0"/>
                <a:ea typeface="Calibri" panose="020F0502020204030204" pitchFamily="34" charset="0"/>
                <a:cs typeface="Arial" panose="020B0604020202020204" pitchFamily="34" charset="0"/>
              </a:rPr>
              <a:t> ölüm tarihi kesin olarak bilinmemektedir. Genelde </a:t>
            </a:r>
            <a:r>
              <a:rPr lang="tr-TR" dirty="0" err="1">
                <a:latin typeface="Times New Roman" panose="02020603050405020304" pitchFamily="18" charset="0"/>
                <a:ea typeface="Calibri" panose="020F0502020204030204" pitchFamily="34" charset="0"/>
                <a:cs typeface="Arial" panose="020B0604020202020204" pitchFamily="34" charset="0"/>
              </a:rPr>
              <a:t>Psellos’un</a:t>
            </a:r>
            <a:r>
              <a:rPr lang="tr-TR" dirty="0">
                <a:latin typeface="Times New Roman" panose="02020603050405020304" pitchFamily="18" charset="0"/>
                <a:ea typeface="Calibri" panose="020F0502020204030204" pitchFamily="34" charset="0"/>
                <a:cs typeface="Arial" panose="020B0604020202020204" pitchFamily="34" charset="0"/>
              </a:rPr>
              <a:t> vefatı için ön görülen sene 1081 veya hemen sonrasındaki yıllardır. </a:t>
            </a:r>
            <a:r>
              <a:rPr lang="tr-TR" dirty="0" err="1">
                <a:latin typeface="Times New Roman" panose="02020603050405020304" pitchFamily="18" charset="0"/>
                <a:ea typeface="Calibri" panose="020F0502020204030204" pitchFamily="34" charset="0"/>
                <a:cs typeface="Arial" panose="020B0604020202020204" pitchFamily="34" charset="0"/>
              </a:rPr>
              <a:t>Psellos’un</a:t>
            </a:r>
            <a:r>
              <a:rPr lang="tr-TR" dirty="0">
                <a:latin typeface="Times New Roman" panose="02020603050405020304" pitchFamily="18" charset="0"/>
                <a:ea typeface="Calibri" panose="020F0502020204030204" pitchFamily="34" charset="0"/>
                <a:cs typeface="Arial" panose="020B0604020202020204" pitchFamily="34" charset="0"/>
              </a:rPr>
              <a:t> oluşturduğu eser, 976 ve 1078 seneleri aralığında meydana gelen hadiseleri ele alır. Bizans bürokrasisine V. </a:t>
            </a:r>
            <a:r>
              <a:rPr lang="tr-TR" dirty="0" err="1">
                <a:latin typeface="Times New Roman" panose="02020603050405020304" pitchFamily="18" charset="0"/>
                <a:ea typeface="Calibri" panose="020F0502020204030204" pitchFamily="34" charset="0"/>
                <a:cs typeface="Arial" panose="020B0604020202020204" pitchFamily="34" charset="0"/>
              </a:rPr>
              <a:t>Mikhael’in</a:t>
            </a:r>
            <a:r>
              <a:rPr lang="tr-TR" dirty="0">
                <a:latin typeface="Times New Roman" panose="02020603050405020304" pitchFamily="18" charset="0"/>
                <a:ea typeface="Calibri" panose="020F0502020204030204" pitchFamily="34" charset="0"/>
                <a:cs typeface="Arial" panose="020B0604020202020204" pitchFamily="34" charset="0"/>
              </a:rPr>
              <a:t> tahta çıktığı 1042 senesinde dâhil olan </a:t>
            </a:r>
            <a:r>
              <a:rPr lang="tr-TR" dirty="0" err="1">
                <a:latin typeface="Times New Roman" panose="02020603050405020304" pitchFamily="18" charset="0"/>
                <a:ea typeface="Calibri" panose="020F0502020204030204" pitchFamily="34" charset="0"/>
                <a:cs typeface="Arial" panose="020B0604020202020204" pitchFamily="34" charset="0"/>
              </a:rPr>
              <a:t>Psellos’un</a:t>
            </a:r>
            <a:r>
              <a:rPr lang="tr-TR" dirty="0">
                <a:latin typeface="Times New Roman" panose="02020603050405020304" pitchFamily="18" charset="0"/>
                <a:ea typeface="Calibri" panose="020F0502020204030204" pitchFamily="34" charset="0"/>
                <a:cs typeface="Arial" panose="020B0604020202020204" pitchFamily="34" charset="0"/>
              </a:rPr>
              <a:t> bu tarihten itibaren aktardıkları şahsen edindiği bilgileri temel aldığı için ziyadesiyle mühimdir. Bu tarihten önce </a:t>
            </a:r>
            <a:r>
              <a:rPr lang="tr-TR" dirty="0" err="1">
                <a:latin typeface="Times New Roman" panose="02020603050405020304" pitchFamily="18" charset="0"/>
                <a:ea typeface="Calibri" panose="020F0502020204030204" pitchFamily="34" charset="0"/>
                <a:cs typeface="Arial" panose="020B0604020202020204" pitchFamily="34" charset="0"/>
              </a:rPr>
              <a:t>Khronographia’sında</a:t>
            </a:r>
            <a:r>
              <a:rPr lang="tr-TR" dirty="0">
                <a:latin typeface="Times New Roman" panose="02020603050405020304" pitchFamily="18" charset="0"/>
                <a:ea typeface="Calibri" panose="020F0502020204030204" pitchFamily="34" charset="0"/>
                <a:cs typeface="Arial" panose="020B0604020202020204" pitchFamily="34" charset="0"/>
              </a:rPr>
              <a:t> bahsettiği II. Basil, VIII.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III. </a:t>
            </a:r>
            <a:r>
              <a:rPr lang="tr-TR" dirty="0" err="1">
                <a:latin typeface="Times New Roman" panose="02020603050405020304" pitchFamily="18" charset="0"/>
                <a:ea typeface="Calibri" panose="020F0502020204030204" pitchFamily="34" charset="0"/>
                <a:cs typeface="Arial" panose="020B0604020202020204" pitchFamily="34" charset="0"/>
              </a:rPr>
              <a:t>Romanos</a:t>
            </a:r>
            <a:r>
              <a:rPr lang="tr-TR" dirty="0">
                <a:latin typeface="Times New Roman" panose="02020603050405020304" pitchFamily="18" charset="0"/>
                <a:ea typeface="Calibri" panose="020F0502020204030204" pitchFamily="34" charset="0"/>
                <a:cs typeface="Arial" panose="020B0604020202020204" pitchFamily="34" charset="0"/>
              </a:rPr>
              <a:t> ve IV. </a:t>
            </a:r>
            <a:r>
              <a:rPr lang="tr-TR" dirty="0" err="1">
                <a:latin typeface="Times New Roman" panose="02020603050405020304" pitchFamily="18" charset="0"/>
                <a:ea typeface="Calibri" panose="020F0502020204030204" pitchFamily="34" charset="0"/>
                <a:cs typeface="Arial" panose="020B0604020202020204" pitchFamily="34" charset="0"/>
              </a:rPr>
              <a:t>Mikhael</a:t>
            </a:r>
            <a:r>
              <a:rPr lang="tr-TR" dirty="0">
                <a:latin typeface="Times New Roman" panose="02020603050405020304" pitchFamily="18" charset="0"/>
                <a:ea typeface="Calibri" panose="020F0502020204030204" pitchFamily="34" charset="0"/>
                <a:cs typeface="Arial" panose="020B0604020202020204" pitchFamily="34" charset="0"/>
              </a:rPr>
              <a:t> devirlerine dair anlatıları ikinci el bilgilere dayanır ve anlatım oldukça kısıtlıdır. Bu durumun aksine V. </a:t>
            </a:r>
            <a:r>
              <a:rPr lang="tr-TR" dirty="0" err="1">
                <a:latin typeface="Times New Roman" panose="02020603050405020304" pitchFamily="18" charset="0"/>
                <a:ea typeface="Calibri" panose="020F0502020204030204" pitchFamily="34" charset="0"/>
                <a:cs typeface="Arial" panose="020B0604020202020204" pitchFamily="34" charset="0"/>
              </a:rPr>
              <a:t>Mikhael</a:t>
            </a:r>
            <a:r>
              <a:rPr lang="tr-TR" dirty="0">
                <a:latin typeface="Times New Roman" panose="02020603050405020304" pitchFamily="18" charset="0"/>
                <a:ea typeface="Calibri" panose="020F0502020204030204" pitchFamily="34" charset="0"/>
                <a:cs typeface="Arial" panose="020B0604020202020204" pitchFamily="34" charset="0"/>
              </a:rPr>
              <a:t>, IX.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Monomakhos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Theodora</a:t>
            </a:r>
            <a:r>
              <a:rPr lang="tr-TR" dirty="0">
                <a:latin typeface="Times New Roman" panose="02020603050405020304" pitchFamily="18" charset="0"/>
                <a:ea typeface="Calibri" panose="020F0502020204030204" pitchFamily="34" charset="0"/>
                <a:cs typeface="Arial" panose="020B0604020202020204" pitchFamily="34" charset="0"/>
              </a:rPr>
              <a:t>, VI. </a:t>
            </a:r>
            <a:r>
              <a:rPr lang="tr-TR" dirty="0" err="1">
                <a:latin typeface="Times New Roman" panose="02020603050405020304" pitchFamily="18" charset="0"/>
                <a:ea typeface="Calibri" panose="020F0502020204030204" pitchFamily="34" charset="0"/>
                <a:cs typeface="Arial" panose="020B0604020202020204" pitchFamily="34" charset="0"/>
              </a:rPr>
              <a:t>Mikhael</a:t>
            </a:r>
            <a:r>
              <a:rPr lang="tr-TR" dirty="0">
                <a:latin typeface="Times New Roman" panose="02020603050405020304" pitchFamily="18" charset="0"/>
                <a:ea typeface="Calibri" panose="020F0502020204030204" pitchFamily="34" charset="0"/>
                <a:cs typeface="Arial" panose="020B0604020202020204" pitchFamily="34" charset="0"/>
              </a:rPr>
              <a:t>, I. </a:t>
            </a:r>
            <a:r>
              <a:rPr lang="tr-TR" dirty="0" err="1">
                <a:latin typeface="Times New Roman" panose="02020603050405020304" pitchFamily="18" charset="0"/>
                <a:ea typeface="Calibri" panose="020F0502020204030204" pitchFamily="34" charset="0"/>
                <a:cs typeface="Arial" panose="020B0604020202020204" pitchFamily="34" charset="0"/>
              </a:rPr>
              <a:t>İsaakios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Komnenos</a:t>
            </a:r>
            <a:r>
              <a:rPr lang="tr-TR" dirty="0">
                <a:latin typeface="Times New Roman" panose="02020603050405020304" pitchFamily="18" charset="0"/>
                <a:ea typeface="Calibri" panose="020F0502020204030204" pitchFamily="34" charset="0"/>
                <a:cs typeface="Arial" panose="020B0604020202020204" pitchFamily="34" charset="0"/>
              </a:rPr>
              <a:t>, X. </a:t>
            </a:r>
            <a:r>
              <a:rPr lang="tr-TR" dirty="0" err="1">
                <a:latin typeface="Times New Roman" panose="02020603050405020304" pitchFamily="18" charset="0"/>
                <a:ea typeface="Calibri" panose="020F0502020204030204" pitchFamily="34" charset="0"/>
                <a:cs typeface="Arial" panose="020B0604020202020204" pitchFamily="34" charset="0"/>
              </a:rPr>
              <a:t>Konstantinos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Dukas</a:t>
            </a:r>
            <a:r>
              <a:rPr lang="tr-TR" dirty="0">
                <a:latin typeface="Times New Roman" panose="02020603050405020304" pitchFamily="18" charset="0"/>
                <a:ea typeface="Calibri" panose="020F0502020204030204" pitchFamily="34" charset="0"/>
                <a:cs typeface="Arial" panose="020B0604020202020204" pitchFamily="34" charset="0"/>
              </a:rPr>
              <a:t> ve VII. </a:t>
            </a:r>
            <a:r>
              <a:rPr lang="tr-TR" dirty="0" err="1">
                <a:latin typeface="Times New Roman" panose="02020603050405020304" pitchFamily="18" charset="0"/>
                <a:ea typeface="Calibri" panose="020F0502020204030204" pitchFamily="34" charset="0"/>
                <a:cs typeface="Arial" panose="020B0604020202020204" pitchFamily="34" charset="0"/>
              </a:rPr>
              <a:t>Mikhael</a:t>
            </a:r>
            <a:r>
              <a:rPr lang="tr-TR" dirty="0">
                <a:latin typeface="Times New Roman" panose="02020603050405020304" pitchFamily="18" charset="0"/>
                <a:ea typeface="Calibri" panose="020F0502020204030204" pitchFamily="34" charset="0"/>
                <a:cs typeface="Arial" panose="020B0604020202020204" pitchFamily="34" charset="0"/>
              </a:rPr>
              <a:t> devirlerinin anlatımı şahsi gözlemlere dayanır ve daha teferruatlıdır. Lakin olaylara müdahil olan şahısların karakterleri temelinde gelişmeleri (kaderi) şekillendirdiğine inan </a:t>
            </a:r>
            <a:r>
              <a:rPr lang="tr-TR" dirty="0" err="1">
                <a:latin typeface="Times New Roman" panose="02020603050405020304" pitchFamily="18" charset="0"/>
                <a:ea typeface="Calibri" panose="020F0502020204030204" pitchFamily="34" charset="0"/>
                <a:cs typeface="Arial" panose="020B0604020202020204" pitchFamily="34" charset="0"/>
              </a:rPr>
              <a:t>Psellos</a:t>
            </a:r>
            <a:r>
              <a:rPr lang="tr-TR" dirty="0">
                <a:latin typeface="Times New Roman" panose="02020603050405020304" pitchFamily="18" charset="0"/>
                <a:ea typeface="Calibri" panose="020F0502020204030204" pitchFamily="34" charset="0"/>
                <a:cs typeface="Arial" panose="020B0604020202020204" pitchFamily="34" charset="0"/>
              </a:rPr>
              <a:t>, eserinde karakter analizini ön planda tutmuş ve dolayısıyla siyasete yön veren başta imparatorlar olmak üzere devrin mühim kimselerinin ayrıntılı karakter analizlerine yer vermiştir. Tafsilatlı karakter analizleri ve merkezde neden oldukları vakaları aktardıktan sonra </a:t>
            </a:r>
            <a:r>
              <a:rPr lang="tr-TR" dirty="0" err="1">
                <a:latin typeface="Times New Roman" panose="02020603050405020304" pitchFamily="18" charset="0"/>
                <a:ea typeface="Calibri" panose="020F0502020204030204" pitchFamily="34" charset="0"/>
                <a:cs typeface="Arial" panose="020B0604020202020204" pitchFamily="34" charset="0"/>
              </a:rPr>
              <a:t>Psellos</a:t>
            </a:r>
            <a:r>
              <a:rPr lang="tr-TR" dirty="0">
                <a:latin typeface="Times New Roman" panose="02020603050405020304" pitchFamily="18" charset="0"/>
                <a:ea typeface="Calibri" panose="020F0502020204030204" pitchFamily="34" charset="0"/>
                <a:cs typeface="Arial" panose="020B0604020202020204" pitchFamily="34" charset="0"/>
              </a:rPr>
              <a:t>, yalnızca başkente tesir etmiş olan taşra hadiselerine değinir. Ne yazık ki bu hadiselerin anlatımı kısıtlıdır.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6721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81000" y="1866900"/>
            <a:ext cx="3517900" cy="2578100"/>
          </a:xfrm>
        </p:spPr>
        <p:txBody>
          <a:bodyPr>
            <a:normAutofit fontScale="90000"/>
          </a:bodyPr>
          <a:lstStyle/>
          <a:p>
            <a:r>
              <a:rPr lang="tr-TR" dirty="0" smtClean="0">
                <a:latin typeface="Times New Roman" panose="02020603050405020304" pitchFamily="18" charset="0"/>
                <a:cs typeface="Times New Roman" panose="02020603050405020304" pitchFamily="18" charset="0"/>
              </a:rPr>
              <a:t>MİKHAEL PSELLOS</a:t>
            </a:r>
            <a:br>
              <a:rPr lang="tr-TR" dirty="0" smtClean="0">
                <a:latin typeface="Times New Roman" panose="02020603050405020304" pitchFamily="18" charset="0"/>
                <a:cs typeface="Times New Roman" panose="02020603050405020304" pitchFamily="18" charset="0"/>
              </a:rPr>
            </a:br>
            <a:r>
              <a:rPr lang="tr-TR" sz="3100" dirty="0" smtClean="0">
                <a:latin typeface="Times New Roman" panose="02020603050405020304" pitchFamily="18" charset="0"/>
                <a:cs typeface="Times New Roman" panose="02020603050405020304" pitchFamily="18" charset="0"/>
              </a:rPr>
              <a:t>(1018-1081)</a:t>
            </a:r>
            <a:endParaRPr lang="en-US" sz="31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739" y="0"/>
            <a:ext cx="4176522" cy="6858000"/>
          </a:xfrm>
          <a:prstGeom prst="rect">
            <a:avLst/>
          </a:prstGeom>
        </p:spPr>
      </p:pic>
    </p:spTree>
    <p:extLst>
      <p:ext uri="{BB962C8B-B14F-4D97-AF65-F5344CB8AC3E}">
        <p14:creationId xmlns:p14="http://schemas.microsoft.com/office/powerpoint/2010/main" val="723648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06400" y="406400"/>
            <a:ext cx="11620500" cy="6311900"/>
          </a:xfrm>
        </p:spPr>
        <p:txBody>
          <a:bodyPr>
            <a:normAutofit fontScale="62500" lnSpcReduction="20000"/>
          </a:bodyPr>
          <a:lstStyle/>
          <a:p>
            <a:pPr>
              <a:lnSpc>
                <a:spcPct val="150000"/>
              </a:lnSpc>
              <a:spcAft>
                <a:spcPts val="0"/>
              </a:spcAft>
              <a:tabLst>
                <a:tab pos="1941195" algn="l"/>
              </a:tabLst>
            </a:pPr>
            <a:r>
              <a:rPr lang="tr-TR" b="1" dirty="0">
                <a:latin typeface="Times New Roman" panose="02020603050405020304" pitchFamily="18" charset="0"/>
                <a:ea typeface="Calibri" panose="020F0502020204030204" pitchFamily="34" charset="0"/>
                <a:cs typeface="Arial" panose="020B0604020202020204" pitchFamily="34" charset="0"/>
              </a:rPr>
              <a:t>İOANNES SKYLİTZES</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tabLst>
                <a:tab pos="1941195" algn="l"/>
              </a:tabLst>
            </a:pPr>
            <a:r>
              <a:rPr lang="tr-TR" b="1" dirty="0">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indent="449580" algn="just">
              <a:lnSpc>
                <a:spcPct val="150000"/>
              </a:lnSpc>
              <a:spcAft>
                <a:spcPts val="0"/>
              </a:spcAft>
            </a:pPr>
            <a:r>
              <a:rPr lang="tr-TR" dirty="0">
                <a:latin typeface="Times New Roman" panose="02020603050405020304" pitchFamily="18" charset="0"/>
                <a:ea typeface="Calibri" panose="020F0502020204030204" pitchFamily="34" charset="0"/>
                <a:cs typeface="Arial" panose="020B0604020202020204" pitchFamily="34" charset="0"/>
              </a:rPr>
              <a:t>Ne yazık ki yazarın hayatı hakkında bilgi yok denecek kadar azdır. Zira bu konudaki bilgiler eserinde ifade ettikleriyle ve az sayıda var olan belgeler ile sınırlıdır. Bu kısıtlı bilgilere göre 1050 senesinden evvel doğduğu tahmin edilen </a:t>
            </a:r>
            <a:r>
              <a:rPr lang="tr-TR" dirty="0" err="1">
                <a:latin typeface="Times New Roman" panose="02020603050405020304" pitchFamily="18" charset="0"/>
                <a:ea typeface="Calibri" panose="020F0502020204030204" pitchFamily="34" charset="0"/>
                <a:cs typeface="Arial" panose="020B0604020202020204" pitchFamily="34" charset="0"/>
              </a:rPr>
              <a:t>Skylitzes</a:t>
            </a:r>
            <a:r>
              <a:rPr lang="tr-TR" dirty="0">
                <a:latin typeface="Times New Roman" panose="02020603050405020304" pitchFamily="18" charset="0"/>
                <a:ea typeface="Calibri" panose="020F0502020204030204" pitchFamily="34" charset="0"/>
                <a:cs typeface="Arial" panose="020B0604020202020204" pitchFamily="34" charset="0"/>
              </a:rPr>
              <a:t>, İmparator I. </a:t>
            </a:r>
            <a:r>
              <a:rPr lang="tr-TR" dirty="0" err="1">
                <a:latin typeface="Times New Roman" panose="02020603050405020304" pitchFamily="18" charset="0"/>
                <a:ea typeface="Calibri" panose="020F0502020204030204" pitchFamily="34" charset="0"/>
                <a:cs typeface="Arial" panose="020B0604020202020204" pitchFamily="34" charset="0"/>
              </a:rPr>
              <a:t>Aleksios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Komnenos</a:t>
            </a:r>
            <a:r>
              <a:rPr lang="tr-TR" dirty="0">
                <a:latin typeface="Times New Roman" panose="02020603050405020304" pitchFamily="18" charset="0"/>
                <a:ea typeface="Calibri" panose="020F0502020204030204" pitchFamily="34" charset="0"/>
                <a:cs typeface="Arial" panose="020B0604020202020204" pitchFamily="34" charset="0"/>
              </a:rPr>
              <a:t> (1081- 1118) devrinde başkentte yargıçlık görevi üstlenmiş ve ardından </a:t>
            </a:r>
            <a:r>
              <a:rPr lang="tr-TR" dirty="0" err="1">
                <a:latin typeface="Times New Roman" panose="02020603050405020304" pitchFamily="18" charset="0"/>
                <a:ea typeface="Calibri" panose="020F0502020204030204" pitchFamily="34" charset="0"/>
                <a:cs typeface="Arial" panose="020B0604020202020204" pitchFamily="34" charset="0"/>
              </a:rPr>
              <a:t>proedros</a:t>
            </a:r>
            <a:r>
              <a:rPr lang="tr-TR" dirty="0">
                <a:latin typeface="Times New Roman" panose="02020603050405020304" pitchFamily="18" charset="0"/>
                <a:ea typeface="Calibri" panose="020F0502020204030204" pitchFamily="34" charset="0"/>
                <a:cs typeface="Arial" panose="020B0604020202020204" pitchFamily="34" charset="0"/>
              </a:rPr>
              <a:t> unvanıyla Konstantinopolis </a:t>
            </a:r>
            <a:r>
              <a:rPr lang="tr-TR" dirty="0" err="1">
                <a:latin typeface="Times New Roman" panose="02020603050405020304" pitchFamily="18" charset="0"/>
                <a:ea typeface="Calibri" panose="020F0502020204030204" pitchFamily="34" charset="0"/>
                <a:cs typeface="Arial" panose="020B0604020202020204" pitchFamily="34" charset="0"/>
              </a:rPr>
              <a:t>Eparkh‟lığı</a:t>
            </a:r>
            <a:r>
              <a:rPr lang="tr-TR" dirty="0">
                <a:latin typeface="Times New Roman" panose="02020603050405020304" pitchFamily="18" charset="0"/>
                <a:ea typeface="Calibri" panose="020F0502020204030204" pitchFamily="34" charset="0"/>
                <a:cs typeface="Arial" panose="020B0604020202020204" pitchFamily="34" charset="0"/>
              </a:rPr>
              <a:t> yapmıştır. On birinci yüzyıl öncesinde </a:t>
            </a:r>
            <a:r>
              <a:rPr lang="tr-TR" dirty="0" err="1">
                <a:latin typeface="Times New Roman" panose="02020603050405020304" pitchFamily="18" charset="0"/>
                <a:ea typeface="Calibri" panose="020F0502020204030204" pitchFamily="34" charset="0"/>
                <a:cs typeface="Arial" panose="020B0604020202020204" pitchFamily="34" charset="0"/>
              </a:rPr>
              <a:t>Skylitzes</a:t>
            </a:r>
            <a:r>
              <a:rPr lang="tr-TR" dirty="0">
                <a:latin typeface="Times New Roman" panose="02020603050405020304" pitchFamily="18" charset="0"/>
                <a:ea typeface="Calibri" panose="020F0502020204030204" pitchFamily="34" charset="0"/>
                <a:cs typeface="Arial" panose="020B0604020202020204" pitchFamily="34" charset="0"/>
              </a:rPr>
              <a:t> soyadına sahip başka bir kimsenin varlığına dair bilgi günümüze ulaşmamıştır. Bu durum </a:t>
            </a:r>
            <a:r>
              <a:rPr lang="tr-TR" dirty="0" err="1">
                <a:latin typeface="Times New Roman" panose="02020603050405020304" pitchFamily="18" charset="0"/>
                <a:ea typeface="Calibri" panose="020F0502020204030204" pitchFamily="34" charset="0"/>
                <a:cs typeface="Arial" panose="020B0604020202020204" pitchFamily="34" charset="0"/>
              </a:rPr>
              <a:t>Skylitzes‟in</a:t>
            </a:r>
            <a:r>
              <a:rPr lang="tr-TR" dirty="0">
                <a:latin typeface="Times New Roman" panose="02020603050405020304" pitchFamily="18" charset="0"/>
                <a:ea typeface="Calibri" panose="020F0502020204030204" pitchFamily="34" charset="0"/>
                <a:cs typeface="Arial" panose="020B0604020202020204" pitchFamily="34" charset="0"/>
              </a:rPr>
              <a:t> tıpkı </a:t>
            </a:r>
            <a:r>
              <a:rPr lang="tr-TR" dirty="0" err="1">
                <a:latin typeface="Times New Roman" panose="02020603050405020304" pitchFamily="18" charset="0"/>
                <a:ea typeface="Calibri" panose="020F0502020204030204" pitchFamily="34" charset="0"/>
                <a:cs typeface="Arial" panose="020B0604020202020204" pitchFamily="34" charset="0"/>
              </a:rPr>
              <a:t>Mikhael</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Psellos</a:t>
            </a:r>
            <a:r>
              <a:rPr lang="tr-TR" dirty="0">
                <a:latin typeface="Times New Roman" panose="02020603050405020304" pitchFamily="18" charset="0"/>
                <a:ea typeface="Calibri" panose="020F0502020204030204" pitchFamily="34" charset="0"/>
                <a:cs typeface="Arial" panose="020B0604020202020204" pitchFamily="34" charset="0"/>
              </a:rPr>
              <a:t> gibi orta halli bir aileye mensup olduğuna ve kendi kabiliyetleri neticesinde önemli görevlere getirildiğine işaret etmektedir. </a:t>
            </a:r>
            <a:r>
              <a:rPr lang="tr-TR" dirty="0" err="1">
                <a:latin typeface="Times New Roman" panose="02020603050405020304" pitchFamily="18" charset="0"/>
                <a:ea typeface="Calibri" panose="020F0502020204030204" pitchFamily="34" charset="0"/>
                <a:cs typeface="Arial" panose="020B0604020202020204" pitchFamily="34" charset="0"/>
              </a:rPr>
              <a:t>Skylitzes</a:t>
            </a:r>
            <a:r>
              <a:rPr lang="tr-TR" dirty="0">
                <a:latin typeface="Times New Roman" panose="02020603050405020304" pitchFamily="18" charset="0"/>
                <a:ea typeface="Calibri" panose="020F0502020204030204" pitchFamily="34" charset="0"/>
                <a:cs typeface="Arial" panose="020B0604020202020204" pitchFamily="34" charset="0"/>
              </a:rPr>
              <a:t> eserini </a:t>
            </a:r>
            <a:r>
              <a:rPr lang="tr-TR" dirty="0" err="1">
                <a:latin typeface="Times New Roman" panose="02020603050405020304" pitchFamily="18" charset="0"/>
                <a:ea typeface="Calibri" panose="020F0502020204030204" pitchFamily="34" charset="0"/>
                <a:cs typeface="Arial" panose="020B0604020202020204" pitchFamily="34" charset="0"/>
              </a:rPr>
              <a:t>I.Aleksios</a:t>
            </a:r>
            <a:r>
              <a:rPr lang="tr-TR" dirty="0">
                <a:latin typeface="Times New Roman" panose="02020603050405020304" pitchFamily="18" charset="0"/>
                <a:ea typeface="Calibri" panose="020F0502020204030204" pitchFamily="34" charset="0"/>
                <a:cs typeface="Arial" panose="020B0604020202020204" pitchFamily="34" charset="0"/>
              </a:rPr>
              <a:t> </a:t>
            </a:r>
            <a:r>
              <a:rPr lang="tr-TR" dirty="0" err="1">
                <a:latin typeface="Times New Roman" panose="02020603050405020304" pitchFamily="18" charset="0"/>
                <a:ea typeface="Calibri" panose="020F0502020204030204" pitchFamily="34" charset="0"/>
                <a:cs typeface="Arial" panose="020B0604020202020204" pitchFamily="34" charset="0"/>
              </a:rPr>
              <a:t>Komnenos</a:t>
            </a:r>
            <a:r>
              <a:rPr lang="tr-TR" dirty="0">
                <a:latin typeface="Times New Roman" panose="02020603050405020304" pitchFamily="18" charset="0"/>
                <a:ea typeface="Calibri" panose="020F0502020204030204" pitchFamily="34" charset="0"/>
                <a:cs typeface="Arial" panose="020B0604020202020204" pitchFamily="34" charset="0"/>
              </a:rPr>
              <a:t> devrinde on birinci yüzyılın sonlarına doğru kaleme </a:t>
            </a:r>
            <a:r>
              <a:rPr lang="tr-TR" dirty="0" err="1">
                <a:latin typeface="Times New Roman" panose="02020603050405020304" pitchFamily="18" charset="0"/>
                <a:ea typeface="Calibri" panose="020F0502020204030204" pitchFamily="34" charset="0"/>
                <a:cs typeface="Arial" panose="020B0604020202020204" pitchFamily="34" charset="0"/>
              </a:rPr>
              <a:t>almıĢtır</a:t>
            </a:r>
            <a:r>
              <a:rPr lang="tr-TR" dirty="0">
                <a:latin typeface="Times New Roman" panose="02020603050405020304" pitchFamily="18" charset="0"/>
                <a:ea typeface="Calibri" panose="020F0502020204030204" pitchFamily="34" charset="0"/>
                <a:cs typeface="Arial" panose="020B0604020202020204" pitchFamily="34" charset="0"/>
              </a:rPr>
              <a:t>. 811-1057 seneleri aralığında geçen hadiseleri konu edinen eser, İmparator I. </a:t>
            </a:r>
            <a:r>
              <a:rPr lang="tr-TR" dirty="0" err="1">
                <a:latin typeface="Times New Roman" panose="02020603050405020304" pitchFamily="18" charset="0"/>
                <a:ea typeface="Calibri" panose="020F0502020204030204" pitchFamily="34" charset="0"/>
                <a:cs typeface="Arial" panose="020B0604020202020204" pitchFamily="34" charset="0"/>
              </a:rPr>
              <a:t>Nikephoros</a:t>
            </a:r>
            <a:r>
              <a:rPr lang="tr-TR" dirty="0">
                <a:latin typeface="Times New Roman" panose="02020603050405020304" pitchFamily="18" charset="0"/>
                <a:ea typeface="Calibri" panose="020F0502020204030204" pitchFamily="34" charset="0"/>
                <a:cs typeface="Arial" panose="020B0604020202020204" pitchFamily="34" charset="0"/>
              </a:rPr>
              <a:t> (802-811)‟un ölümüyle başlar ve VI. </a:t>
            </a:r>
            <a:r>
              <a:rPr lang="tr-TR" dirty="0" err="1">
                <a:latin typeface="Times New Roman" panose="02020603050405020304" pitchFamily="18" charset="0"/>
                <a:ea typeface="Calibri" panose="020F0502020204030204" pitchFamily="34" charset="0"/>
                <a:cs typeface="Arial" panose="020B0604020202020204" pitchFamily="34" charset="0"/>
              </a:rPr>
              <a:t>Mikhael‟in</a:t>
            </a:r>
            <a:r>
              <a:rPr lang="tr-TR" dirty="0">
                <a:latin typeface="Times New Roman" panose="02020603050405020304" pitchFamily="18" charset="0"/>
                <a:ea typeface="Calibri" panose="020F0502020204030204" pitchFamily="34" charset="0"/>
                <a:cs typeface="Arial" panose="020B0604020202020204" pitchFamily="34" charset="0"/>
              </a:rPr>
              <a:t> (1056-57) tahtan çekilişiyle son bulur. </a:t>
            </a:r>
            <a:r>
              <a:rPr lang="tr-TR" dirty="0" err="1">
                <a:latin typeface="Times New Roman" panose="02020603050405020304" pitchFamily="18" charset="0"/>
                <a:ea typeface="Calibri" panose="020F0502020204030204" pitchFamily="34" charset="0"/>
                <a:cs typeface="Arial" panose="020B0604020202020204" pitchFamily="34" charset="0"/>
              </a:rPr>
              <a:t>Skylitzes‟in</a:t>
            </a:r>
            <a:r>
              <a:rPr lang="tr-TR" dirty="0">
                <a:latin typeface="Times New Roman" panose="02020603050405020304" pitchFamily="18" charset="0"/>
                <a:ea typeface="Calibri" panose="020F0502020204030204" pitchFamily="34" charset="0"/>
                <a:cs typeface="Arial" panose="020B0604020202020204" pitchFamily="34" charset="0"/>
              </a:rPr>
              <a:t> eserinin önsözünde belirttiği şekilde böyle bir girişimi üstlenmesinin nedeni, İtirafçı </a:t>
            </a:r>
            <a:r>
              <a:rPr lang="tr-TR" dirty="0" err="1">
                <a:latin typeface="Times New Roman" panose="02020603050405020304" pitchFamily="18" charset="0"/>
                <a:ea typeface="Calibri" panose="020F0502020204030204" pitchFamily="34" charset="0"/>
                <a:cs typeface="Arial" panose="020B0604020202020204" pitchFamily="34" charset="0"/>
              </a:rPr>
              <a:t>Theophanes‟in</a:t>
            </a:r>
            <a:r>
              <a:rPr lang="tr-TR" dirty="0">
                <a:latin typeface="Times New Roman" panose="02020603050405020304" pitchFamily="18" charset="0"/>
                <a:ea typeface="Calibri" panose="020F0502020204030204" pitchFamily="34" charset="0"/>
                <a:cs typeface="Arial" panose="020B0604020202020204" pitchFamily="34" charset="0"/>
              </a:rPr>
              <a:t> oluşturduğu </a:t>
            </a:r>
            <a:r>
              <a:rPr lang="tr-TR" dirty="0" err="1">
                <a:latin typeface="Times New Roman" panose="02020603050405020304" pitchFamily="18" charset="0"/>
                <a:ea typeface="Calibri" panose="020F0502020204030204" pitchFamily="34" charset="0"/>
                <a:cs typeface="Arial" panose="020B0604020202020204" pitchFamily="34" charset="0"/>
              </a:rPr>
              <a:t>Khronographia</a:t>
            </a:r>
            <a:r>
              <a:rPr lang="tr-TR" dirty="0">
                <a:latin typeface="Times New Roman" panose="02020603050405020304" pitchFamily="18" charset="0"/>
                <a:ea typeface="Calibri" panose="020F0502020204030204" pitchFamily="34" charset="0"/>
                <a:cs typeface="Arial" panose="020B0604020202020204" pitchFamily="34" charset="0"/>
              </a:rPr>
              <a:t> (602-813) adlı tarihi eserinin devamının henüz layıkıyla oluşturulmamış olmasıdır. Bu boşluğu doldurmayı amaçlayan </a:t>
            </a:r>
            <a:r>
              <a:rPr lang="tr-TR" dirty="0" err="1">
                <a:latin typeface="Times New Roman" panose="02020603050405020304" pitchFamily="18" charset="0"/>
                <a:ea typeface="Calibri" panose="020F0502020204030204" pitchFamily="34" charset="0"/>
                <a:cs typeface="Arial" panose="020B0604020202020204" pitchFamily="34" charset="0"/>
              </a:rPr>
              <a:t>Skylitzes</a:t>
            </a:r>
            <a:r>
              <a:rPr lang="tr-TR" dirty="0">
                <a:latin typeface="Times New Roman" panose="02020603050405020304" pitchFamily="18" charset="0"/>
                <a:ea typeface="Calibri" panose="020F0502020204030204" pitchFamily="34" charset="0"/>
                <a:cs typeface="Arial" panose="020B0604020202020204" pitchFamily="34" charset="0"/>
              </a:rPr>
              <a:t>, o güne kadar (on birinci yüzyıl sonu) oluşturulmuş dağınık haldeki eserlerden faydalanarak ‟Tarihin Özeti” başlığı altında mühim eserini meydana getirdi. Ayrıca </a:t>
            </a:r>
            <a:r>
              <a:rPr lang="tr-TR" dirty="0" err="1">
                <a:latin typeface="Times New Roman" panose="02020603050405020304" pitchFamily="18" charset="0"/>
                <a:ea typeface="Calibri" panose="020F0502020204030204" pitchFamily="34" charset="0"/>
                <a:cs typeface="Arial" panose="020B0604020202020204" pitchFamily="34" charset="0"/>
              </a:rPr>
              <a:t>Skylitzes</a:t>
            </a:r>
            <a:r>
              <a:rPr lang="tr-TR" dirty="0">
                <a:latin typeface="Times New Roman" panose="02020603050405020304" pitchFamily="18" charset="0"/>
                <a:ea typeface="Calibri" panose="020F0502020204030204" pitchFamily="34" charset="0"/>
                <a:cs typeface="Arial" panose="020B0604020202020204" pitchFamily="34" charset="0"/>
              </a:rPr>
              <a:t> eserinin önsözünde dokuz ve on birinci yüzyıl aralığında eserlerini yazmış ancak yetersiz olduğunu düşündüğü yazarlardan bahseder. Bahsettiği eserlerin bazıları günümüze ulaşmamıştır. Bu nedenle söz konusu ettiği eserlerden yaptığı alıntılar son derece mühimdir. Bilhassa </a:t>
            </a:r>
            <a:r>
              <a:rPr lang="tr-TR" dirty="0" err="1">
                <a:latin typeface="Times New Roman" panose="02020603050405020304" pitchFamily="18" charset="0"/>
                <a:ea typeface="Calibri" panose="020F0502020204030204" pitchFamily="34" charset="0"/>
                <a:cs typeface="Arial" panose="020B0604020202020204" pitchFamily="34" charset="0"/>
              </a:rPr>
              <a:t>Skylitzes‟in</a:t>
            </a:r>
            <a:r>
              <a:rPr lang="tr-TR" dirty="0">
                <a:latin typeface="Times New Roman" panose="02020603050405020304" pitchFamily="18" charset="0"/>
                <a:ea typeface="Calibri" panose="020F0502020204030204" pitchFamily="34" charset="0"/>
                <a:cs typeface="Arial" panose="020B0604020202020204" pitchFamily="34" charset="0"/>
              </a:rPr>
              <a:t> II. Basil devri için yegâne kaynak olan ancak günümüze ulaşmamış </a:t>
            </a:r>
            <a:r>
              <a:rPr lang="tr-TR" dirty="0" err="1">
                <a:latin typeface="Times New Roman" panose="02020603050405020304" pitchFamily="18" charset="0"/>
                <a:ea typeface="Calibri" panose="020F0502020204030204" pitchFamily="34" charset="0"/>
                <a:cs typeface="Arial" panose="020B0604020202020204" pitchFamily="34" charset="0"/>
              </a:rPr>
              <a:t>Sebasteia</a:t>
            </a:r>
            <a:r>
              <a:rPr lang="tr-TR" dirty="0">
                <a:latin typeface="Times New Roman" panose="02020603050405020304" pitchFamily="18" charset="0"/>
                <a:ea typeface="Calibri" panose="020F0502020204030204" pitchFamily="34" charset="0"/>
                <a:cs typeface="Arial" panose="020B0604020202020204" pitchFamily="34" charset="0"/>
              </a:rPr>
              <a:t> (Sivas) Kilisesi idarecisi </a:t>
            </a:r>
            <a:r>
              <a:rPr lang="tr-TR" dirty="0" err="1">
                <a:latin typeface="Times New Roman" panose="02020603050405020304" pitchFamily="18" charset="0"/>
                <a:ea typeface="Calibri" panose="020F0502020204030204" pitchFamily="34" charset="0"/>
                <a:cs typeface="Arial" panose="020B0604020202020204" pitchFamily="34" charset="0"/>
              </a:rPr>
              <a:t>Theodora’nın</a:t>
            </a:r>
            <a:r>
              <a:rPr lang="tr-TR" dirty="0">
                <a:latin typeface="Times New Roman" panose="02020603050405020304" pitchFamily="18" charset="0"/>
                <a:ea typeface="Calibri" panose="020F0502020204030204" pitchFamily="34" charset="0"/>
                <a:cs typeface="Arial" panose="020B0604020202020204" pitchFamily="34" charset="0"/>
              </a:rPr>
              <a:t> eserinden faydalanması kritik bir öneme sahiptir. Zira </a:t>
            </a:r>
            <a:r>
              <a:rPr lang="tr-TR" dirty="0" err="1">
                <a:latin typeface="Times New Roman" panose="02020603050405020304" pitchFamily="18" charset="0"/>
                <a:ea typeface="Calibri" panose="020F0502020204030204" pitchFamily="34" charset="0"/>
                <a:cs typeface="Arial" panose="020B0604020202020204" pitchFamily="34" charset="0"/>
              </a:rPr>
              <a:t>Skylitzes</a:t>
            </a:r>
            <a:r>
              <a:rPr lang="tr-TR" dirty="0">
                <a:latin typeface="Times New Roman" panose="02020603050405020304" pitchFamily="18" charset="0"/>
                <a:ea typeface="Calibri" panose="020F0502020204030204" pitchFamily="34" charset="0"/>
                <a:cs typeface="Arial" panose="020B0604020202020204" pitchFamily="34" charset="0"/>
              </a:rPr>
              <a:t> haricinde II. Basil devrini detaylıca hikâye eden başka bir kaynak daha bulunmamaktadır. Ayrıca on birinci yüzyılı ele alan diğer Bizans eserlerinden farklı olarak II. Basil devrinden 1057 senesine kadarki bölümlerde Bizans İmparatorluğu’nun Balkanlar’da ve İtalya’da giriştiği faaliyetleri tafsilatlı şekilde konu edinen eser, söz konusu devrin ve bölgelerin tarihi için vazgeçilmezdir.</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4715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68301"/>
            <a:ext cx="9144000" cy="1054100"/>
          </a:xfrm>
        </p:spPr>
        <p:txBody>
          <a:bodyPr>
            <a:normAutofit/>
          </a:bodyPr>
          <a:lstStyle/>
          <a:p>
            <a:r>
              <a:rPr lang="tr-TR" sz="1800" dirty="0" smtClean="0">
                <a:latin typeface="Times New Roman" panose="02020603050405020304" pitchFamily="18" charset="0"/>
                <a:cs typeface="Times New Roman" panose="02020603050405020304" pitchFamily="18" charset="0"/>
              </a:rPr>
              <a:t>SYNOPSİS HİSTORİA ADLI ESERİN MADRİD NÜSHASINDA YUNAN ATEŞİNİN TASVİRİ</a:t>
            </a:r>
            <a:endParaRPr lang="en-US" sz="18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500" y="1550310"/>
            <a:ext cx="9969500" cy="5105523"/>
          </a:xfrm>
          <a:prstGeom prst="rect">
            <a:avLst/>
          </a:prstGeom>
        </p:spPr>
      </p:pic>
    </p:spTree>
    <p:extLst>
      <p:ext uri="{BB962C8B-B14F-4D97-AF65-F5344CB8AC3E}">
        <p14:creationId xmlns:p14="http://schemas.microsoft.com/office/powerpoint/2010/main" val="364197478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743</Words>
  <Application>Microsoft Office PowerPoint</Application>
  <PresentationFormat>Geniş ekran</PresentationFormat>
  <Paragraphs>15</Paragraphs>
  <Slides>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vt:i4>
      </vt:variant>
    </vt:vector>
  </HeadingPairs>
  <TitlesOfParts>
    <vt:vector size="13" baseType="lpstr">
      <vt:lpstr>Arial</vt:lpstr>
      <vt:lpstr>Calibri</vt:lpstr>
      <vt:lpstr>Calibri Light</vt:lpstr>
      <vt:lpstr>Times New Roman</vt:lpstr>
      <vt:lpstr>Office Teması</vt:lpstr>
      <vt:lpstr>BİZANS İMPARATORLUĞU KAYNAKLARI (II.DERS)</vt:lpstr>
      <vt:lpstr>PowerPoint Sunusu</vt:lpstr>
      <vt:lpstr>PowerPoint Sunusu</vt:lpstr>
      <vt:lpstr>PowerPoint Sunusu</vt:lpstr>
      <vt:lpstr>PowerPoint Sunusu</vt:lpstr>
      <vt:lpstr>MİKHAEL PSELLOS (1018-1081)</vt:lpstr>
      <vt:lpstr>PowerPoint Sunusu</vt:lpstr>
      <vt:lpstr>SYNOPSİS HİSTORİA ADLI ESERİN MADRİD NÜSHASINDA YUNAN ATEŞİNİN TASVİRİ</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BİZANS İMPARATORLUĞU KAYNAKLARI (II.DERS)</dc:title>
  <dc:creator>ayda</dc:creator>
  <cp:lastModifiedBy>ayda</cp:lastModifiedBy>
  <cp:revision>2</cp:revision>
  <dcterms:created xsi:type="dcterms:W3CDTF">2019-02-28T15:40:54Z</dcterms:created>
  <dcterms:modified xsi:type="dcterms:W3CDTF">2019-02-28T15:44:46Z</dcterms:modified>
</cp:coreProperties>
</file>