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1.05.2020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lumMod val="50000"/>
                  </a:schemeClr>
                </a:solidFill>
              </a:rPr>
              <a:t>MÜLKİYET</a:t>
            </a:r>
            <a:endParaRPr lang="tr-TR" sz="3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7A48-49B1-4825-83F5-4CCE9D6EE3C5}" type="datetime1">
              <a:rPr lang="tr-TR" smtClean="0"/>
              <a:t>1.05.2020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2A30DB71-25E7-4AE9-83B6-486688DC7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rgbClr val="FFFFFF"/>
                </a:solidFill>
              </a:rPr>
              <a:t>MÜLKİYET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1C98B0-3685-4322-B0C5-492F1863C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Ayni haklardan sahibine tam ve en geniş yetkiler vereni mülkiyet hakkıdır.</a:t>
            </a:r>
          </a:p>
          <a:p>
            <a:pPr algn="just"/>
            <a:r>
              <a:rPr lang="tr-TR" dirty="0"/>
              <a:t>Mülkiyet hakkı sahibine, eşyayı “kullanma”, ondan “faydalanma” ve onunla ilgili her türlü “tasarruflarda bulunma” yetkilerini veren sınırsız ve tam bir ayni haktır.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5FEDC1-EC49-4E6E-B72F-21B95AAD4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3EE7DB-7D19-4444-AE8E-A7605D8C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28DDE0-19C1-42F8-8AF7-CCEC0988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2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93094B10-A6B5-416B-9DE7-71354BF8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rgbClr val="FFFFFF"/>
                </a:solidFill>
              </a:rPr>
              <a:t>MÜLKİYET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ABFDCB-2DE4-4907-92E1-408187C00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KONUSU</a:t>
            </a:r>
          </a:p>
          <a:p>
            <a:pPr algn="just"/>
            <a:r>
              <a:rPr lang="tr-TR" dirty="0"/>
              <a:t>Mülkiyet hakkının konusunu sadece maddi mallar (eşyalar) teşkil eder. Maddi olmayan mallar (örneğin fikir ürünü) eserler ile alacaklar üzerinde mülkiyet olmaz.</a:t>
            </a:r>
          </a:p>
          <a:p>
            <a:pPr marL="0" indent="0" algn="just">
              <a:buNone/>
            </a:pPr>
            <a:r>
              <a:rPr lang="tr-TR" b="1" dirty="0"/>
              <a:t>KAPSAMI</a:t>
            </a:r>
          </a:p>
          <a:p>
            <a:pPr algn="just"/>
            <a:r>
              <a:rPr lang="tr-TR" dirty="0"/>
              <a:t>Mülkiyet hakkının kapsamına, asıl eşya ile birlikte onun “mütemmim </a:t>
            </a:r>
            <a:r>
              <a:rPr lang="tr-TR" dirty="0" err="1"/>
              <a:t>cüz’üleri</a:t>
            </a:r>
            <a:r>
              <a:rPr lang="tr-TR" dirty="0"/>
              <a:t>-yani tamamlayıcı parçaları” ve “teferruat-yani eklentileri” de dahildir.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C66B75-CD83-4A95-9E39-C013B6376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267B79-5332-476D-B2D6-40C5E017B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DC1E1F-054F-4202-8B9B-6EB666E6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012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ABFDCB-2DE4-4907-92E1-408187C00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Mülkiyet iki şeklide ortaya çıkabilir:</a:t>
            </a:r>
          </a:p>
          <a:p>
            <a:pPr marL="457200" indent="-457200" algn="just">
              <a:buAutoNum type="alphaLcPeriod"/>
            </a:pPr>
            <a:r>
              <a:rPr lang="tr-TR" b="1" dirty="0"/>
              <a:t>Tek Mülkiyet: </a:t>
            </a:r>
            <a:r>
              <a:rPr lang="tr-TR" dirty="0"/>
              <a:t>Bir kimsenin bir şeyin tamamı üzerinde tek başına mülkiyet hakkı sahibi olmasıdır.</a:t>
            </a:r>
          </a:p>
          <a:p>
            <a:pPr marL="457200" indent="-457200" algn="just">
              <a:buAutoNum type="alphaLcPeriod"/>
            </a:pPr>
            <a:r>
              <a:rPr lang="tr-TR" b="1" dirty="0"/>
              <a:t>Birlikte Mülkiyet: </a:t>
            </a:r>
            <a:r>
              <a:rPr lang="tr-TR" dirty="0"/>
              <a:t>Bir şey üzerinde birden fazla kimsenin aynı anda mülkiyet hakkı sahibi bulunmaları demektir.</a:t>
            </a: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1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93094B10-A6B5-416B-9DE7-71354BF88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>
                <a:solidFill>
                  <a:schemeClr val="bg1">
                    <a:shade val="97000"/>
                    <a:satMod val="150000"/>
                  </a:schemeClr>
                </a:solidFill>
              </a:rPr>
              <a:t>MÜLKİYET TÜRLERİ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C66B75-CD83-4A95-9E39-C013B6376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267B79-5332-476D-B2D6-40C5E017B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DC1E1F-054F-4202-8B9B-6EB666E6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23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D17723F0-FE82-47D3-9E70-1A0F97EFC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600">
                <a:solidFill>
                  <a:srgbClr val="FFFFFF"/>
                </a:solidFill>
              </a:rPr>
              <a:t>GAYRİMENKUL MÜLKİYETİ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9D0320-E5B2-4FA6-85CF-A430B21D2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Konusunu bir gayri menkulün oluşturduğu mülkiyettir.</a:t>
            </a:r>
          </a:p>
          <a:p>
            <a:pPr algn="just"/>
            <a:r>
              <a:rPr lang="tr-TR" dirty="0"/>
              <a:t>Arazi, Madenler, tapu sicilinde bağımsız ve daimi olmak üzere kaydedilen haklar ve </a:t>
            </a:r>
            <a:r>
              <a:rPr lang="tr-TR" dirty="0" err="1"/>
              <a:t>kargir</a:t>
            </a:r>
            <a:r>
              <a:rPr lang="tr-TR" dirty="0"/>
              <a:t> bir binanın bağımsız bölümü gayrimenkul sayılır.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CA0F57-584F-4872-B6FA-21F9AD6E8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F7D609-AF6C-4109-A0A8-6648905666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FD8C1BC-8ED2-464E-9029-B000FC6E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714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C9E2700D-A927-4804-866C-8D1D2EE3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2600">
                <a:solidFill>
                  <a:srgbClr val="FFFFFF"/>
                </a:solidFill>
              </a:rPr>
              <a:t>GAYRİMENKUL MÜLKİYETİ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C5F64B-95EF-4F82-9160-17C455251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KAZANILMASI</a:t>
            </a:r>
          </a:p>
          <a:p>
            <a:pPr algn="just"/>
            <a:r>
              <a:rPr lang="tr-TR" dirty="0"/>
              <a:t>Gayri menkuller üzerindeki mülkiyete hakkını kazanılması iki yolla olur.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Aslen kazanma: </a:t>
            </a:r>
            <a:r>
              <a:rPr lang="tr-TR" dirty="0"/>
              <a:t>işgal ve yeni arazi oluşması gibi sebeplerle gerçekleşir.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Devren kazanma: </a:t>
            </a:r>
            <a:r>
              <a:rPr lang="tr-TR" dirty="0"/>
              <a:t>Bir gayrimenkul üzerindeki mülkiyet hakkının eski maliklerden bir hukuki muamele dolayısıyla elde edilmesidir.</a:t>
            </a:r>
          </a:p>
          <a:p>
            <a:pPr algn="just"/>
            <a:r>
              <a:rPr lang="tr-TR" dirty="0"/>
              <a:t>Devren kazanmanın geçerli olabilmesi için, devir sözleşmesinin resmi şekilde yapılması ve tapu siciline tescil edilmesi gerekir.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F99932-B5E2-45D7-8353-433CC08B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1D891BD-FDCE-4539-B1CE-E94D4B45FB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EC95FA-35F6-44EA-AD39-585147F1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51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D5F12BA0-1F51-4C26-B703-064D79D2B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dirty="0">
                <a:solidFill>
                  <a:srgbClr val="FFFFFF"/>
                </a:solidFill>
              </a:rPr>
              <a:t>MENKUL MÜLKİYETİ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82358E-3543-44EB-8D03-97993792B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Menkul mülkiyetinin konusu bir yerden diğer yere nakledilebilen eşya oluşturur. (otomobil, elbise, halı gibi).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/>
              <a:t>KAZANILMASI</a:t>
            </a:r>
          </a:p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dirty="0"/>
              <a:t>İki yolla gerçekleşir.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Aslen kazanma: </a:t>
            </a:r>
            <a:r>
              <a:rPr lang="tr-TR" dirty="0"/>
              <a:t>ihraz, </a:t>
            </a:r>
            <a:r>
              <a:rPr lang="tr-TR" dirty="0" err="1"/>
              <a:t>lukata</a:t>
            </a:r>
            <a:r>
              <a:rPr lang="tr-TR" dirty="0"/>
              <a:t>, define gibi yollarla olur.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b="1" dirty="0"/>
              <a:t>Devren kazanma: </a:t>
            </a:r>
            <a:r>
              <a:rPr lang="tr-TR" dirty="0"/>
              <a:t>Eski malikten bir hukuki muamele dolayısıyla elde edilmesidir.</a:t>
            </a:r>
          </a:p>
          <a:p>
            <a:pPr algn="just"/>
            <a:r>
              <a:rPr lang="tr-TR" dirty="0"/>
              <a:t>Menkullerde mülkiyetin intikali için “teslim” gerekir.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17F98D-1AAC-4938-ACF5-5B66DA6CD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D6CC18-BB1A-4B94-B237-E5A38CF2E4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1.05.2020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48F8BE-AD93-457C-8172-E7A1A8F01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7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Kayan Yazı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360</Words>
  <Application>Microsoft Office PowerPoint</Application>
  <PresentationFormat>Geniş ekran</PresentationFormat>
  <Paragraphs>53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Rockwell Extra Bold</vt:lpstr>
      <vt:lpstr>Times New Roman</vt:lpstr>
      <vt:lpstr>Wingdings</vt:lpstr>
      <vt:lpstr>Tahta Yazı</vt:lpstr>
      <vt:lpstr>TEMEL HUKUK</vt:lpstr>
      <vt:lpstr>MÜLKİYET</vt:lpstr>
      <vt:lpstr>MÜLKİYET</vt:lpstr>
      <vt:lpstr>MÜLKİYET TÜRLERİ</vt:lpstr>
      <vt:lpstr>GAYRİMENKUL MÜLKİYETİ</vt:lpstr>
      <vt:lpstr>GAYRİMENKUL MÜLKİYETİ</vt:lpstr>
      <vt:lpstr>MENKUL MÜLKİYETİ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3</cp:revision>
  <dcterms:created xsi:type="dcterms:W3CDTF">2020-04-30T22:58:07Z</dcterms:created>
  <dcterms:modified xsi:type="dcterms:W3CDTF">2020-04-30T23:02:32Z</dcterms:modified>
</cp:coreProperties>
</file>