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0" r:id="rId5"/>
    <p:sldId id="261" r:id="rId6"/>
    <p:sldId id="259"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12.12.2018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12.12.2018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3</a:t>
            </a:r>
            <a:r>
              <a:rPr lang="tr-TR" sz="4800" dirty="0" smtClean="0">
                <a:latin typeface="Andalus" pitchFamily="18" charset="-78"/>
                <a:cs typeface="Andalus" pitchFamily="18" charset="-78"/>
              </a:rPr>
              <a:t>.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p:txBody>
          <a:bodyPr>
            <a:normAutofit/>
          </a:bodyPr>
          <a:lstStyle/>
          <a:p>
            <a:r>
              <a:rPr lang="tr-TR" sz="4400" dirty="0" err="1" smtClean="0">
                <a:latin typeface="Bell MT" pitchFamily="18" charset="0"/>
                <a:cs typeface="Andalus" pitchFamily="18" charset="-78"/>
              </a:rPr>
              <a:t>Radcliffe</a:t>
            </a:r>
            <a:r>
              <a:rPr lang="tr-TR" sz="4400" dirty="0" smtClean="0">
                <a:latin typeface="Bell MT" pitchFamily="18" charset="0"/>
                <a:cs typeface="Andalus" pitchFamily="18" charset="-78"/>
              </a:rPr>
              <a:t>-Brown ve Yapısal-İşlevselcilik</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Akrabalık ve Sosyal Organizasyon dersinin üçüncü ve dördüncü haftaları, sosyal antropolojinin </a:t>
            </a:r>
            <a:r>
              <a:rPr lang="tr-TR" sz="2400" dirty="0" err="1" smtClean="0">
                <a:latin typeface="Bell MT" pitchFamily="18" charset="0"/>
              </a:rPr>
              <a:t>Durkheimcı</a:t>
            </a:r>
            <a:r>
              <a:rPr lang="tr-TR" sz="2400" dirty="0" smtClean="0">
                <a:latin typeface="Bell MT" pitchFamily="18" charset="0"/>
              </a:rPr>
              <a:t> paradigmanın izinde yürüdüğü yaklaşık kırk senelik bir zamanı aydınlatmak amacıyla iki ünlü sosyal antropologa ayrıldı: </a:t>
            </a:r>
            <a:r>
              <a:rPr lang="tr-TR" sz="2400" dirty="0" err="1" smtClean="0">
                <a:latin typeface="Bell MT" pitchFamily="18" charset="0"/>
              </a:rPr>
              <a:t>Radcliffe</a:t>
            </a:r>
            <a:r>
              <a:rPr lang="tr-TR" sz="2400" dirty="0" smtClean="0">
                <a:latin typeface="Bell MT" pitchFamily="18" charset="0"/>
              </a:rPr>
              <a:t>-Brown ve </a:t>
            </a:r>
            <a:r>
              <a:rPr lang="tr-TR" sz="2400" dirty="0" err="1" smtClean="0">
                <a:latin typeface="Bell MT" pitchFamily="18" charset="0"/>
              </a:rPr>
              <a:t>Evans</a:t>
            </a:r>
            <a:r>
              <a:rPr lang="tr-TR" sz="2400" dirty="0" smtClean="0">
                <a:latin typeface="Bell MT" pitchFamily="18" charset="0"/>
              </a:rPr>
              <a:t>-</a:t>
            </a:r>
            <a:r>
              <a:rPr lang="tr-TR" sz="2400" dirty="0" err="1" smtClean="0">
                <a:latin typeface="Bell MT" pitchFamily="18" charset="0"/>
              </a:rPr>
              <a:t>Pritchard</a:t>
            </a:r>
            <a:r>
              <a:rPr lang="tr-TR" sz="2400" dirty="0" smtClean="0">
                <a:latin typeface="Bell MT" pitchFamily="18" charset="0"/>
              </a:rPr>
              <a:t> .</a:t>
            </a:r>
          </a:p>
          <a:p>
            <a:r>
              <a:rPr lang="tr-TR" sz="2400" dirty="0" smtClean="0">
                <a:latin typeface="Bell MT" pitchFamily="18" charset="0"/>
              </a:rPr>
              <a:t>Bu hafta </a:t>
            </a:r>
            <a:r>
              <a:rPr lang="tr-TR" sz="2400" dirty="0" err="1" smtClean="0">
                <a:latin typeface="Bell MT" pitchFamily="18" charset="0"/>
              </a:rPr>
              <a:t>Durkheimcı</a:t>
            </a:r>
            <a:r>
              <a:rPr lang="tr-TR" sz="2400" dirty="0" smtClean="0">
                <a:latin typeface="Bell MT" pitchFamily="18" charset="0"/>
              </a:rPr>
              <a:t> işlevselciliğin önce, kısaca, </a:t>
            </a:r>
            <a:r>
              <a:rPr lang="tr-TR" sz="2400" dirty="0" err="1" smtClean="0">
                <a:latin typeface="Bell MT" pitchFamily="18" charset="0"/>
              </a:rPr>
              <a:t>Malinowski’de</a:t>
            </a:r>
            <a:r>
              <a:rPr lang="tr-TR" sz="2400" dirty="0" smtClean="0">
                <a:latin typeface="Bell MT" pitchFamily="18" charset="0"/>
              </a:rPr>
              <a:t> bulduğu karşılığı ve ardından </a:t>
            </a:r>
            <a:r>
              <a:rPr lang="tr-TR" sz="2400" dirty="0" err="1" smtClean="0">
                <a:latin typeface="Bell MT" pitchFamily="18" charset="0"/>
              </a:rPr>
              <a:t>Radcliffe</a:t>
            </a:r>
            <a:r>
              <a:rPr lang="tr-TR" sz="2400" dirty="0" smtClean="0">
                <a:latin typeface="Bell MT" pitchFamily="18" charset="0"/>
              </a:rPr>
              <a:t>-Brown ile beraber, </a:t>
            </a:r>
            <a:r>
              <a:rPr lang="tr-TR" sz="2400" dirty="0" err="1" smtClean="0">
                <a:latin typeface="Bell MT" pitchFamily="18" charset="0"/>
              </a:rPr>
              <a:t>Malinowski</a:t>
            </a:r>
            <a:r>
              <a:rPr lang="tr-TR" sz="2400" dirty="0" smtClean="0">
                <a:latin typeface="Bell MT" pitchFamily="18" charset="0"/>
              </a:rPr>
              <a:t> ile hesaplaşma temelinde, tüm sosyal antropolojiye damgasını vuracak biçimde yeniden, yapı kavramını da içerecek biçimde, tanımlanışını ele alacağız.</a:t>
            </a: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3.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fontScale="92500" lnSpcReduction="20000"/>
          </a:bodyPr>
          <a:lstStyle/>
          <a:p>
            <a:r>
              <a:rPr lang="tr-TR" sz="2400" dirty="0" err="1" smtClean="0">
                <a:latin typeface="Bell MT" pitchFamily="18" charset="0"/>
              </a:rPr>
              <a:t>Radcliffe</a:t>
            </a:r>
            <a:r>
              <a:rPr lang="tr-TR" sz="2400" dirty="0" smtClean="0">
                <a:latin typeface="Bell MT" pitchFamily="18" charset="0"/>
              </a:rPr>
              <a:t>-Brown ayrıca sosyal antropoloji ile dünyanın öte yanında Amerika’da uygulanmakta olan kültürel antropoloji arasında net bir kuramsal mesafe tanımlanmasını sağlamıştır. Ona göre kültür, toplumsal gerçekliği ele almada fazlasıyla soyut bir kavramdır. Bunun yerine toplumsal ağlara, bu ağlarda yer alan ilişkilere, kimin kiminle hangi kavramlar etrafında bir arada veya ayrı bulunduğuna odaklanmak sosyal antropoloji için daha anlamlı olacaktır. Sosyal antropoloji içerisinde bugün de sürdürülmekte olan kültür kavramından uzak durma eğiliminin </a:t>
            </a:r>
            <a:r>
              <a:rPr lang="tr-TR" sz="2400" dirty="0" err="1" smtClean="0">
                <a:latin typeface="Bell MT" pitchFamily="18" charset="0"/>
              </a:rPr>
              <a:t>Radcliffe</a:t>
            </a:r>
            <a:r>
              <a:rPr lang="tr-TR" sz="2400" dirty="0" smtClean="0">
                <a:latin typeface="Bell MT" pitchFamily="18" charset="0"/>
              </a:rPr>
              <a:t>-Brown ile disipline mal edildiği rahatlıkla söylenebilir.</a:t>
            </a:r>
          </a:p>
          <a:p>
            <a:r>
              <a:rPr lang="tr-TR" sz="2400" dirty="0" smtClean="0">
                <a:latin typeface="Bell MT" pitchFamily="18" charset="0"/>
              </a:rPr>
              <a:t>Bununla beraber kültür kavramının, her ne kadar </a:t>
            </a:r>
            <a:r>
              <a:rPr lang="tr-TR" sz="2400" dirty="0" err="1" smtClean="0">
                <a:latin typeface="Bell MT" pitchFamily="18" charset="0"/>
              </a:rPr>
              <a:t>Radcliffe</a:t>
            </a:r>
            <a:r>
              <a:rPr lang="tr-TR" sz="2400" dirty="0" smtClean="0">
                <a:latin typeface="Bell MT" pitchFamily="18" charset="0"/>
              </a:rPr>
              <a:t>-Brown özel olarak bundan bahsetmemiş olsa da, köklerindeki milliyetçi siyasetin izlerinden ve o dönem için bu kavram etrafında siyaseti ele alma isteksizliğinden de söz edilebilir. Yani kavramın kökleriyle kavramın siyasetsizliğine vurgu yaparak hesaplaşmamak veya özel bir türde hesaplaşmak.</a:t>
            </a:r>
          </a:p>
          <a:p>
            <a:pPr>
              <a:buNone/>
            </a:pPr>
            <a:endParaRPr lang="tr-TR" sz="2400" dirty="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err="1" smtClean="0">
                <a:latin typeface="Bell MT" pitchFamily="18" charset="0"/>
              </a:rPr>
              <a:t>Radcliffe</a:t>
            </a:r>
            <a:r>
              <a:rPr lang="tr-TR" sz="2400" dirty="0" smtClean="0">
                <a:latin typeface="Bell MT" pitchFamily="18" charset="0"/>
              </a:rPr>
              <a:t>-</a:t>
            </a:r>
            <a:r>
              <a:rPr lang="tr-TR" sz="2400" dirty="0" err="1" smtClean="0">
                <a:latin typeface="Bell MT" pitchFamily="18" charset="0"/>
              </a:rPr>
              <a:t>Brown’ın</a:t>
            </a:r>
            <a:r>
              <a:rPr lang="tr-TR" sz="2400" dirty="0" smtClean="0">
                <a:latin typeface="Bell MT" pitchFamily="18" charset="0"/>
              </a:rPr>
              <a:t> </a:t>
            </a:r>
            <a:r>
              <a:rPr lang="tr-TR" sz="2400" dirty="0" err="1" smtClean="0">
                <a:latin typeface="Bell MT" pitchFamily="18" charset="0"/>
              </a:rPr>
              <a:t>Durkheim’ın</a:t>
            </a:r>
            <a:r>
              <a:rPr lang="tr-TR" sz="2400" dirty="0" smtClean="0">
                <a:latin typeface="Bell MT" pitchFamily="18" charset="0"/>
              </a:rPr>
              <a:t> izinde sosyal antropolojiyi bilimsel bir disiplin olarak tanımlama çabasından söz etmek gerekir. Kavram tanımlamalarına düşkünlüğü ve toplumsal sınıflamalara ulaşma hevesi, açıkça, </a:t>
            </a:r>
            <a:r>
              <a:rPr lang="tr-TR" sz="2400" dirty="0" err="1" smtClean="0">
                <a:latin typeface="Bell MT" pitchFamily="18" charset="0"/>
              </a:rPr>
              <a:t>Durkheimcı</a:t>
            </a:r>
            <a:r>
              <a:rPr lang="tr-TR" sz="2400" dirty="0" smtClean="0">
                <a:latin typeface="Bell MT" pitchFamily="18" charset="0"/>
              </a:rPr>
              <a:t> hasletlerin izindedir.</a:t>
            </a:r>
          </a:p>
          <a:p>
            <a:r>
              <a:rPr lang="tr-TR" sz="2400" dirty="0" smtClean="0">
                <a:latin typeface="Bell MT" pitchFamily="18" charset="0"/>
              </a:rPr>
              <a:t>Bu doğrultuda antropolojiye damga vuran terminolojik kazanımların tamamı </a:t>
            </a:r>
            <a:r>
              <a:rPr lang="tr-TR" sz="2400" dirty="0" err="1" smtClean="0">
                <a:latin typeface="Bell MT" pitchFamily="18" charset="0"/>
              </a:rPr>
              <a:t>Radcliffe</a:t>
            </a:r>
            <a:r>
              <a:rPr lang="tr-TR" sz="2400" dirty="0" smtClean="0">
                <a:latin typeface="Bell MT" pitchFamily="18" charset="0"/>
              </a:rPr>
              <a:t>-Brown’la bir biçimde bağlantılıdır: Betimlemeli ve sınıflamalı akrabalık terminolojileri ayrımı, her ikisine de antropolojik olarak ulaşılması gerekliliği, yanlılıklar, tek eşli ve çok eşli evlenmeler ve daha birçoğu.</a:t>
            </a:r>
            <a:endParaRPr lang="tr-TR" sz="2400" dirty="0">
              <a:latin typeface="Bell M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Son olarak </a:t>
            </a:r>
            <a:r>
              <a:rPr lang="tr-TR" sz="2400" dirty="0" err="1" smtClean="0">
                <a:latin typeface="Bell MT" pitchFamily="18" charset="0"/>
              </a:rPr>
              <a:t>Radcliffe</a:t>
            </a:r>
            <a:r>
              <a:rPr lang="tr-TR" sz="2400" dirty="0" smtClean="0">
                <a:latin typeface="Bell MT" pitchFamily="18" charset="0"/>
              </a:rPr>
              <a:t>-</a:t>
            </a:r>
            <a:r>
              <a:rPr lang="tr-TR" sz="2400" dirty="0" err="1" smtClean="0">
                <a:latin typeface="Bell MT" pitchFamily="18" charset="0"/>
              </a:rPr>
              <a:t>Brown’ın</a:t>
            </a:r>
            <a:r>
              <a:rPr lang="tr-TR" sz="2400" dirty="0" smtClean="0">
                <a:latin typeface="Bell MT" pitchFamily="18" charset="0"/>
              </a:rPr>
              <a:t> kaçınma ve şaka temelli akrabalık ilişki formülleştirmelerinden bahsetmeli. Buna göre, hangi soydan olunduğuna, soyun hangi yanında bulunulduğuna, hangi kuşakta veya yaş setinde yer alındığına göre soy ve akrabalık (evlilikle kurulan akrabalık) ilişkileri özel kaçınma ve yakınlaşma örüntüleri sergiler. Kimin kime ne zaman ve nerede yakınlaştığını veya uzak kaldığını </a:t>
            </a:r>
            <a:r>
              <a:rPr lang="tr-TR" sz="2400" dirty="0" err="1" smtClean="0">
                <a:latin typeface="Bell MT" pitchFamily="18" charset="0"/>
              </a:rPr>
              <a:t>Radcliffe</a:t>
            </a:r>
            <a:r>
              <a:rPr lang="tr-TR" sz="2400" dirty="0" smtClean="0">
                <a:latin typeface="Bell MT" pitchFamily="18" charset="0"/>
              </a:rPr>
              <a:t>-Brown sayesinde sorgulamak hiç olmadığı kadar anlamlı bulunmuştur disiplin içerisinde.</a:t>
            </a:r>
            <a:endParaRPr lang="tr-TR" sz="2400" dirty="0">
              <a:latin typeface="Bell MT"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a:t>
            </a:r>
            <a:r>
              <a:rPr lang="tr-TR" sz="2400" b="1" dirty="0" smtClean="0">
                <a:latin typeface="Bell MT" pitchFamily="18" charset="0"/>
              </a:rPr>
              <a:t>okuma:</a:t>
            </a:r>
          </a:p>
          <a:p>
            <a:r>
              <a:rPr lang="tr-TR" sz="2400" dirty="0" smtClean="0">
                <a:latin typeface="Bell MT" pitchFamily="18" charset="0"/>
              </a:rPr>
              <a:t>John </a:t>
            </a:r>
            <a:r>
              <a:rPr lang="tr-TR" sz="2400" dirty="0" err="1" smtClean="0">
                <a:latin typeface="Bell MT" pitchFamily="18" charset="0"/>
              </a:rPr>
              <a:t>Monaghan</a:t>
            </a:r>
            <a:r>
              <a:rPr lang="tr-TR" sz="2400" dirty="0" smtClean="0">
                <a:latin typeface="Bell MT" pitchFamily="18" charset="0"/>
              </a:rPr>
              <a:t> ve Peter </a:t>
            </a:r>
            <a:r>
              <a:rPr lang="tr-TR" sz="2400" dirty="0" err="1" smtClean="0">
                <a:latin typeface="Bell MT" pitchFamily="18" charset="0"/>
              </a:rPr>
              <a:t>Just</a:t>
            </a:r>
            <a:r>
              <a:rPr lang="tr-TR" sz="2400" dirty="0" smtClean="0">
                <a:latin typeface="Bell MT" pitchFamily="18" charset="0"/>
              </a:rPr>
              <a:t>. </a:t>
            </a:r>
            <a:r>
              <a:rPr lang="tr-TR" sz="2400" i="1" dirty="0" smtClean="0">
                <a:latin typeface="Bell MT" pitchFamily="18" charset="0"/>
              </a:rPr>
              <a:t>Sosyal ve Kültürel Antropoloji. </a:t>
            </a:r>
            <a:r>
              <a:rPr lang="tr-TR" sz="2400" dirty="0" smtClean="0">
                <a:latin typeface="Bell MT" pitchFamily="18" charset="0"/>
              </a:rPr>
              <a:t>Dost </a:t>
            </a:r>
            <a:r>
              <a:rPr lang="tr-TR" sz="2400" dirty="0" err="1" smtClean="0">
                <a:latin typeface="Bell MT" pitchFamily="18" charset="0"/>
              </a:rPr>
              <a:t>Kitabevi</a:t>
            </a:r>
            <a:r>
              <a:rPr lang="tr-TR" sz="2400" dirty="0" smtClean="0">
                <a:latin typeface="Bell MT" pitchFamily="18" charset="0"/>
              </a:rPr>
              <a:t> Yayınları. (İlk üç bölüm (s. 9-101) ve bunların içinde özellikle </a:t>
            </a:r>
            <a:r>
              <a:rPr lang="tr-TR" sz="2400" dirty="0" err="1" smtClean="0">
                <a:latin typeface="Bell MT" pitchFamily="18" charset="0"/>
              </a:rPr>
              <a:t>Malinowski</a:t>
            </a:r>
            <a:r>
              <a:rPr lang="tr-TR" sz="2400" dirty="0" smtClean="0">
                <a:latin typeface="Bell MT" pitchFamily="18" charset="0"/>
              </a:rPr>
              <a:t> ve </a:t>
            </a:r>
            <a:r>
              <a:rPr lang="tr-TR" sz="2400" dirty="0" err="1" smtClean="0">
                <a:latin typeface="Bell MT" pitchFamily="18" charset="0"/>
              </a:rPr>
              <a:t>Radcliffe</a:t>
            </a:r>
            <a:r>
              <a:rPr lang="tr-TR" sz="2400" dirty="0" smtClean="0">
                <a:latin typeface="Bell MT" pitchFamily="18" charset="0"/>
              </a:rPr>
              <a:t>-Brown’a ayrılan kutucuklar)</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403</Words>
  <Application>Microsoft Office PowerPoint</Application>
  <PresentationFormat>Ekran Gösterisi (4:3)</PresentationFormat>
  <Paragraphs>17</Paragraphs>
  <Slides>6</Slides>
  <Notes>1</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3. konu</vt:lpstr>
      <vt:lpstr>3. hafta</vt:lpstr>
      <vt:lpstr>3. hafta</vt:lpstr>
      <vt:lpstr>3. hafta</vt:lpstr>
      <vt:lpstr>3. hafta</vt:lpstr>
      <vt:lpstr>3.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24</cp:revision>
  <dcterms:created xsi:type="dcterms:W3CDTF">2018-05-08T13:48:36Z</dcterms:created>
  <dcterms:modified xsi:type="dcterms:W3CDTF">2018-12-12T18:11:32Z</dcterms:modified>
</cp:coreProperties>
</file>