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7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31.07.2019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ÜST EKSTREMİTE NORMAL EKLEM HAREKET AÇIKLIĞININ DEĞERLENDİRİLMESİ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343604"/>
          </a:xfrm>
        </p:spPr>
        <p:txBody>
          <a:bodyPr>
            <a:normAutofit/>
          </a:bodyPr>
          <a:lstStyle/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Ölçüm boyunca </a:t>
            </a:r>
            <a:r>
              <a:rPr lang="tr-TR" dirty="0" err="1" smtClean="0"/>
              <a:t>gonyometrenin</a:t>
            </a:r>
            <a:r>
              <a:rPr lang="tr-TR" dirty="0" smtClean="0"/>
              <a:t> pivot noktası hareketin asıl ekseni üzerinde olmalıdır.</a:t>
            </a:r>
          </a:p>
          <a:p>
            <a:endParaRPr lang="tr-TR" dirty="0" smtClean="0"/>
          </a:p>
          <a:p>
            <a:r>
              <a:rPr lang="tr-TR" dirty="0" smtClean="0"/>
              <a:t>Ölçüm esnasında </a:t>
            </a:r>
            <a:r>
              <a:rPr lang="tr-TR" dirty="0" err="1" smtClean="0"/>
              <a:t>gonyometrenin</a:t>
            </a:r>
            <a:r>
              <a:rPr lang="tr-TR" dirty="0" smtClean="0"/>
              <a:t> hasta ile temas etmemesi gerekir. Temas olursa </a:t>
            </a:r>
            <a:r>
              <a:rPr lang="tr-TR" dirty="0" err="1" smtClean="0"/>
              <a:t>gonyometre</a:t>
            </a:r>
            <a:r>
              <a:rPr lang="tr-TR" dirty="0" smtClean="0"/>
              <a:t> kayabilir ya da harekete engel olabilir.</a:t>
            </a:r>
          </a:p>
          <a:p>
            <a:endParaRPr lang="tr-TR" dirty="0" smtClean="0"/>
          </a:p>
          <a:p>
            <a:r>
              <a:rPr lang="tr-TR" dirty="0" smtClean="0"/>
              <a:t>Fizyoterapistin ölçüm sırasında aleti sabit tutması oldukça önemli olup, bunu sağlamak için kolunu bir yere dayayarak desteklemesi gerekir.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iki yöndeki maksimum NEH derecesi ölçüldükten sonra asıl NEH hesaplanır. Örneğin hastada 100 derecelik dirsek </a:t>
            </a:r>
            <a:r>
              <a:rPr lang="tr-TR" dirty="0" err="1" smtClean="0"/>
              <a:t>fleksiyonu</a:t>
            </a:r>
            <a:r>
              <a:rPr lang="tr-TR" dirty="0" smtClean="0"/>
              <a:t> var ve tam </a:t>
            </a:r>
            <a:r>
              <a:rPr lang="tr-TR" dirty="0" err="1" smtClean="0"/>
              <a:t>ekstansiyon</a:t>
            </a:r>
            <a:r>
              <a:rPr lang="tr-TR" dirty="0" smtClean="0"/>
              <a:t> yapabiliyorsa bu eklemin toplam </a:t>
            </a:r>
            <a:r>
              <a:rPr lang="tr-TR" dirty="0" err="1" smtClean="0"/>
              <a:t>NEH’i</a:t>
            </a:r>
            <a:r>
              <a:rPr lang="tr-TR" dirty="0" smtClean="0"/>
              <a:t> 100 derecedir.</a:t>
            </a:r>
          </a:p>
          <a:p>
            <a:endParaRPr lang="tr-TR" dirty="0" smtClean="0"/>
          </a:p>
          <a:p>
            <a:r>
              <a:rPr lang="tr-TR" dirty="0" smtClean="0"/>
              <a:t> Eğer dirsek tam </a:t>
            </a:r>
            <a:r>
              <a:rPr lang="tr-TR" dirty="0" err="1" smtClean="0"/>
              <a:t>ekstansiyona</a:t>
            </a:r>
            <a:r>
              <a:rPr lang="tr-TR" dirty="0" smtClean="0"/>
              <a:t> gidemiyor ve 20 derecelik </a:t>
            </a:r>
            <a:r>
              <a:rPr lang="tr-TR" dirty="0" err="1" smtClean="0"/>
              <a:t>fleksiyonda</a:t>
            </a:r>
            <a:r>
              <a:rPr lang="tr-TR" dirty="0" smtClean="0"/>
              <a:t> kalıyorsa o zaman toplam </a:t>
            </a:r>
            <a:r>
              <a:rPr lang="tr-TR" dirty="0" err="1" smtClean="0"/>
              <a:t>NEH’i</a:t>
            </a:r>
            <a:r>
              <a:rPr lang="tr-TR" dirty="0" smtClean="0"/>
              <a:t> 100-20= 80 derece deriz.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Sıfır derece başlangıç pozisyonundan her iki yönde hareket edebilen eklemlerde ( örn; kalça </a:t>
            </a:r>
            <a:r>
              <a:rPr lang="tr-TR" dirty="0" err="1" smtClean="0"/>
              <a:t>fleksiyonu</a:t>
            </a:r>
            <a:r>
              <a:rPr lang="tr-TR" dirty="0" smtClean="0"/>
              <a:t> ve </a:t>
            </a:r>
            <a:r>
              <a:rPr lang="tr-TR" dirty="0" err="1" smtClean="0"/>
              <a:t>ekstansiyonu</a:t>
            </a:r>
            <a:r>
              <a:rPr lang="tr-TR" dirty="0" smtClean="0"/>
              <a:t>, omuz </a:t>
            </a:r>
            <a:r>
              <a:rPr lang="tr-TR" dirty="0" err="1" smtClean="0"/>
              <a:t>fleksiyonu</a:t>
            </a:r>
            <a:r>
              <a:rPr lang="tr-TR" dirty="0" smtClean="0"/>
              <a:t> ve </a:t>
            </a:r>
            <a:r>
              <a:rPr lang="tr-TR" dirty="0" err="1" smtClean="0"/>
              <a:t>ekstansiyonu</a:t>
            </a:r>
            <a:r>
              <a:rPr lang="tr-TR" dirty="0" smtClean="0"/>
              <a:t>) her iki yöndeki maksimum dereceler toplanarak NEH değeri bulunur.</a:t>
            </a:r>
          </a:p>
          <a:p>
            <a:endParaRPr lang="tr-TR" dirty="0" smtClean="0"/>
          </a:p>
          <a:p>
            <a:r>
              <a:rPr lang="tr-TR" dirty="0" smtClean="0"/>
              <a:t>Karşılaştırma yapmak amacıyla sağlam </a:t>
            </a:r>
            <a:r>
              <a:rPr lang="tr-TR" dirty="0" err="1" smtClean="0"/>
              <a:t>ekstremite</a:t>
            </a:r>
            <a:r>
              <a:rPr lang="tr-TR" dirty="0" smtClean="0"/>
              <a:t> hareketlerinin de kaydedilmesi önemlidir.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smtClean="0"/>
          </a:p>
          <a:p>
            <a:r>
              <a:rPr lang="tr-TR" smtClean="0"/>
              <a:t>Gonyometrik</a:t>
            </a:r>
            <a:r>
              <a:rPr lang="tr-TR" dirty="0" smtClean="0"/>
              <a:t> ölçümün sağlıklı olması için işlem 2-3 kez tekrarlanmalı, ancak hastanın fazla yorulmamasına da dikkat edilmelidir.</a:t>
            </a:r>
          </a:p>
          <a:p>
            <a:endParaRPr lang="tr-TR" dirty="0" smtClean="0"/>
          </a:p>
          <a:p>
            <a:r>
              <a:rPr lang="tr-TR" dirty="0" smtClean="0"/>
              <a:t>NEH sınırları yazarlara göre farklı derecelerde kabul edilmektedir. En yaygın olarak </a:t>
            </a:r>
            <a:r>
              <a:rPr lang="tr-TR" dirty="0" err="1" smtClean="0"/>
              <a:t>Kendall</a:t>
            </a:r>
            <a:r>
              <a:rPr lang="tr-TR" dirty="0" smtClean="0"/>
              <a:t> ile Amerikan Ortopedik Cerrahlar Derneği’nin değerleridir.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Kaynakça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  Tedavi Hareketlerinde Temel Değerlendirme Prensipleri ( A. Saadet OTMAN, </a:t>
            </a:r>
            <a:r>
              <a:rPr lang="tr-TR" dirty="0" err="1" smtClean="0"/>
              <a:t>Nezire</a:t>
            </a:r>
            <a:r>
              <a:rPr lang="tr-TR" dirty="0" smtClean="0"/>
              <a:t> KÖSE 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5780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 smtClean="0"/>
              <a:t>Gonyometrik</a:t>
            </a:r>
            <a:r>
              <a:rPr lang="tr-TR" b="1" dirty="0" smtClean="0"/>
              <a:t> Ölçüm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Gonyometrik</a:t>
            </a:r>
            <a:r>
              <a:rPr lang="tr-TR" dirty="0" smtClean="0"/>
              <a:t> ölçüm klinikte normal eklem hareketinin (NEH) değerlendirilmesinde objektif olarak kullanılan bir yöntemdir.</a:t>
            </a:r>
          </a:p>
          <a:p>
            <a:endParaRPr lang="tr-TR" dirty="0" smtClean="0"/>
          </a:p>
          <a:p>
            <a:r>
              <a:rPr lang="tr-TR" dirty="0" smtClean="0"/>
              <a:t>Eklem hareket sınırının değerlendirilmesine ek olarak fonksiyonel kapasiteyi saptamak, tedavi programına karar vermek ve tedavinin etkinliğini belirlemek amacıyla da kullanılır.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Gonyometre</a:t>
            </a:r>
            <a:r>
              <a:rPr lang="tr-TR" dirty="0" smtClean="0"/>
              <a:t> basit, dayanıklı, taşınması kolay ve her eklemde rahatlıkla kullanılabilen bir alettir.</a:t>
            </a:r>
          </a:p>
          <a:p>
            <a:endParaRPr lang="tr-TR" dirty="0" smtClean="0"/>
          </a:p>
          <a:p>
            <a:r>
              <a:rPr lang="tr-TR" dirty="0" err="1" smtClean="0"/>
              <a:t>Universal</a:t>
            </a:r>
            <a:r>
              <a:rPr lang="tr-TR" dirty="0" smtClean="0"/>
              <a:t>, klinik, </a:t>
            </a:r>
            <a:r>
              <a:rPr lang="tr-TR" dirty="0" err="1" smtClean="0"/>
              <a:t>gravite</a:t>
            </a:r>
            <a:r>
              <a:rPr lang="tr-TR" dirty="0" smtClean="0"/>
              <a:t>,grafik ve </a:t>
            </a:r>
            <a:r>
              <a:rPr lang="tr-TR" dirty="0" err="1" smtClean="0"/>
              <a:t>elektrogonyometre</a:t>
            </a:r>
            <a:r>
              <a:rPr lang="tr-TR" dirty="0" smtClean="0"/>
              <a:t> olmak üzere de çeşitli tipleri vardır.</a:t>
            </a:r>
          </a:p>
          <a:p>
            <a:endParaRPr lang="tr-TR" dirty="0" smtClean="0"/>
          </a:p>
          <a:p>
            <a:r>
              <a:rPr lang="tr-TR" dirty="0" err="1" smtClean="0"/>
              <a:t>Gonyometrik</a:t>
            </a:r>
            <a:r>
              <a:rPr lang="tr-TR" dirty="0" smtClean="0"/>
              <a:t> ölçümlerde başlangıç pozisyonu, ölçüm yapılan eklemin stabilizasyonu, </a:t>
            </a:r>
            <a:r>
              <a:rPr lang="tr-TR" dirty="0" err="1" smtClean="0"/>
              <a:t>gonyometrenin</a:t>
            </a:r>
            <a:r>
              <a:rPr lang="tr-TR" dirty="0" smtClean="0"/>
              <a:t> doğru yerleştirilmesi ve tipi önemli özelliklerdir.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Gonyometrik</a:t>
            </a:r>
            <a:r>
              <a:rPr lang="tr-TR" b="1" dirty="0" smtClean="0"/>
              <a:t> Ölçüm Yapıldığı Zaman;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NEH sınırının kazanılması için gerekli tedavi programına yol gösterir.</a:t>
            </a:r>
          </a:p>
          <a:p>
            <a:endParaRPr lang="tr-TR" dirty="0" smtClean="0"/>
          </a:p>
          <a:p>
            <a:r>
              <a:rPr lang="tr-TR" dirty="0" smtClean="0"/>
              <a:t>Tedavinin etkinliğini ortaya koyar.</a:t>
            </a:r>
          </a:p>
          <a:p>
            <a:endParaRPr lang="tr-TR" dirty="0" smtClean="0"/>
          </a:p>
          <a:p>
            <a:r>
              <a:rPr lang="tr-TR" dirty="0" smtClean="0"/>
              <a:t>Fizyoterapistlere, uygulanan çeşitli tedavi yöntemlerinin karşılaştırılması olanağını sunar.</a:t>
            </a:r>
          </a:p>
          <a:p>
            <a:endParaRPr lang="tr-TR" dirty="0" smtClean="0"/>
          </a:p>
          <a:p>
            <a:r>
              <a:rPr lang="tr-TR" dirty="0" smtClean="0"/>
              <a:t>Hastanın durumu hakkında doktora bilgi verirken objektif bir kaynak olur.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Hastaya iyileşmeyi objektif olarak gösterdiği için psikolojik destek sağlar.</a:t>
            </a:r>
          </a:p>
          <a:p>
            <a:endParaRPr lang="tr-TR" dirty="0" smtClean="0"/>
          </a:p>
          <a:p>
            <a:r>
              <a:rPr lang="tr-TR" dirty="0" smtClean="0"/>
              <a:t>Hasta sayısı fazla olduğu zaman, her hastanın durumunun hatırlanmasını sağlar.</a:t>
            </a:r>
          </a:p>
          <a:p>
            <a:endParaRPr lang="tr-TR" dirty="0" smtClean="0"/>
          </a:p>
          <a:p>
            <a:r>
              <a:rPr lang="tr-TR" dirty="0" smtClean="0"/>
              <a:t>Tedaviyi bir başkası devraldığı zaman hastanın durumu hakkında bilgi edinmesine olanak sağlar.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Normal eklem hareketleri, aktif ve pasif olmak üzere iki şekilde değerlendirilebilir.</a:t>
            </a:r>
          </a:p>
          <a:p>
            <a:endParaRPr lang="tr-TR" dirty="0" smtClean="0"/>
          </a:p>
          <a:p>
            <a:r>
              <a:rPr lang="tr-TR" dirty="0" smtClean="0"/>
              <a:t>Pasif hareket, aktif harekete göre daha geniş bir sınıra sahiptir.</a:t>
            </a:r>
          </a:p>
          <a:p>
            <a:endParaRPr lang="tr-TR" dirty="0" smtClean="0"/>
          </a:p>
          <a:p>
            <a:r>
              <a:rPr lang="tr-TR" dirty="0" smtClean="0"/>
              <a:t>Ancak </a:t>
            </a:r>
            <a:r>
              <a:rPr lang="tr-TR" dirty="0" err="1" smtClean="0"/>
              <a:t>gonyometrik</a:t>
            </a:r>
            <a:r>
              <a:rPr lang="tr-TR" dirty="0" smtClean="0"/>
              <a:t> ölçümlerde </a:t>
            </a:r>
            <a:r>
              <a:rPr lang="tr-TR" b="1" dirty="0" smtClean="0"/>
              <a:t>Aktif Hareket</a:t>
            </a:r>
            <a:r>
              <a:rPr lang="tr-TR" dirty="0" smtClean="0"/>
              <a:t> daha çok kullanılmaktadır.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err="1" smtClean="0"/>
              <a:t>Gonyometrik</a:t>
            </a:r>
            <a:r>
              <a:rPr lang="tr-TR" b="1" dirty="0" smtClean="0"/>
              <a:t> Ölçüm Esnasında   Uyulması Gereken  Kurallar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Hasta, düzgün ve rahat bir pozisyonda </a:t>
            </a:r>
            <a:r>
              <a:rPr lang="tr-TR" dirty="0" err="1" smtClean="0"/>
              <a:t>pozisyonlanmalı</a:t>
            </a:r>
            <a:r>
              <a:rPr lang="tr-TR" dirty="0" smtClean="0"/>
              <a:t>, </a:t>
            </a:r>
            <a:r>
              <a:rPr lang="tr-TR" dirty="0" err="1" smtClean="0"/>
              <a:t>ekstremitesini</a:t>
            </a:r>
            <a:r>
              <a:rPr lang="tr-TR" dirty="0" smtClean="0"/>
              <a:t> hareket ettirirken hareketin değişmemesine dikkat edilmelidir.</a:t>
            </a:r>
          </a:p>
          <a:p>
            <a:endParaRPr lang="tr-TR" dirty="0" smtClean="0"/>
          </a:p>
          <a:p>
            <a:r>
              <a:rPr lang="tr-TR" dirty="0" smtClean="0"/>
              <a:t>Ölçüme başlamadan önce hareket hastaya anlatılmalı, gerekiyorsa gösterilmeli ve düzgün yapılması için uyarıda bulunulmalıdır.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Bütün eklemlerin hareket öncesi yerleştirildiği pozisyon ‘’ Sıfır başlangıç pozisyonu’’ olarak kabul edilir. Bütün eklem hareketleri ‘’0’’ başlangıç pozisyonundan 180 derece maksimuma kadar gidebilen bir hareket sınırı içinde değerlendirilir. Ancak </a:t>
            </a:r>
            <a:r>
              <a:rPr lang="tr-TR" dirty="0" err="1" smtClean="0"/>
              <a:t>rotasyonel</a:t>
            </a:r>
            <a:r>
              <a:rPr lang="tr-TR" dirty="0" smtClean="0"/>
              <a:t> hareketler için sıfır başlangıç pozisyonu ‘’</a:t>
            </a:r>
            <a:r>
              <a:rPr lang="tr-TR" b="1" dirty="0" smtClean="0"/>
              <a:t>orta pozisyon’’ </a:t>
            </a:r>
            <a:r>
              <a:rPr lang="tr-TR" dirty="0" smtClean="0"/>
              <a:t>veya </a:t>
            </a:r>
            <a:r>
              <a:rPr lang="tr-TR" b="1" dirty="0" smtClean="0"/>
              <a:t>‘’</a:t>
            </a:r>
            <a:r>
              <a:rPr lang="tr-TR" b="1" dirty="0" err="1" smtClean="0"/>
              <a:t>midrotasyon</a:t>
            </a:r>
            <a:r>
              <a:rPr lang="tr-TR" b="1" dirty="0" smtClean="0"/>
              <a:t>’’ </a:t>
            </a:r>
            <a:r>
              <a:rPr lang="tr-TR" dirty="0" smtClean="0"/>
              <a:t>pozisyonu kabul edilmektedir.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Hastaya pozisyon verildikten sonra ölçüm yapılacak </a:t>
            </a:r>
            <a:r>
              <a:rPr lang="tr-TR" dirty="0" err="1" smtClean="0"/>
              <a:t>ekstremite</a:t>
            </a:r>
            <a:r>
              <a:rPr lang="tr-TR" dirty="0" smtClean="0"/>
              <a:t> birkaç kez hareket ettirilerek eklem hareket ekseni bulunmalıdır.</a:t>
            </a:r>
          </a:p>
          <a:p>
            <a:endParaRPr lang="tr-TR" dirty="0" smtClean="0"/>
          </a:p>
          <a:p>
            <a:r>
              <a:rPr lang="tr-TR" dirty="0" err="1" smtClean="0"/>
              <a:t>Gonyometre</a:t>
            </a:r>
            <a:r>
              <a:rPr lang="tr-TR" dirty="0" smtClean="0"/>
              <a:t> genellikle eklemin </a:t>
            </a:r>
            <a:r>
              <a:rPr lang="tr-TR" dirty="0" err="1" smtClean="0"/>
              <a:t>lateraline</a:t>
            </a:r>
            <a:r>
              <a:rPr lang="tr-TR" dirty="0" smtClean="0"/>
              <a:t> yerleştirilir.</a:t>
            </a:r>
          </a:p>
          <a:p>
            <a:endParaRPr lang="tr-TR" dirty="0" smtClean="0"/>
          </a:p>
          <a:p>
            <a:r>
              <a:rPr lang="tr-TR" dirty="0" err="1" smtClean="0"/>
              <a:t>Gonyometrenin</a:t>
            </a:r>
            <a:r>
              <a:rPr lang="tr-TR" dirty="0" smtClean="0"/>
              <a:t> sabit kolu </a:t>
            </a:r>
            <a:r>
              <a:rPr lang="tr-TR" dirty="0" err="1" smtClean="0"/>
              <a:t>ekstremitenin</a:t>
            </a:r>
            <a:r>
              <a:rPr lang="tr-TR" dirty="0" smtClean="0"/>
              <a:t> hareket etmeyen kısmına, hareketli kolu ise </a:t>
            </a:r>
            <a:r>
              <a:rPr lang="tr-TR" dirty="0" err="1" smtClean="0"/>
              <a:t>ekstremitede</a:t>
            </a:r>
            <a:r>
              <a:rPr lang="tr-TR" dirty="0" smtClean="0"/>
              <a:t> hareketi yapacak bölgeye paralel yerleştirilmelidir.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172</TotalTime>
  <Words>534</Words>
  <Application>Microsoft Office PowerPoint</Application>
  <PresentationFormat>Ekran Gösterisi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Calibri</vt:lpstr>
      <vt:lpstr>Constantia</vt:lpstr>
      <vt:lpstr>Wingdings 2</vt:lpstr>
      <vt:lpstr>Akış</vt:lpstr>
      <vt:lpstr>ÜST EKSTREMİTE NORMAL EKLEM HAREKET AÇIKLIĞININ DEĞERLENDİRİLMESİ</vt:lpstr>
      <vt:lpstr>Gonyometrik Ölçüm</vt:lpstr>
      <vt:lpstr>PowerPoint Sunusu</vt:lpstr>
      <vt:lpstr>Gonyometrik Ölçüm Yapıldığı Zaman;</vt:lpstr>
      <vt:lpstr>PowerPoint Sunusu</vt:lpstr>
      <vt:lpstr>PowerPoint Sunusu</vt:lpstr>
      <vt:lpstr>Gonyometrik Ölçüm Esnasında   Uyulması Gereken  Kurallar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ÜST EKSTREMİTE NORMAL EKLEM HAREKET AÇIKLIĞININ DEĞERLENDİRİLMESİ</dc:title>
  <dc:creator>fztmerve</dc:creator>
  <cp:lastModifiedBy>sinan sert</cp:lastModifiedBy>
  <cp:revision>14</cp:revision>
  <dcterms:created xsi:type="dcterms:W3CDTF">2019-02-24T17:55:33Z</dcterms:created>
  <dcterms:modified xsi:type="dcterms:W3CDTF">2019-07-31T08:29:53Z</dcterms:modified>
</cp:coreProperties>
</file>