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37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4902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1263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32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32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5ECEA-D821-41B4-AE79-3F62FAC189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2373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546E-E561-4616-8F3A-94D585CDCC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92449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C340-9DB7-48B9-86E3-F8E221D6C1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44245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32E40-034E-41E6-A25D-FF0B78701D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1841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20EE-EB5B-4EAB-AAD9-5D96E9AC79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14480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D7A9-9BCB-4E9F-9398-446E63A45B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6737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DD9C-9AF5-4852-82AE-AE5449AEF70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28813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F236-E5B9-479E-8EBC-21A0F1066B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337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722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D011-9787-482B-A04E-1392D6AAC4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960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9D1-99B7-4FCB-8E96-68E8C66ED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17389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AE0F-1935-4B73-8621-FE80FA823D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841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3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181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97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05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51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25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43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0DD21-8572-498C-99C3-95C2314033ED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8DC9C-7BDA-48F5-A2CD-50C71DC74D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84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18E129-5391-4277-ABA3-1417D00A9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1650505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/>
      <p:bldP spid="5224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2- Bakteriyel pnömoniler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Köpeklerde az veya orta sıklıkta gözlenirken kedilerde daha seyrektir.</a:t>
            </a:r>
          </a:p>
        </p:txBody>
      </p:sp>
    </p:spTree>
    <p:extLst>
      <p:ext uri="{BB962C8B-B14F-4D97-AF65-F5344CB8AC3E}">
        <p14:creationId xmlns:p14="http://schemas.microsoft.com/office/powerpoint/2010/main" val="24482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Predispoze edici durumlar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1600201"/>
            <a:ext cx="8820150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Özefagus hastalıkları</a:t>
            </a:r>
            <a:r>
              <a:rPr lang="tr-TR" sz="2400"/>
              <a:t>( megaözefagus, özefagus tıkanması)</a:t>
            </a:r>
          </a:p>
          <a:p>
            <a:pPr eaLnBrk="1" hangingPunct="1">
              <a:defRPr/>
            </a:pPr>
            <a:r>
              <a:rPr lang="tr-TR" smtClean="0"/>
              <a:t>Konjenital defektler</a:t>
            </a:r>
            <a:r>
              <a:rPr lang="tr-TR" sz="2400"/>
              <a:t>( damak yarığı, bronkoözefageal fistül )</a:t>
            </a:r>
          </a:p>
          <a:p>
            <a:pPr eaLnBrk="1" hangingPunct="1">
              <a:defRPr/>
            </a:pPr>
            <a:r>
              <a:rPr lang="tr-TR" smtClean="0"/>
              <a:t>Farenks disfonksiyonu</a:t>
            </a:r>
          </a:p>
          <a:p>
            <a:pPr eaLnBrk="1" hangingPunct="1">
              <a:defRPr/>
            </a:pPr>
            <a:r>
              <a:rPr lang="tr-TR" smtClean="0"/>
              <a:t>Şiddetli kusma </a:t>
            </a:r>
          </a:p>
          <a:p>
            <a:pPr eaLnBrk="1" hangingPunct="1">
              <a:defRPr/>
            </a:pPr>
            <a:r>
              <a:rPr lang="tr-TR" smtClean="0"/>
              <a:t>Bilincin azaldığı durumlar</a:t>
            </a:r>
            <a:r>
              <a:rPr lang="tr-TR" sz="2400"/>
              <a:t>( sedasyon genel anestezi, kafa travması )</a:t>
            </a:r>
            <a:endParaRPr lang="tr-TR" smtClean="0"/>
          </a:p>
          <a:p>
            <a:pPr eaLnBrk="1" hangingPunct="1">
              <a:defRPr/>
            </a:pPr>
            <a:r>
              <a:rPr lang="tr-TR" smtClean="0"/>
              <a:t>İatrogenik nedenler </a:t>
            </a:r>
            <a:r>
              <a:rPr lang="tr-TR" sz="2400"/>
              <a:t>( yanlış mide sondası kullanımı)</a:t>
            </a:r>
          </a:p>
          <a:p>
            <a:pPr eaLnBrk="1" hangingPunct="1">
              <a:defRPr/>
            </a:pPr>
            <a:endParaRPr lang="tr-TR" smtClean="0"/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7645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 Bakteriel enfeksiyon; hemen veya aradan zaman geçtikten sonra oluşabilir.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Bu etkiler sonucu</a:t>
            </a:r>
          </a:p>
          <a:p>
            <a:pPr eaLnBrk="1" hangingPunct="1">
              <a:defRPr/>
            </a:pPr>
            <a:r>
              <a:rPr lang="tr-TR" smtClean="0"/>
              <a:t>Ventilasyon perfüzyon bozulur</a:t>
            </a:r>
          </a:p>
          <a:p>
            <a:pPr eaLnBrk="1" hangingPunct="1">
              <a:defRPr/>
            </a:pPr>
            <a:r>
              <a:rPr lang="tr-TR" smtClean="0"/>
              <a:t>Şiddetli pulmoner ödem oluşur.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96331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Klinik bulgular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Klinik belirtilerin şiddeti farklı olabilir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Akut şiddetli solunum belirtilerinin olduğu vakalarda şok gelişir.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Kronik olaylarda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Öksürük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Dispne taşipne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Burun akıtısında yabancı cisim ve koku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Ventral akciğer bölümlerinde çıtırtı sesi, Hırıltılı solunum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Ateş, anoreksi durgunluk</a:t>
            </a:r>
          </a:p>
        </p:txBody>
      </p:sp>
    </p:spTree>
    <p:extLst>
      <p:ext uri="{BB962C8B-B14F-4D97-AF65-F5344CB8AC3E}">
        <p14:creationId xmlns:p14="http://schemas.microsoft.com/office/powerpoint/2010/main" val="211816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Tanı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Anamnez önemlidir.</a:t>
            </a:r>
          </a:p>
          <a:p>
            <a:pPr eaLnBrk="1" hangingPunct="1">
              <a:defRPr/>
            </a:pPr>
            <a:r>
              <a:rPr lang="tr-TR" smtClean="0"/>
              <a:t>Radyografide aspirasyon sonrası 12-24 saatlerde interstisiyel dansite ve etkilenen loplarda belirginleşme gözlenir.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51288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Tedavi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Destekleyici oksijen verilir. Mekanikal ventilatory yardım gerekebilir.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İntravenöz laktatlı ringer solüsyonu sıvı ihtiyacı ve hipotansiyonu giderecek düzeyde verilmelidir.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İlk 1-2 günde theofillin gibi bronkodilatatörler verilir.Daha sonrasında uzun süre kullanılması önerilmez.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Antitussifler önerilmez.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82220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600201"/>
            <a:ext cx="8435975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Şok durumu varsa ilk 24 saatte kortikosteroitler  verilmelidir.</a:t>
            </a:r>
          </a:p>
          <a:p>
            <a:pPr eaLnBrk="1" hangingPunct="1">
              <a:defRPr/>
            </a:pPr>
            <a:r>
              <a:rPr lang="tr-TR" smtClean="0"/>
              <a:t>Timetop/sülfa, sefalosporin, kloramfenikol hemen uygulanmalı kültür yapılacaksa daha sonra antibiyotik değiştirilebilir. Antibiyotik 3-4 hafta devam edilmelidir. Klinik ve radyografik belirtiler düzeltikten sonra 1 hafta daha antibiyotiğe devam edilir.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45929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AKCİĞER ÖDEMİ</a:t>
            </a:r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4382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ETYOLOJİ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 Plazma onkotik basıncının düşmesi  </a:t>
            </a:r>
          </a:p>
          <a:p>
            <a:pPr lvl="2" eaLnBrk="1" hangingPunct="1">
              <a:defRPr/>
            </a:pPr>
            <a:r>
              <a:rPr lang="tr-TR" smtClean="0"/>
              <a:t> HİPOALBUMİNEMİ </a:t>
            </a:r>
          </a:p>
          <a:p>
            <a:pPr eaLnBrk="1" hangingPunct="1">
              <a:defRPr/>
            </a:pPr>
            <a:r>
              <a:rPr lang="tr-TR" smtClean="0"/>
              <a:t>2. Damar volümündeki artışlar</a:t>
            </a:r>
          </a:p>
          <a:p>
            <a:pPr lvl="2" eaLnBrk="1" hangingPunct="1">
              <a:defRPr/>
            </a:pPr>
            <a:r>
              <a:rPr lang="tr-TR" smtClean="0"/>
              <a:t>SOL KALP YETMEZLİĞİ</a:t>
            </a:r>
          </a:p>
          <a:p>
            <a:pPr eaLnBrk="1" hangingPunct="1">
              <a:defRPr/>
            </a:pPr>
            <a:r>
              <a:rPr lang="tr-TR" smtClean="0"/>
              <a:t>3. Lenfatik obstrüksiyon</a:t>
            </a:r>
          </a:p>
          <a:p>
            <a:pPr lvl="2" eaLnBrk="1" hangingPunct="1">
              <a:defRPr/>
            </a:pPr>
            <a:r>
              <a:rPr lang="tr-TR" smtClean="0"/>
              <a:t>NEOPLAZİLER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86804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9244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4. Damar permeabilitesi artışları yada akut solunum distresi durumları</a:t>
            </a:r>
          </a:p>
          <a:p>
            <a:pPr lvl="2" eaLnBrk="1" hangingPunct="1">
              <a:defRPr/>
            </a:pPr>
            <a:r>
              <a:rPr lang="tr-TR" smtClean="0"/>
              <a:t>duman inhalasyonu</a:t>
            </a:r>
          </a:p>
          <a:p>
            <a:pPr lvl="2" eaLnBrk="1" hangingPunct="1">
              <a:defRPr/>
            </a:pPr>
            <a:r>
              <a:rPr lang="tr-TR" smtClean="0"/>
              <a:t>gastrik asit aspirasyonu</a:t>
            </a:r>
          </a:p>
          <a:p>
            <a:pPr lvl="2" eaLnBrk="1" hangingPunct="1">
              <a:defRPr/>
            </a:pPr>
            <a:r>
              <a:rPr lang="tr-TR" smtClean="0"/>
              <a:t>toksik düzeyde oksijen alınması</a:t>
            </a:r>
          </a:p>
          <a:p>
            <a:pPr lvl="2" eaLnBrk="1" hangingPunct="1">
              <a:defRPr/>
            </a:pPr>
            <a:r>
              <a:rPr lang="tr-TR" smtClean="0"/>
              <a:t>yılan sokmaları</a:t>
            </a:r>
          </a:p>
          <a:p>
            <a:pPr lvl="2" eaLnBrk="1" hangingPunct="1">
              <a:defRPr/>
            </a:pPr>
            <a:r>
              <a:rPr lang="tr-TR" smtClean="0"/>
              <a:t>Sepsis </a:t>
            </a:r>
          </a:p>
          <a:p>
            <a:pPr lvl="2" eaLnBrk="1" hangingPunct="1">
              <a:defRPr/>
            </a:pPr>
            <a:r>
              <a:rPr lang="tr-TR" smtClean="0"/>
              <a:t>akciğer travması</a:t>
            </a:r>
          </a:p>
          <a:p>
            <a:pPr lvl="2" eaLnBrk="1" hangingPunct="1">
              <a:defRPr/>
            </a:pPr>
            <a:r>
              <a:rPr lang="tr-TR" smtClean="0"/>
              <a:t>ısı çarpması</a:t>
            </a:r>
          </a:p>
        </p:txBody>
      </p:sp>
    </p:spTree>
    <p:extLst>
      <p:ext uri="{BB962C8B-B14F-4D97-AF65-F5344CB8AC3E}">
        <p14:creationId xmlns:p14="http://schemas.microsoft.com/office/powerpoint/2010/main" val="587963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KLİNİK BULGULAR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öksürük</a:t>
            </a:r>
          </a:p>
          <a:p>
            <a:pPr eaLnBrk="1" hangingPunct="1">
              <a:defRPr/>
            </a:pPr>
            <a:r>
              <a:rPr lang="tr-TR" smtClean="0"/>
              <a:t>değişik derecelerde solunum güçlüğü</a:t>
            </a:r>
          </a:p>
          <a:p>
            <a:pPr eaLnBrk="1" hangingPunct="1">
              <a:defRPr/>
            </a:pPr>
            <a:r>
              <a:rPr lang="tr-TR" smtClean="0"/>
              <a:t>ödem şiddetli ise içinde kan izleri bulunan köpüklü salya </a:t>
            </a:r>
          </a:p>
          <a:p>
            <a:pPr eaLnBrk="1" hangingPunct="1">
              <a:defRPr/>
            </a:pPr>
            <a:r>
              <a:rPr lang="tr-TR" smtClean="0"/>
              <a:t>ödem hafif olduğunda akciğer sesleri normal olabilir. şiddetlendikçe çıtırtı duyulabilir.</a:t>
            </a:r>
          </a:p>
        </p:txBody>
      </p:sp>
    </p:spTree>
    <p:extLst>
      <p:ext uri="{BB962C8B-B14F-4D97-AF65-F5344CB8AC3E}">
        <p14:creationId xmlns:p14="http://schemas.microsoft.com/office/powerpoint/2010/main" val="3726481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Etyoloji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 Opportunistik bakterilerle sekonder inf.</a:t>
            </a:r>
          </a:p>
          <a:p>
            <a:pPr lvl="1" eaLnBrk="1" hangingPunct="1">
              <a:defRPr/>
            </a:pPr>
            <a:r>
              <a:rPr lang="tr-TR" smtClean="0"/>
              <a:t>E.coli,streptokok, stafilokok, pseudomonas, klepsiellalar en yaygın bakteriyel pnömoni nedenleridir.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Predispoze edici durumlar ( viral inf., yabancı cisimler, neoplazi, mantarlar, parazitler, kronik bronşit, immun sistem baskılanmaları( FLV, FİV, kemoterapi uygulamaları )</a:t>
            </a:r>
          </a:p>
        </p:txBody>
      </p:sp>
    </p:spTree>
    <p:extLst>
      <p:ext uri="{BB962C8B-B14F-4D97-AF65-F5344CB8AC3E}">
        <p14:creationId xmlns:p14="http://schemas.microsoft.com/office/powerpoint/2010/main" val="285923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TEDAVİ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00214"/>
            <a:ext cx="8686800" cy="4897437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/>
              <a:t>HAREKETSİZ İSTİRAHAT VE OKSİJEN DESTEĞİ</a:t>
            </a:r>
          </a:p>
          <a:p>
            <a:pPr eaLnBrk="1" hangingPunct="1">
              <a:defRPr/>
            </a:pPr>
            <a:r>
              <a:rPr lang="tr-TR" sz="2400"/>
              <a:t>KÖPEKLERİ MORFİN, KEDİLERİ ACEPROMAZİN İLE SAKİNLEŞTİRMEK</a:t>
            </a:r>
          </a:p>
          <a:p>
            <a:pPr lvl="2" eaLnBrk="1" hangingPunct="1">
              <a:defRPr/>
            </a:pPr>
            <a:r>
              <a:rPr lang="tr-TR" sz="1800"/>
              <a:t>HASTANIN HIRÇINLIĞINI</a:t>
            </a:r>
          </a:p>
          <a:p>
            <a:pPr lvl="2" eaLnBrk="1" hangingPunct="1">
              <a:defRPr/>
            </a:pPr>
            <a:r>
              <a:rPr lang="tr-TR" sz="1800"/>
              <a:t>OKSİJEN GEREKSİNİMİNİ</a:t>
            </a:r>
          </a:p>
          <a:p>
            <a:pPr lvl="2" eaLnBrk="1" hangingPunct="1">
              <a:defRPr/>
            </a:pPr>
            <a:r>
              <a:rPr lang="tr-TR" sz="1800"/>
              <a:t>KALBİN YÜKÜNÜ AZALTIR.</a:t>
            </a:r>
          </a:p>
          <a:p>
            <a:pPr eaLnBrk="1" hangingPunct="1">
              <a:defRPr/>
            </a:pPr>
            <a:r>
              <a:rPr lang="tr-TR" sz="2400"/>
              <a:t>BRONKODİLATATÖRLER KULLANILABİLİR.</a:t>
            </a:r>
          </a:p>
          <a:p>
            <a:pPr eaLnBrk="1" hangingPunct="1">
              <a:defRPr/>
            </a:pPr>
            <a:r>
              <a:rPr lang="tr-TR" sz="2400"/>
              <a:t>MEKANİK VENTİLASYON GEREKEBİLİR</a:t>
            </a:r>
          </a:p>
          <a:p>
            <a:pPr eaLnBrk="1" hangingPunct="1">
              <a:defRPr/>
            </a:pPr>
            <a:r>
              <a:rPr lang="tr-TR" sz="2400"/>
              <a:t>İNTRAVENÖZ SIVI KULLANIMI HİPOVOLEMİK HAYVANLARDA DİKKATLİ BİR ŞEKİLDE YAPILMALIDIR</a:t>
            </a:r>
          </a:p>
          <a:p>
            <a:pPr eaLnBrk="1" hangingPunct="1">
              <a:defRPr/>
            </a:pPr>
            <a:r>
              <a:rPr lang="tr-TR" sz="2400"/>
              <a:t>HİPOALBUMİNEMİK HAYVANLARDA PLAZMA TRANSFÜZYONU YAPILABİLİR.</a:t>
            </a:r>
          </a:p>
          <a:p>
            <a:pPr eaLnBrk="1" hangingPunct="1"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176996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tr-TR" smtClean="0"/>
              <a:t>MEKANİK VENTİLASYON VE OKSİJEN VERİLİR</a:t>
            </a:r>
          </a:p>
          <a:p>
            <a:pPr lvl="1" eaLnBrk="1" hangingPunct="1">
              <a:defRPr/>
            </a:pPr>
            <a:r>
              <a:rPr lang="tr-TR" smtClean="0"/>
              <a:t>DİÜRETİKLER</a:t>
            </a:r>
          </a:p>
          <a:p>
            <a:pPr lvl="1" eaLnBrk="1" hangingPunct="1">
              <a:defRPr/>
            </a:pPr>
            <a:r>
              <a:rPr lang="tr-TR" smtClean="0"/>
              <a:t>KORTİKOSTEROİDLER</a:t>
            </a:r>
          </a:p>
          <a:p>
            <a:pPr lvl="2" eaLnBrk="1" hangingPunct="1"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3355744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PROGNOZ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ÖDEMİN NEDENİ VE ŞİDDETİNE BAĞLIDIR</a:t>
            </a:r>
          </a:p>
          <a:p>
            <a:pPr eaLnBrk="1" hangingPunct="1">
              <a:defRPr/>
            </a:pPr>
            <a:r>
              <a:rPr lang="tr-TR" smtClean="0"/>
              <a:t>GENELDE ÖDEMLER ÇABUK GELİŞİR VE ŞİDDETLİ SEYREDER, BU NEDENLE PROGNOZ ŞÜPHELİDİR.</a:t>
            </a:r>
          </a:p>
        </p:txBody>
      </p:sp>
    </p:spTree>
    <p:extLst>
      <p:ext uri="{BB962C8B-B14F-4D97-AF65-F5344CB8AC3E}">
        <p14:creationId xmlns:p14="http://schemas.microsoft.com/office/powerpoint/2010/main" val="9432795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800"/>
              <a:t>PLEURA VE PLEURAL BOŞLUK HASTALIKLARI</a:t>
            </a:r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74589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 PLEURAL EFFÜZYON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030545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686800" cy="5068888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pleural boşluk ve mediastinal hastalıkların sonucu gelişir.</a:t>
            </a:r>
          </a:p>
          <a:p>
            <a:pPr eaLnBrk="1" hangingPunct="1">
              <a:defRPr/>
            </a:pPr>
            <a:r>
              <a:rPr lang="tr-TR" smtClean="0"/>
              <a:t>kedi ve köpeklerin yaygın problemlerindendir</a:t>
            </a:r>
          </a:p>
          <a:p>
            <a:pPr eaLnBrk="1" hangingPunct="1">
              <a:defRPr/>
            </a:pPr>
            <a:r>
              <a:rPr lang="tr-TR" smtClean="0"/>
              <a:t>transudat ( 2.5-3.0 g/dl protein, 500-1000 hücre ) </a:t>
            </a:r>
          </a:p>
          <a:p>
            <a:pPr eaLnBrk="1" hangingPunct="1">
              <a:defRPr/>
            </a:pPr>
            <a:r>
              <a:rPr lang="tr-TR" smtClean="0"/>
              <a:t>septik eksudat( 3.0 gr/dl fazla protein, 5000 den fazla hücre/mikrolitre ve bakteri)</a:t>
            </a:r>
          </a:p>
          <a:p>
            <a:pPr eaLnBrk="1" hangingPunct="1">
              <a:defRPr/>
            </a:pPr>
            <a:r>
              <a:rPr lang="tr-TR" smtClean="0"/>
              <a:t> non septik eksudat ( 3.0 gr/dl fazla protein, 5000 den fazla hücre/ mikrolitre )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721793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ETYOLOJİ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1. </a:t>
            </a:r>
            <a:r>
              <a:rPr lang="tr-TR" dirty="0" err="1" smtClean="0"/>
              <a:t>Transudatif</a:t>
            </a:r>
            <a:r>
              <a:rPr lang="tr-TR" dirty="0" smtClean="0"/>
              <a:t> </a:t>
            </a:r>
            <a:r>
              <a:rPr lang="tr-TR" dirty="0" err="1" smtClean="0"/>
              <a:t>effüzyon</a:t>
            </a:r>
            <a:endParaRPr lang="tr-TR" dirty="0" smtClean="0"/>
          </a:p>
          <a:p>
            <a:pPr lvl="2" eaLnBrk="1" hangingPunct="1">
              <a:defRPr/>
            </a:pPr>
            <a:r>
              <a:rPr lang="tr-TR" dirty="0" err="1" smtClean="0"/>
              <a:t>hipoalbuminemi</a:t>
            </a:r>
            <a:endParaRPr lang="tr-TR" dirty="0" smtClean="0"/>
          </a:p>
          <a:p>
            <a:pPr lvl="2" eaLnBrk="1" hangingPunct="1">
              <a:defRPr/>
            </a:pPr>
            <a:r>
              <a:rPr lang="tr-TR" dirty="0" smtClean="0"/>
              <a:t>sağ kalp yetmezliği</a:t>
            </a:r>
          </a:p>
          <a:p>
            <a:pPr lvl="2" eaLnBrk="1" hangingPunct="1">
              <a:defRPr/>
            </a:pPr>
            <a:r>
              <a:rPr lang="tr-TR" dirty="0" err="1" smtClean="0"/>
              <a:t>perikardial</a:t>
            </a:r>
            <a:r>
              <a:rPr lang="tr-TR" dirty="0" smtClean="0"/>
              <a:t> </a:t>
            </a:r>
            <a:r>
              <a:rPr lang="tr-TR" dirty="0" err="1" smtClean="0"/>
              <a:t>effüzyon</a:t>
            </a:r>
            <a:endParaRPr lang="tr-TR" dirty="0" smtClean="0"/>
          </a:p>
          <a:p>
            <a:pPr lvl="2" eaLnBrk="1" hangingPunct="1">
              <a:defRPr/>
            </a:pPr>
            <a:r>
              <a:rPr lang="tr-TR" dirty="0" err="1" smtClean="0"/>
              <a:t>neoplazi</a:t>
            </a:r>
            <a:endParaRPr lang="tr-TR" dirty="0" smtClean="0"/>
          </a:p>
          <a:p>
            <a:pPr lvl="2" eaLnBrk="1" hangingPunct="1">
              <a:defRPr/>
            </a:pPr>
            <a:r>
              <a:rPr lang="tr-TR" dirty="0" err="1" smtClean="0"/>
              <a:t>diyafragmatik</a:t>
            </a:r>
            <a:r>
              <a:rPr lang="tr-TR" dirty="0" smtClean="0"/>
              <a:t> </a:t>
            </a:r>
            <a:r>
              <a:rPr lang="tr-TR" dirty="0" err="1" smtClean="0"/>
              <a:t>herni</a:t>
            </a:r>
            <a:r>
              <a:rPr lang="tr-TR" dirty="0" smtClean="0"/>
              <a:t> ( son ikisi </a:t>
            </a:r>
            <a:r>
              <a:rPr lang="tr-TR" dirty="0" err="1" smtClean="0"/>
              <a:t>modifiye</a:t>
            </a:r>
            <a:r>
              <a:rPr lang="tr-TR" dirty="0" smtClean="0"/>
              <a:t> </a:t>
            </a:r>
            <a:r>
              <a:rPr lang="tr-TR" dirty="0" err="1" smtClean="0"/>
              <a:t>transudat</a:t>
            </a:r>
            <a:r>
              <a:rPr lang="tr-TR" dirty="0" smtClean="0"/>
              <a:t> olabilir.</a:t>
            </a:r>
          </a:p>
          <a:p>
            <a:pPr lvl="2"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962076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101379" name="Picture 4" descr="abdominosentez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4989" y="1600201"/>
            <a:ext cx="6040437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86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102403" name="Picture 4" descr="abdominosentez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4989" y="1600201"/>
            <a:ext cx="6040437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8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103427" name="Picture 4" descr="FIP_wet_form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55913" y="1773238"/>
            <a:ext cx="6769100" cy="4464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13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Primer bakteriyel pmömoni</a:t>
            </a:r>
          </a:p>
          <a:p>
            <a:pPr lvl="1" eaLnBrk="1" hangingPunct="1">
              <a:defRPr/>
            </a:pPr>
            <a:r>
              <a:rPr lang="tr-TR" smtClean="0"/>
              <a:t>Bordotella bronchiseptika ve streptokokkus zooepidemikus ve mikoplazmalar tarafından oluşturulabilir.</a:t>
            </a:r>
          </a:p>
          <a:p>
            <a:pPr lvl="1" eaLnBrk="1" hangingPunct="1">
              <a:defRPr/>
            </a:pPr>
            <a:r>
              <a:rPr lang="tr-TR" smtClean="0"/>
              <a:t>Primer olaylar kedi ve köpeklerde yaygın değildir</a:t>
            </a:r>
          </a:p>
        </p:txBody>
      </p:sp>
    </p:spTree>
    <p:extLst>
      <p:ext uri="{BB962C8B-B14F-4D97-AF65-F5344CB8AC3E}">
        <p14:creationId xmlns:p14="http://schemas.microsoft.com/office/powerpoint/2010/main" val="48503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104451" name="Picture 4" descr="hemotoraks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8214" y="1763713"/>
            <a:ext cx="7088187" cy="45450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954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2. SEPTİK EFFÜZYON</a:t>
            </a:r>
          </a:p>
          <a:p>
            <a:pPr lvl="2" eaLnBrk="1" hangingPunct="1">
              <a:defRPr/>
            </a:pPr>
            <a:r>
              <a:rPr lang="tr-TR" smtClean="0"/>
              <a:t>PİYOTORAKS</a:t>
            </a:r>
          </a:p>
          <a:p>
            <a:pPr eaLnBrk="1" hangingPunct="1">
              <a:defRPr/>
            </a:pPr>
            <a:r>
              <a:rPr lang="tr-TR" smtClean="0"/>
              <a:t>3. NON SEPTİK EFFÜZYON</a:t>
            </a:r>
          </a:p>
          <a:p>
            <a:pPr lvl="2" eaLnBrk="1" hangingPunct="1">
              <a:defRPr/>
            </a:pPr>
            <a:r>
              <a:rPr lang="tr-TR" smtClean="0"/>
              <a:t>FİP</a:t>
            </a:r>
          </a:p>
          <a:p>
            <a:pPr lvl="2" eaLnBrk="1" hangingPunct="1">
              <a:defRPr/>
            </a:pPr>
            <a:r>
              <a:rPr lang="tr-TR" smtClean="0"/>
              <a:t>NEOPLAZİ</a:t>
            </a:r>
          </a:p>
          <a:p>
            <a:pPr lvl="2" eaLnBrk="1" hangingPunct="1">
              <a:defRPr/>
            </a:pPr>
            <a:r>
              <a:rPr lang="tr-TR" smtClean="0"/>
              <a:t>DİYAFRAGMATİK HERNİ</a:t>
            </a:r>
          </a:p>
          <a:p>
            <a:pPr lvl="2" eaLnBrk="1" hangingPunct="1">
              <a:defRPr/>
            </a:pPr>
            <a:r>
              <a:rPr lang="tr-TR" smtClean="0"/>
              <a:t>AKCİĞER LOP TORSİYONU</a:t>
            </a:r>
          </a:p>
        </p:txBody>
      </p:sp>
    </p:spTree>
    <p:extLst>
      <p:ext uri="{BB962C8B-B14F-4D97-AF65-F5344CB8AC3E}">
        <p14:creationId xmlns:p14="http://schemas.microsoft.com/office/powerpoint/2010/main" val="19099810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KLİNİK BULGULAR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Temel bulgu dispnedir. İnspirasyon uzun ve güçtür. Abdomen nefes eylemine katılır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4113151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Tanı 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Göğüs radyografisi ve torakosentez ile konur.</a:t>
            </a:r>
          </a:p>
          <a:p>
            <a:pPr eaLnBrk="1" hangingPunct="1">
              <a:defRPr/>
            </a:pPr>
            <a:r>
              <a:rPr lang="tr-TR" smtClean="0"/>
              <a:t>Torakosentezde alınan sıvı</a:t>
            </a:r>
          </a:p>
          <a:p>
            <a:pPr lvl="2" eaLnBrk="1" hangingPunct="1">
              <a:defRPr/>
            </a:pPr>
            <a:r>
              <a:rPr lang="tr-TR" smtClean="0"/>
              <a:t>Transudat</a:t>
            </a:r>
          </a:p>
          <a:p>
            <a:pPr lvl="2" eaLnBrk="1" hangingPunct="1">
              <a:defRPr/>
            </a:pPr>
            <a:r>
              <a:rPr lang="tr-TR" smtClean="0"/>
              <a:t>Modifiye transudat</a:t>
            </a:r>
          </a:p>
          <a:p>
            <a:pPr lvl="2" eaLnBrk="1" hangingPunct="1">
              <a:defRPr/>
            </a:pPr>
            <a:r>
              <a:rPr lang="tr-TR" smtClean="0"/>
              <a:t>Eksudat ( septik, nonseptik)</a:t>
            </a:r>
          </a:p>
          <a:p>
            <a:pPr lvl="2" eaLnBrk="1" hangingPunct="1">
              <a:defRPr/>
            </a:pPr>
            <a:r>
              <a:rPr lang="tr-TR" smtClean="0"/>
              <a:t>Şiloz effüzyon</a:t>
            </a:r>
          </a:p>
          <a:p>
            <a:pPr lvl="2" eaLnBrk="1" hangingPunct="1">
              <a:defRPr/>
            </a:pPr>
            <a:r>
              <a:rPr lang="tr-TR" smtClean="0"/>
              <a:t>Hemorajik effüzyon olarak sınıflandırılabilir.</a:t>
            </a:r>
          </a:p>
          <a:p>
            <a:pPr eaLnBrk="1" hangingPunct="1">
              <a:defRPr/>
            </a:pPr>
            <a:r>
              <a:rPr lang="tr-TR" smtClean="0"/>
              <a:t>Sağaltım ve prognoz effüzyonun nedenine göre değişir.</a:t>
            </a:r>
          </a:p>
          <a:p>
            <a:pPr lvl="2"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115353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Klinik bulgular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Mukopurulent burun akıntısı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Prodüktif öksürük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Dispne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Ekzersiz intolerans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Ateş, iştahsızlık, durgunluk ve kilo kaybı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Şiddetli olaylarda siyanoz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Oskültasyonda özellikle kranio-ventral loplarda belirgin olmak üzere akciğerlerde çıtırtı sesleri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96718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Tanı 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Klinik belirtiler</a:t>
            </a:r>
          </a:p>
          <a:p>
            <a:pPr eaLnBrk="1" hangingPunct="1">
              <a:defRPr/>
            </a:pPr>
            <a:r>
              <a:rPr lang="tr-TR" smtClean="0"/>
              <a:t>Radyografi</a:t>
            </a:r>
          </a:p>
          <a:p>
            <a:pPr eaLnBrk="1" hangingPunct="1">
              <a:defRPr/>
            </a:pPr>
            <a:r>
              <a:rPr lang="tr-TR" smtClean="0"/>
              <a:t>Hava yolları sitolojisi</a:t>
            </a:r>
          </a:p>
          <a:p>
            <a:pPr lvl="1" eaLnBrk="1" hangingPunct="1">
              <a:defRPr/>
            </a:pPr>
            <a:r>
              <a:rPr lang="tr-TR" smtClean="0"/>
              <a:t>Transtracheal yıkantı, BAL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2115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Tedavi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Antibiyotik tedavisi</a:t>
            </a:r>
          </a:p>
          <a:p>
            <a:pPr lvl="2" eaLnBrk="1" hangingPunct="1">
              <a:defRPr/>
            </a:pPr>
            <a:r>
              <a:rPr lang="tr-TR" smtClean="0"/>
              <a:t>Gram + koklar– Trimet/sulf., kloramfenikol, sefalosporin</a:t>
            </a:r>
          </a:p>
          <a:p>
            <a:pPr lvl="2" eaLnBrk="1" hangingPunct="1">
              <a:defRPr/>
            </a:pPr>
            <a:r>
              <a:rPr lang="tr-TR" smtClean="0"/>
              <a:t>Gram – çubuklar-- Trimet/sulf., kloramfenikol, enrofloksasin, gentamisin</a:t>
            </a:r>
          </a:p>
          <a:p>
            <a:pPr lvl="2" eaLnBrk="1" hangingPunct="1">
              <a:defRPr/>
            </a:pPr>
            <a:r>
              <a:rPr lang="tr-TR" smtClean="0"/>
              <a:t>B.bronchiseptika– tetrasiklin, kloramfenikol, enrofloksasin</a:t>
            </a:r>
          </a:p>
          <a:p>
            <a:pPr eaLnBrk="1" hangingPunct="1">
              <a:defRPr/>
            </a:pPr>
            <a:r>
              <a:rPr lang="tr-TR" smtClean="0"/>
              <a:t>Bronkodilatatörler– theophilline 10 -20 mg/kg po 12-24  saatte bir.</a:t>
            </a:r>
          </a:p>
          <a:p>
            <a:pPr eaLnBrk="1" hangingPunct="1">
              <a:defRPr/>
            </a:pPr>
            <a:r>
              <a:rPr lang="tr-TR" smtClean="0"/>
              <a:t>Diüretikler, kortikosteroitler ve öksürük baskılayıcılardan kaçınılmalıdır. </a:t>
            </a:r>
          </a:p>
          <a:p>
            <a:pPr lvl="2"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40657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2. Destek tedavisi</a:t>
            </a:r>
          </a:p>
          <a:p>
            <a:pPr lvl="1" eaLnBrk="1" hangingPunct="1">
              <a:defRPr/>
            </a:pPr>
            <a:r>
              <a:rPr lang="tr-TR" smtClean="0"/>
              <a:t>Hava yollarının nemlendirilmesi( viskositenin azaltılması, mukusun ve silier hareketin arttırılması) buhar veya nemlendirme kutuları buğu vb.</a:t>
            </a:r>
          </a:p>
          <a:p>
            <a:pPr lvl="1" eaLnBrk="1" hangingPunct="1">
              <a:defRPr/>
            </a:pPr>
            <a:r>
              <a:rPr lang="tr-TR" smtClean="0"/>
              <a:t>Siyanozlu hastalara oksijen desteği PaO</a:t>
            </a:r>
            <a:r>
              <a:rPr lang="tr-TR" sz="2000"/>
              <a:t>2 </a:t>
            </a:r>
            <a:r>
              <a:rPr lang="tr-TR" smtClean="0"/>
              <a:t>60mm/Hg düşük, PaCO</a:t>
            </a:r>
            <a:r>
              <a:rPr lang="tr-TR" sz="1800"/>
              <a:t>2 </a:t>
            </a:r>
            <a:r>
              <a:rPr lang="tr-TR" sz="2400"/>
              <a:t> </a:t>
            </a:r>
            <a:r>
              <a:rPr lang="tr-TR" smtClean="0"/>
              <a:t>60-75 mm/Hg yüksek ise ve ileri derecede solunum zorluğu olduğunda</a:t>
            </a:r>
            <a:endParaRPr lang="tr-TR" sz="1400"/>
          </a:p>
        </p:txBody>
      </p:sp>
    </p:spTree>
    <p:extLst>
      <p:ext uri="{BB962C8B-B14F-4D97-AF65-F5344CB8AC3E}">
        <p14:creationId xmlns:p14="http://schemas.microsoft.com/office/powerpoint/2010/main" val="323245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ASPİRASYON PNÖMONİSİ</a:t>
            </a:r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5106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ETYOLOJİ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Aspirasyon pnömonisi</a:t>
            </a:r>
          </a:p>
          <a:p>
            <a:pPr eaLnBrk="1" hangingPunct="1">
              <a:defRPr/>
            </a:pPr>
            <a:r>
              <a:rPr lang="tr-TR" smtClean="0"/>
              <a:t>Gıdaların</a:t>
            </a:r>
          </a:p>
          <a:p>
            <a:pPr eaLnBrk="1" hangingPunct="1">
              <a:defRPr/>
            </a:pPr>
            <a:r>
              <a:rPr lang="tr-TR" smtClean="0"/>
              <a:t>Gastrik içeriğin( en yaygın neden )</a:t>
            </a:r>
          </a:p>
          <a:p>
            <a:pPr eaLnBrk="1" hangingPunct="1">
              <a:defRPr/>
            </a:pPr>
            <a:r>
              <a:rPr lang="tr-TR" smtClean="0"/>
              <a:t>Suyun</a:t>
            </a:r>
          </a:p>
          <a:p>
            <a:pPr eaLnBrk="1" hangingPunct="1">
              <a:defRPr/>
            </a:pPr>
            <a:r>
              <a:rPr lang="tr-TR" smtClean="0"/>
              <a:t>Mineral yağların</a:t>
            </a:r>
          </a:p>
          <a:p>
            <a:pPr eaLnBrk="1" hangingPunct="1">
              <a:defRPr/>
            </a:pPr>
            <a:r>
              <a:rPr lang="tr-TR" smtClean="0"/>
              <a:t>Yabancı cisimlerin akciğerlere kaçması nedeniyle olmaktadır.</a:t>
            </a:r>
          </a:p>
          <a:p>
            <a:pPr lvl="1"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86124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6">
      <a:dk1>
        <a:srgbClr val="006699"/>
      </a:dk1>
      <a:lt1>
        <a:srgbClr val="FFFFFF"/>
      </a:lt1>
      <a:dk2>
        <a:srgbClr val="006666"/>
      </a:dk2>
      <a:lt2>
        <a:srgbClr val="CCECFF"/>
      </a:lt2>
      <a:accent1>
        <a:srgbClr val="00CCFF"/>
      </a:accent1>
      <a:accent2>
        <a:srgbClr val="017A83"/>
      </a:accent2>
      <a:accent3>
        <a:srgbClr val="AAB8B8"/>
      </a:accent3>
      <a:accent4>
        <a:srgbClr val="DADADA"/>
      </a:accent4>
      <a:accent5>
        <a:srgbClr val="AAE2FF"/>
      </a:accent5>
      <a:accent6>
        <a:srgbClr val="016E76"/>
      </a:accent6>
      <a:hlink>
        <a:srgbClr val="FFFFCC"/>
      </a:hlink>
      <a:folHlink>
        <a:srgbClr val="99FF99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741</Words>
  <Application>Microsoft Office PowerPoint</Application>
  <PresentationFormat>Geniş ekran</PresentationFormat>
  <Paragraphs>139</Paragraphs>
  <Slides>33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33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Wingdings</vt:lpstr>
      <vt:lpstr>Office Teması</vt:lpstr>
      <vt:lpstr>Akçaağaç</vt:lpstr>
      <vt:lpstr>2- Bakteriyel pnömoniler</vt:lpstr>
      <vt:lpstr>Etyoloji</vt:lpstr>
      <vt:lpstr>PowerPoint Sunusu</vt:lpstr>
      <vt:lpstr>Klinik bulgular</vt:lpstr>
      <vt:lpstr>Tanı </vt:lpstr>
      <vt:lpstr>Tedavi</vt:lpstr>
      <vt:lpstr>PowerPoint Sunusu</vt:lpstr>
      <vt:lpstr>ASPİRASYON PNÖMONİSİ</vt:lpstr>
      <vt:lpstr>ETYOLOJİ</vt:lpstr>
      <vt:lpstr>Predispoze edici durumlar</vt:lpstr>
      <vt:lpstr>PowerPoint Sunusu</vt:lpstr>
      <vt:lpstr>Klinik bulgular</vt:lpstr>
      <vt:lpstr>Tanı</vt:lpstr>
      <vt:lpstr>Tedavi</vt:lpstr>
      <vt:lpstr>PowerPoint Sunusu</vt:lpstr>
      <vt:lpstr>AKCİĞER ÖDEMİ</vt:lpstr>
      <vt:lpstr>ETYOLOJİ</vt:lpstr>
      <vt:lpstr>PowerPoint Sunusu</vt:lpstr>
      <vt:lpstr>KLİNİK BULGULAR</vt:lpstr>
      <vt:lpstr>TEDAVİ</vt:lpstr>
      <vt:lpstr>PowerPoint Sunusu</vt:lpstr>
      <vt:lpstr>PROGNOZ</vt:lpstr>
      <vt:lpstr>PLEURA VE PLEURAL BOŞLUK HASTALIKLARI</vt:lpstr>
      <vt:lpstr>1. PLEURAL EFFÜZYON</vt:lpstr>
      <vt:lpstr>PowerPoint Sunusu</vt:lpstr>
      <vt:lpstr>ETYOLOJİ</vt:lpstr>
      <vt:lpstr>PowerPoint Sunusu</vt:lpstr>
      <vt:lpstr>PowerPoint Sunusu</vt:lpstr>
      <vt:lpstr>PowerPoint Sunusu</vt:lpstr>
      <vt:lpstr>PowerPoint Sunusu</vt:lpstr>
      <vt:lpstr>PowerPoint Sunusu</vt:lpstr>
      <vt:lpstr>KLİNİK BULGULAR</vt:lpstr>
      <vt:lpstr>Tanı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 Bakteriyel pnömoniler</dc:title>
  <dc:creator>Esra</dc:creator>
  <cp:lastModifiedBy>Esra</cp:lastModifiedBy>
  <cp:revision>1</cp:revision>
  <dcterms:created xsi:type="dcterms:W3CDTF">2020-05-12T07:56:02Z</dcterms:created>
  <dcterms:modified xsi:type="dcterms:W3CDTF">2020-05-12T07:56:16Z</dcterms:modified>
</cp:coreProperties>
</file>