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F8C5-4208-40AF-AC87-E117A2DB5EA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6B22-3B0F-45FE-A461-899B8B4B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272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F8C5-4208-40AF-AC87-E117A2DB5EA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6B22-3B0F-45FE-A461-899B8B4B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033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F8C5-4208-40AF-AC87-E117A2DB5EA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6B22-3B0F-45FE-A461-899B8B4B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45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F8C5-4208-40AF-AC87-E117A2DB5EA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6B22-3B0F-45FE-A461-899B8B4B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60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F8C5-4208-40AF-AC87-E117A2DB5EA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6B22-3B0F-45FE-A461-899B8B4B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807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F8C5-4208-40AF-AC87-E117A2DB5EA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6B22-3B0F-45FE-A461-899B8B4B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64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F8C5-4208-40AF-AC87-E117A2DB5EA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6B22-3B0F-45FE-A461-899B8B4B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70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F8C5-4208-40AF-AC87-E117A2DB5EA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6B22-3B0F-45FE-A461-899B8B4B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92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F8C5-4208-40AF-AC87-E117A2DB5EA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6B22-3B0F-45FE-A461-899B8B4B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47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F8C5-4208-40AF-AC87-E117A2DB5EA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6B22-3B0F-45FE-A461-899B8B4B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89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F8C5-4208-40AF-AC87-E117A2DB5EA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6B22-3B0F-45FE-A461-899B8B4B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13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3F8C5-4208-40AF-AC87-E117A2DB5EA3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76B22-3B0F-45FE-A461-899B8B4B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020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8ABDCD5-28E5-0640-B52E-CBD76598B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CBB1E2B-5F2B-014B-AF79-266068F1D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XIV. Türkiye’de Sendikacılık</a:t>
            </a:r>
          </a:p>
        </p:txBody>
      </p:sp>
    </p:spTree>
    <p:extLst>
      <p:ext uri="{BB962C8B-B14F-4D97-AF65-F5344CB8AC3E}">
        <p14:creationId xmlns:p14="http://schemas.microsoft.com/office/powerpoint/2010/main" val="2317315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Sendikasızlaşmanın Nedenleri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r-TR" dirty="0"/>
              <a:t>Yasal sınırlılıklar</a:t>
            </a:r>
          </a:p>
          <a:p>
            <a:pPr marL="514350" indent="-514350">
              <a:buAutoNum type="arabicPeriod"/>
            </a:pPr>
            <a:r>
              <a:rPr lang="tr-TR" dirty="0" err="1"/>
              <a:t>Kayıtdışı</a:t>
            </a:r>
            <a:r>
              <a:rPr lang="tr-TR" dirty="0"/>
              <a:t> istihdamın artması</a:t>
            </a:r>
          </a:p>
          <a:p>
            <a:pPr marL="514350" indent="-514350">
              <a:buAutoNum type="arabicPeriod"/>
            </a:pPr>
            <a:r>
              <a:rPr lang="tr-TR" dirty="0"/>
              <a:t>Özelleştirmeler</a:t>
            </a:r>
          </a:p>
          <a:p>
            <a:pPr marL="514350" indent="-514350">
              <a:buAutoNum type="arabicPeriod"/>
            </a:pPr>
            <a:r>
              <a:rPr lang="tr-TR" dirty="0"/>
              <a:t>TKY, İKY gibi yönetim felsefeleri</a:t>
            </a:r>
          </a:p>
          <a:p>
            <a:pPr marL="514350" indent="-514350">
              <a:buAutoNum type="arabicPeriod"/>
            </a:pPr>
            <a:r>
              <a:rPr lang="tr-TR" dirty="0"/>
              <a:t>İşten atılma korkusu</a:t>
            </a:r>
          </a:p>
          <a:p>
            <a:pPr marL="514350" indent="-514350">
              <a:buAutoNum type="arabicPeriod"/>
            </a:pPr>
            <a:r>
              <a:rPr lang="tr-TR" dirty="0"/>
              <a:t>Profesyonelleşme</a:t>
            </a:r>
          </a:p>
          <a:p>
            <a:pPr marL="514350" indent="-514350">
              <a:buAutoNum type="arabicPeriod"/>
            </a:pPr>
            <a:r>
              <a:rPr lang="tr-TR" dirty="0"/>
              <a:t>Yeni gelişmeleri takip edemememe</a:t>
            </a:r>
          </a:p>
          <a:p>
            <a:pPr marL="514350" indent="-514350">
              <a:buAutoNum type="arabicPeriod"/>
            </a:pPr>
            <a:r>
              <a:rPr lang="tr-TR" dirty="0"/>
              <a:t>İdeolojik saldırı</a:t>
            </a:r>
          </a:p>
        </p:txBody>
      </p:sp>
    </p:spTree>
    <p:extLst>
      <p:ext uri="{BB962C8B-B14F-4D97-AF65-F5344CB8AC3E}">
        <p14:creationId xmlns:p14="http://schemas.microsoft.com/office/powerpoint/2010/main" val="1145199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Güvencesizlik ve Geleceksizlik Ekseninde Gençlik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İstihdam Güvencesizliği</a:t>
            </a:r>
          </a:p>
          <a:p>
            <a:r>
              <a:rPr lang="tr-TR" dirty="0"/>
              <a:t>Ekonomik Güvencesizlik</a:t>
            </a:r>
          </a:p>
          <a:p>
            <a:r>
              <a:rPr lang="tr-TR"/>
              <a:t>Sosyal Güvencesizlik</a:t>
            </a:r>
            <a:endParaRPr lang="tr-TR" dirty="0"/>
          </a:p>
          <a:p>
            <a:r>
              <a:rPr lang="tr-TR" dirty="0"/>
              <a:t>Sendikal Güvencesizlik</a:t>
            </a:r>
          </a:p>
          <a:p>
            <a:r>
              <a:rPr lang="tr-TR" dirty="0"/>
              <a:t>Demokratik Güvencesizlik</a:t>
            </a:r>
          </a:p>
          <a:p>
            <a:r>
              <a:rPr lang="tr-TR" dirty="0"/>
              <a:t>Haysiyet Güvencesizliği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835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Türkiye İşgücü Piyasasının Özellikleri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tr-TR" dirty="0"/>
          </a:p>
          <a:p>
            <a:pPr algn="just">
              <a:buNone/>
            </a:pPr>
            <a:r>
              <a:rPr lang="tr-TR" dirty="0"/>
              <a:t>6. Sendikasızlık</a:t>
            </a:r>
          </a:p>
        </p:txBody>
      </p:sp>
    </p:spTree>
    <p:extLst>
      <p:ext uri="{BB962C8B-B14F-4D97-AF65-F5344CB8AC3E}">
        <p14:creationId xmlns:p14="http://schemas.microsoft.com/office/powerpoint/2010/main" val="430473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524000" y="1214438"/>
            <a:ext cx="9144000" cy="5643562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>
                <a:latin typeface="Arial" charset="0"/>
              </a:rPr>
              <a:t>1980’lerin sonundan itibaren özelleştirmeler, </a:t>
            </a:r>
            <a:r>
              <a:rPr lang="tr-TR" dirty="0" err="1">
                <a:latin typeface="Arial" charset="0"/>
              </a:rPr>
              <a:t>neo</a:t>
            </a:r>
            <a:r>
              <a:rPr lang="tr-TR" dirty="0">
                <a:latin typeface="Arial" charset="0"/>
              </a:rPr>
              <a:t>-liberal politikalar ve sendikasızlaştırma uygulamaları nedeniyle sendikalı işçi sayısı gerilerken, toplam işçi sayısı artmış, sonuçta sendikalaşma oranı radikal biçimde düşmüştür. </a:t>
            </a:r>
          </a:p>
          <a:p>
            <a:pPr eaLnBrk="1" hangingPunct="1">
              <a:defRPr/>
            </a:pPr>
            <a:endParaRPr lang="tr-TR" dirty="0">
              <a:latin typeface="Arial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 bwMode="auto">
          <a:xfrm>
            <a:off x="1524000" y="0"/>
            <a:ext cx="8929688" cy="1143000"/>
          </a:xfrm>
        </p:spPr>
        <p:txBody>
          <a:bodyPr vert="horz" wrap="square" lIns="91440" tIns="45720" rIns="91440" bIns="45720" numCol="1" rtlCol="0" anchor="b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tr-TR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Sendikalaşma ne durumda?</a:t>
            </a: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738313" y="2857500"/>
          <a:ext cx="8644000" cy="30794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1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1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502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717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6559">
                <a:tc>
                  <a:txBody>
                    <a:bodyPr/>
                    <a:lstStyle/>
                    <a:p>
                      <a:r>
                        <a:rPr lang="tr-TR" dirty="0"/>
                        <a:t>Yıl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TİS</a:t>
                      </a:r>
                      <a:r>
                        <a:rPr lang="tr-TR" baseline="0" dirty="0"/>
                        <a:t> Kapsamındaki</a:t>
                      </a:r>
                    </a:p>
                    <a:p>
                      <a:r>
                        <a:rPr lang="tr-TR" baseline="0" dirty="0"/>
                        <a:t>İşçi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Toplam İşçi Sayısı</a:t>
                      </a:r>
                    </a:p>
                    <a:p>
                      <a:r>
                        <a:rPr lang="tr-TR" dirty="0"/>
                        <a:t>(Ücretli/</a:t>
                      </a:r>
                      <a:r>
                        <a:rPr lang="tr-TR" dirty="0" err="1"/>
                        <a:t>Yevmiyeli</a:t>
                      </a:r>
                      <a:r>
                        <a:rPr lang="tr-TR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Sendikalaşma</a:t>
                      </a:r>
                      <a:r>
                        <a:rPr lang="tr-TR" baseline="0" dirty="0"/>
                        <a:t> Oranı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559">
                <a:tc>
                  <a:txBody>
                    <a:bodyPr/>
                    <a:lstStyle/>
                    <a:p>
                      <a:r>
                        <a:rPr lang="tr-TR" dirty="0"/>
                        <a:t>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1.591.360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tr-TR" sz="1800" b="1" dirty="0">
                          <a:latin typeface="Times New Roman" pitchFamily="18" charset="0"/>
                          <a:cs typeface="Times New Roman" pitchFamily="18" charset="0"/>
                        </a:rPr>
                        <a:t>       7.170.000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dirty="0">
                          <a:latin typeface="Times New Roman" pitchFamily="18" charset="0"/>
                          <a:cs typeface="Times New Roman" pitchFamily="18" charset="0"/>
                        </a:rPr>
                        <a:t>       % 22,2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6559">
                <a:tc>
                  <a:txBody>
                    <a:bodyPr/>
                    <a:lstStyle/>
                    <a:p>
                      <a:r>
                        <a:rPr lang="tr-TR" dirty="0"/>
                        <a:t>1995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1.144.989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Times New Roman" pitchFamily="18" charset="0"/>
                          <a:cs typeface="Times New Roman" pitchFamily="18" charset="0"/>
                        </a:rPr>
                        <a:t>       8.471.000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dirty="0">
                          <a:latin typeface="Times New Roman" pitchFamily="18" charset="0"/>
                          <a:cs typeface="Times New Roman" pitchFamily="18" charset="0"/>
                        </a:rPr>
                        <a:t>        % 13,5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559">
                <a:tc>
                  <a:txBody>
                    <a:bodyPr/>
                    <a:lstStyle/>
                    <a:p>
                      <a:r>
                        <a:rPr lang="tr-TR" dirty="0"/>
                        <a:t>1998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Times New Roman" pitchFamily="18" charset="0"/>
                          <a:cs typeface="Times New Roman" pitchFamily="18" charset="0"/>
                        </a:rPr>
                        <a:t>          1.209.155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Times New Roman" pitchFamily="18" charset="0"/>
                          <a:cs typeface="Times New Roman" pitchFamily="18" charset="0"/>
                        </a:rPr>
                        <a:t>        9.712.500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dirty="0">
                          <a:latin typeface="Times New Roman" pitchFamily="18" charset="0"/>
                          <a:cs typeface="Times New Roman" pitchFamily="18" charset="0"/>
                        </a:rPr>
                        <a:t>        % 12,4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559">
                <a:tc>
                  <a:txBody>
                    <a:bodyPr/>
                    <a:lstStyle/>
                    <a:p>
                      <a:r>
                        <a:rPr lang="tr-TR" dirty="0"/>
                        <a:t>2002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1.007.305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Times New Roman" pitchFamily="18" charset="0"/>
                          <a:cs typeface="Times New Roman" pitchFamily="18" charset="0"/>
                        </a:rPr>
                        <a:t>        10.625.000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dirty="0">
                          <a:latin typeface="Times New Roman" pitchFamily="18" charset="0"/>
                          <a:cs typeface="Times New Roman" pitchFamily="18" charset="0"/>
                        </a:rPr>
                        <a:t>        % 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6559">
                <a:tc>
                  <a:txBody>
                    <a:bodyPr/>
                    <a:lstStyle/>
                    <a:p>
                      <a:r>
                        <a:rPr lang="tr-TR" dirty="0"/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902.247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Times New Roman" pitchFamily="18" charset="0"/>
                          <a:cs typeface="Times New Roman" pitchFamily="18" charset="0"/>
                        </a:rPr>
                        <a:t>        12.617.000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dirty="0">
                          <a:latin typeface="Times New Roman" pitchFamily="18" charset="0"/>
                          <a:cs typeface="Times New Roman" pitchFamily="18" charset="0"/>
                        </a:rPr>
                        <a:t>        % 7,1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6559">
                <a:tc>
                  <a:txBody>
                    <a:bodyPr/>
                    <a:lstStyle/>
                    <a:p>
                      <a:r>
                        <a:rPr lang="tr-TR" dirty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Times New Roman" pitchFamily="18" charset="0"/>
                          <a:cs typeface="Times New Roman" pitchFamily="18" charset="0"/>
                        </a:rPr>
                        <a:t>           750.018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dirty="0">
                          <a:latin typeface="Times New Roman" pitchFamily="18" charset="0"/>
                          <a:cs typeface="Times New Roman" pitchFamily="18" charset="0"/>
                        </a:rPr>
                        <a:t>        12.937.000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dirty="0">
                          <a:latin typeface="Times New Roman" pitchFamily="18" charset="0"/>
                          <a:cs typeface="Times New Roman" pitchFamily="18" charset="0"/>
                        </a:rPr>
                        <a:t>        % 5,8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543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524000" y="1214438"/>
            <a:ext cx="9144000" cy="5643562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>
                <a:latin typeface="Arial" charset="0"/>
              </a:rPr>
              <a:t>Özel sektörde çalışanların sayısı hızla artarken, sendikalı işçi sayısı düşmekte, sendikalaşma oranı kaçınılmaz olarak gerilemektedir. </a:t>
            </a: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 bwMode="auto">
          <a:xfrm>
            <a:off x="1524000" y="0"/>
            <a:ext cx="8929688" cy="1143000"/>
          </a:xfrm>
        </p:spPr>
        <p:txBody>
          <a:bodyPr vert="horz" wrap="square" lIns="91440" tIns="45720" rIns="91440" bIns="45720" numCol="1" rtlCol="0" anchor="b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tr-TR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Özel Sektörde Sendikalaşma</a:t>
            </a: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738313" y="2857501"/>
          <a:ext cx="8644000" cy="29471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1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1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502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717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6559">
                <a:tc>
                  <a:txBody>
                    <a:bodyPr/>
                    <a:lstStyle/>
                    <a:p>
                      <a:r>
                        <a:rPr lang="tr-TR" dirty="0"/>
                        <a:t>Yıl </a:t>
                      </a:r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(Ekim</a:t>
                      </a:r>
                      <a:r>
                        <a:rPr lang="tr-TR" baseline="0" dirty="0"/>
                        <a:t> ayı verileri)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TİS</a:t>
                      </a:r>
                      <a:r>
                        <a:rPr lang="tr-TR" baseline="0" dirty="0"/>
                        <a:t> Kapsamındaki</a:t>
                      </a:r>
                    </a:p>
                    <a:p>
                      <a:r>
                        <a:rPr lang="tr-TR" baseline="0" dirty="0"/>
                        <a:t>İşçi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Özel</a:t>
                      </a:r>
                      <a:r>
                        <a:rPr lang="tr-TR" baseline="0" dirty="0"/>
                        <a:t> Sektörde Çalışan </a:t>
                      </a:r>
                      <a:r>
                        <a:rPr lang="tr-TR" dirty="0"/>
                        <a:t> İşçi Sayısı</a:t>
                      </a:r>
                    </a:p>
                    <a:p>
                      <a:r>
                        <a:rPr lang="tr-TR" dirty="0"/>
                        <a:t>(Ücretli/</a:t>
                      </a:r>
                      <a:r>
                        <a:rPr lang="tr-TR" dirty="0" err="1"/>
                        <a:t>Yevmiyeli</a:t>
                      </a:r>
                      <a:r>
                        <a:rPr lang="tr-TR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Sendikalaşma</a:t>
                      </a:r>
                      <a:r>
                        <a:rPr lang="tr-TR" baseline="0" dirty="0"/>
                        <a:t> Oranı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559">
                <a:tc>
                  <a:txBody>
                    <a:bodyPr/>
                    <a:lstStyle/>
                    <a:p>
                      <a:r>
                        <a:rPr lang="tr-TR" sz="1800" dirty="0"/>
                        <a:t>1995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437.788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>
                          <a:latin typeface="Times New Roman"/>
                          <a:ea typeface="Times New Roman"/>
                          <a:cs typeface="Times New Roman"/>
                        </a:rPr>
                        <a:t>              5.584.000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7,8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6559">
                <a:tc>
                  <a:txBody>
                    <a:bodyPr/>
                    <a:lstStyle/>
                    <a:p>
                      <a:r>
                        <a:rPr lang="tr-TR" sz="1800" dirty="0"/>
                        <a:t>2002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415.972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>
                          <a:latin typeface="Times New Roman"/>
                          <a:ea typeface="Times New Roman"/>
                          <a:cs typeface="Times New Roman"/>
                        </a:rPr>
                        <a:t>              7.483.000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5,6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559">
                <a:tc>
                  <a:txBody>
                    <a:bodyPr/>
                    <a:lstStyle/>
                    <a:p>
                      <a:r>
                        <a:rPr lang="tr-TR" sz="1800" dirty="0"/>
                        <a:t>2004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401.002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>
                          <a:latin typeface="Times New Roman"/>
                          <a:ea typeface="Times New Roman"/>
                          <a:cs typeface="Times New Roman"/>
                        </a:rPr>
                        <a:t>              8.510.000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4,7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559">
                <a:tc>
                  <a:txBody>
                    <a:bodyPr/>
                    <a:lstStyle/>
                    <a:p>
                      <a:r>
                        <a:rPr lang="tr-TR" sz="1800" dirty="0"/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399.656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>
                          <a:latin typeface="Times New Roman"/>
                          <a:ea typeface="Times New Roman"/>
                          <a:cs typeface="Times New Roman"/>
                        </a:rPr>
                        <a:t>              9.918.000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4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6559">
                <a:tc>
                  <a:txBody>
                    <a:bodyPr/>
                    <a:lstStyle/>
                    <a:p>
                      <a:r>
                        <a:rPr lang="tr-TR" sz="1800" dirty="0"/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361.430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>
                          <a:latin typeface="Times New Roman"/>
                          <a:ea typeface="Times New Roman"/>
                          <a:cs typeface="Times New Roman"/>
                        </a:rPr>
                        <a:t>            10.572.284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3,4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104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8" name="7 İçerik Yer Tutucusu"/>
          <p:cNvGraphicFramePr>
            <a:graphicFrameLocks noGrp="1"/>
          </p:cNvGraphicFramePr>
          <p:nvPr>
            <p:ph idx="1"/>
          </p:nvPr>
        </p:nvGraphicFramePr>
        <p:xfrm>
          <a:off x="2452663" y="714356"/>
          <a:ext cx="7929619" cy="5608320"/>
        </p:xfrm>
        <a:graphic>
          <a:graphicData uri="http://schemas.openxmlformats.org/drawingml/2006/table">
            <a:tbl>
              <a:tblPr/>
              <a:tblGrid>
                <a:gridCol w="10473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74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75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73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96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4653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4653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910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Times New Roman"/>
                          <a:ea typeface="Times New Roman"/>
                          <a:cs typeface="Times New Roman"/>
                        </a:rPr>
                        <a:t>Ücretli ve Maaşlı Çalışanlar</a:t>
                      </a:r>
                      <a:r>
                        <a:rPr lang="tr-TR" sz="1600" b="1" baseline="30000" dirty="0">
                          <a:latin typeface="Times New Roman"/>
                          <a:ea typeface="Times New Roman"/>
                          <a:cs typeface="Times New Roman"/>
                          <a:sym typeface="Symbol"/>
                          <a:hlinkClick r:id="" action="ppaction://hlinkfile"/>
                        </a:rPr>
                        <a:t>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Times New Roman"/>
                          <a:ea typeface="Times New Roman"/>
                          <a:cs typeface="Times New Roman"/>
                        </a:rPr>
                        <a:t>Çalışma ve Sosyal Güvenlik Bakanlığı İstatistikleri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Times New Roman"/>
                          <a:ea typeface="Times New Roman"/>
                          <a:cs typeface="Times New Roman"/>
                        </a:rPr>
                        <a:t>Sosyal Sigortalar Kurumu İstatistikleri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3246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Times New Roman"/>
                          <a:ea typeface="Times New Roman"/>
                          <a:cs typeface="Times New Roman"/>
                        </a:rPr>
                        <a:t>Sendikalaşma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Times New Roman"/>
                          <a:ea typeface="Times New Roman"/>
                          <a:cs typeface="Times New Roman"/>
                        </a:rPr>
                        <a:t>(yüzde )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Times New Roman"/>
                          <a:ea typeface="Times New Roman"/>
                          <a:cs typeface="Times New Roman"/>
                        </a:rPr>
                        <a:t>TİS kapsamında işçi sayısı/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Times New Roman"/>
                          <a:ea typeface="Times New Roman"/>
                          <a:cs typeface="Times New Roman"/>
                        </a:rPr>
                        <a:t>Toplam ücretli ve maaşlı çalışanlar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Times New Roman"/>
                          <a:ea typeface="Times New Roman"/>
                          <a:cs typeface="Times New Roman"/>
                        </a:rPr>
                        <a:t>(yüzde )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Times New Roman"/>
                          <a:ea typeface="Times New Roman"/>
                          <a:cs typeface="Times New Roman"/>
                        </a:rPr>
                        <a:t>Sendikalaşma (yüzde )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Times New Roman"/>
                          <a:ea typeface="Times New Roman"/>
                          <a:cs typeface="Times New Roman"/>
                        </a:rPr>
                        <a:t>Kamu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Times New Roman"/>
                          <a:ea typeface="Times New Roman"/>
                          <a:cs typeface="Times New Roman"/>
                        </a:rPr>
                        <a:t>Özel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272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Times New Roman"/>
                          <a:ea typeface="Times New Roman"/>
                          <a:cs typeface="Times New Roman"/>
                        </a:rPr>
                        <a:t>Sendikalı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Times New Roman"/>
                          <a:ea typeface="Times New Roman"/>
                          <a:cs typeface="Times New Roman"/>
                        </a:rPr>
                        <a:t> (yüzde )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Times New Roman"/>
                          <a:ea typeface="Times New Roman"/>
                          <a:cs typeface="Times New Roman"/>
                        </a:rPr>
                        <a:t>Sendikalı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Times New Roman"/>
                          <a:ea typeface="Times New Roman"/>
                          <a:cs typeface="Times New Roman"/>
                        </a:rPr>
                        <a:t>(yüzde )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5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Times New Roman"/>
                          <a:ea typeface="Times New Roman"/>
                          <a:cs typeface="Times New Roman"/>
                        </a:rPr>
                        <a:t>1999</a:t>
                      </a: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Times New Roman"/>
                          <a:cs typeface="Times New Roman"/>
                        </a:rPr>
                        <a:t>4.381.039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Times New Roman"/>
                          <a:cs typeface="Times New Roman"/>
                        </a:rPr>
                        <a:t>69.3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Times New Roman"/>
                          <a:ea typeface="Times New Roman"/>
                          <a:cs typeface="Times New Roman"/>
                        </a:rPr>
                        <a:t>23.9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Times New Roman"/>
                          <a:ea typeface="Times New Roman"/>
                          <a:cs typeface="Times New Roman"/>
                        </a:rPr>
                        <a:t>16.3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Times New Roman"/>
                          <a:ea typeface="Times New Roman"/>
                          <a:cs typeface="Times New Roman"/>
                        </a:rPr>
                        <a:t>59.7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Times New Roman"/>
                          <a:ea typeface="Times New Roman"/>
                          <a:cs typeface="Times New Roman"/>
                        </a:rPr>
                        <a:t>6.4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5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Times New Roman"/>
                          <a:cs typeface="Times New Roman"/>
                        </a:rPr>
                        <a:t>4.521.081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Times New Roman"/>
                          <a:cs typeface="Times New Roman"/>
                        </a:rPr>
                        <a:t>54.6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Times New Roman"/>
                          <a:cs typeface="Times New Roman"/>
                        </a:rPr>
                        <a:t>22.9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Times New Roman"/>
                          <a:ea typeface="Times New Roman"/>
                          <a:cs typeface="Times New Roman"/>
                        </a:rPr>
                        <a:t>16.0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Times New Roman"/>
                          <a:cs typeface="Times New Roman"/>
                        </a:rPr>
                        <a:t>55.4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Times New Roman"/>
                          <a:cs typeface="Times New Roman"/>
                        </a:rPr>
                        <a:t>6.4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5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Times New Roman"/>
                          <a:ea typeface="Times New Roman"/>
                          <a:cs typeface="Times New Roman"/>
                        </a:rPr>
                        <a:t>2003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Times New Roman"/>
                          <a:cs typeface="Times New Roman"/>
                        </a:rPr>
                        <a:t>4.781.958 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Times New Roman"/>
                          <a:cs typeface="Times New Roman"/>
                        </a:rPr>
                        <a:t>57.5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Times New Roman"/>
                          <a:cs typeface="Times New Roman"/>
                        </a:rPr>
                        <a:t>13.1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Times New Roman"/>
                          <a:ea typeface="Times New Roman"/>
                          <a:cs typeface="Times New Roman"/>
                        </a:rPr>
                        <a:t>15.7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Times New Roman"/>
                          <a:ea typeface="Times New Roman"/>
                          <a:cs typeface="Times New Roman"/>
                        </a:rPr>
                        <a:t>50.7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Times New Roman"/>
                          <a:cs typeface="Times New Roman"/>
                        </a:rPr>
                        <a:t>6.2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5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Times New Roman"/>
                          <a:ea typeface="Times New Roman"/>
                          <a:cs typeface="Times New Roman"/>
                        </a:rPr>
                        <a:t>2005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Times New Roman"/>
                          <a:cs typeface="Times New Roman"/>
                        </a:rPr>
                        <a:t>5.022.584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Times New Roman"/>
                          <a:cs typeface="Times New Roman"/>
                        </a:rPr>
                        <a:t>58.6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Times New Roman"/>
                          <a:cs typeface="Times New Roman"/>
                        </a:rPr>
                        <a:t>11.7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Times New Roman"/>
                          <a:cs typeface="Times New Roman"/>
                        </a:rPr>
                        <a:t>14.9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Times New Roman"/>
                          <a:ea typeface="Times New Roman"/>
                          <a:cs typeface="Times New Roman"/>
                        </a:rPr>
                        <a:t>50.2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Times New Roman"/>
                          <a:ea typeface="Times New Roman"/>
                          <a:cs typeface="Times New Roman"/>
                        </a:rPr>
                        <a:t>6.0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1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Times New Roman"/>
                          <a:ea typeface="Times New Roman"/>
                          <a:cs typeface="Times New Roman"/>
                        </a:rPr>
                        <a:t>2008 (Temmuz)</a:t>
                      </a: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Times New Roman"/>
                          <a:cs typeface="Times New Roman"/>
                        </a:rPr>
                        <a:t>5.414.423 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Times New Roman"/>
                          <a:cs typeface="Times New Roman"/>
                        </a:rPr>
                        <a:t>58.72 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Times New Roman"/>
                          <a:cs typeface="Times New Roman"/>
                        </a:rPr>
                        <a:t>10.8 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Times New Roman"/>
                          <a:cs typeface="Times New Roman"/>
                        </a:rPr>
                        <a:t>8.19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Times New Roman"/>
                          <a:ea typeface="Times New Roman"/>
                          <a:cs typeface="Times New Roman"/>
                        </a:rPr>
                        <a:t>50.1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Times New Roman"/>
                          <a:ea typeface="Times New Roman"/>
                          <a:cs typeface="Times New Roman"/>
                        </a:rPr>
                        <a:t>6.0</a:t>
                      </a:r>
                    </a:p>
                  </a:txBody>
                  <a:tcPr marL="59206" marR="59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1524001" y="-32316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>
                <a:latin typeface="Arial" pitchFamily="34" charset="0"/>
              </a:rPr>
              <a:t/>
            </a:r>
            <a:br>
              <a:rPr lang="tr-TR">
                <a:latin typeface="Arial" pitchFamily="34" charset="0"/>
              </a:rPr>
            </a:br>
            <a:endParaRPr lang="tr-TR">
              <a:latin typeface="Arial" pitchFamily="34" charset="0"/>
            </a:endParaRP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1524001" y="-180697"/>
            <a:ext cx="184731" cy="369332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79206" name="Rectangl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524001" y="51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213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738414" y="500041"/>
          <a:ext cx="7072362" cy="5359581"/>
        </p:xfrm>
        <a:graphic>
          <a:graphicData uri="http://schemas.openxmlformats.org/drawingml/2006/table">
            <a:tbl>
              <a:tblPr/>
              <a:tblGrid>
                <a:gridCol w="35361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361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456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280"/>
                        </a:spcAft>
                      </a:pPr>
                      <a:r>
                        <a:rPr lang="en-GB" sz="1200" b="1">
                          <a:latin typeface="TR Times New Roman"/>
                        </a:rPr>
                        <a:t>No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         </a:t>
                      </a:r>
                      <a:r>
                        <a:rPr lang="en-GB" sz="1200" b="1">
                          <a:latin typeface="TR Times New Roman"/>
                        </a:rPr>
                        <a:t>                   İşkolları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477"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 1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Avcılık, balıkçılık, tarım ve ormancılık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477"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 2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Gıda sanayi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5477"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 3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Madencilik ve taş ocakları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5477"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 4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Petrol, kimya, lastik, plastik ve ilaç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5477"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 5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Dokuma, hazır giyim ve deri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5477"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 6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Ağaç ve kâğıt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5477"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 7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İletişim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5477"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 8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Basın, yayın ve gazetecilik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5477"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 9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Banka, finans ve sigorta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5477"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 dirty="0">
                          <a:latin typeface="TR Times New Roman"/>
                        </a:rPr>
                        <a:t>10 </a:t>
                      </a:r>
                      <a:endParaRPr lang="en-GB" dirty="0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Ticaret, büro, eğitim ve güzel sanatlar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5477"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11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Çimento, toprak ve cam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5477"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12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Metal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5477"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13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İnşaat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45477"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14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 dirty="0" err="1">
                          <a:latin typeface="TR Times New Roman"/>
                        </a:rPr>
                        <a:t>Enerji</a:t>
                      </a:r>
                      <a:endParaRPr lang="en-GB" dirty="0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45477"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15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Taşımacılık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490954"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16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Gemi yapımı ve deniz taşımacılığı, ardiye ve antrepoculuk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45477"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17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Sağlık ve sosyal hizmetler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45477"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18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Konaklama ve eğlence işleri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45477"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19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Savunma ve güvenlik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45477"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>
                          <a:latin typeface="TR Times New Roman"/>
                        </a:rPr>
                        <a:t>20</a:t>
                      </a:r>
                      <a:endParaRPr lang="en-GB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80"/>
                        </a:spcAft>
                      </a:pPr>
                      <a:r>
                        <a:rPr lang="en-GB" sz="1200" dirty="0" err="1">
                          <a:latin typeface="TR Times New Roman"/>
                        </a:rPr>
                        <a:t>Genel</a:t>
                      </a:r>
                      <a:r>
                        <a:rPr lang="en-GB" sz="1200" dirty="0">
                          <a:latin typeface="TR Times New Roman"/>
                        </a:rPr>
                        <a:t> </a:t>
                      </a:r>
                      <a:r>
                        <a:rPr lang="en-GB" sz="1200" dirty="0" err="1">
                          <a:latin typeface="TR Times New Roman"/>
                        </a:rPr>
                        <a:t>işler</a:t>
                      </a:r>
                      <a:endParaRPr lang="en-GB" dirty="0"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773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2238348" y="1500180"/>
          <a:ext cx="7429552" cy="4566554"/>
        </p:xfrm>
        <a:graphic>
          <a:graphicData uri="http://schemas.openxmlformats.org/drawingml/2006/table">
            <a:tbl>
              <a:tblPr/>
              <a:tblGrid>
                <a:gridCol w="14855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55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55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63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63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Times New Roman"/>
                          <a:ea typeface="Times New Roman"/>
                          <a:cs typeface="Times New Roman"/>
                        </a:rPr>
                        <a:t>İşkolu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Times New Roman"/>
                          <a:ea typeface="Times New Roman"/>
                          <a:cs typeface="Times New Roman"/>
                        </a:rPr>
                        <a:t>Sendikanın Adı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Times New Roman"/>
                          <a:ea typeface="Times New Roman"/>
                          <a:cs typeface="Times New Roman"/>
                        </a:rPr>
                        <a:t>Üye Sayıları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Times New Roman"/>
                          <a:ea typeface="Times New Roman"/>
                          <a:cs typeface="Times New Roman"/>
                        </a:rPr>
                        <a:t>(Ocak 2006)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tr-TR" sz="1400" b="1" i="1">
                          <a:latin typeface="Calibri"/>
                          <a:ea typeface="Times New Roman"/>
                          <a:cs typeface="Times New Roman"/>
                        </a:rPr>
                        <a:t>Genel Merkez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Times New Roman"/>
                          <a:ea typeface="Times New Roman"/>
                          <a:cs typeface="Times New Roman"/>
                        </a:rPr>
                        <a:t>Konfederasyon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Petrol, Kimya ve Lastik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Petrol-İş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79.185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İstanbul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Türk-İş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Dokuma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Teksif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325.651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Ankara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Türk-İş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Enerji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Tes-İş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115.134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Ankara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Türk-İş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İnşaat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Yol-İş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161.500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Ankara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Türk-İş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Gıda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Tek Gıda-İş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181.850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İstanbul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Türk-İş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Metal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Türk Metal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281.705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Ankara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Türk-İş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Birleşik Metal-İş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67.593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İstanbul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DİSK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Çelik-İş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91.391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Ankara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Hak-İş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Genel İşler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Belediye-İş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191.313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Ankara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Türk-İş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Genel-İş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75.500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Ankara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DİSK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Hizmet-İş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110.222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Ankara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Hak-İş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800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Üç Büyük İşçi Konfederasyonu</a:t>
            </a:r>
          </a:p>
          <a:p>
            <a:pPr>
              <a:buNone/>
            </a:pPr>
            <a:r>
              <a:rPr lang="tr-TR" dirty="0"/>
              <a:t>	TÜRK-İŞ</a:t>
            </a:r>
          </a:p>
          <a:p>
            <a:pPr>
              <a:buNone/>
            </a:pPr>
            <a:r>
              <a:rPr lang="tr-TR" dirty="0"/>
              <a:t>	DİSK</a:t>
            </a:r>
          </a:p>
          <a:p>
            <a:pPr>
              <a:buNone/>
            </a:pPr>
            <a:r>
              <a:rPr lang="tr-TR" dirty="0"/>
              <a:t>	HAK-İŞ</a:t>
            </a:r>
          </a:p>
        </p:txBody>
      </p:sp>
    </p:spTree>
    <p:extLst>
      <p:ext uri="{BB962C8B-B14F-4D97-AF65-F5344CB8AC3E}">
        <p14:creationId xmlns:p14="http://schemas.microsoft.com/office/powerpoint/2010/main" val="3102348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Kamu Emekçileri Üç Büyük Konfederasyon</a:t>
            </a:r>
          </a:p>
          <a:p>
            <a:pPr>
              <a:buNone/>
            </a:pPr>
            <a:r>
              <a:rPr lang="tr-TR" dirty="0"/>
              <a:t>	KESK</a:t>
            </a:r>
          </a:p>
          <a:p>
            <a:pPr>
              <a:buNone/>
            </a:pPr>
            <a:r>
              <a:rPr lang="tr-TR" dirty="0"/>
              <a:t>    Kamu-Sen</a:t>
            </a:r>
          </a:p>
          <a:p>
            <a:pPr>
              <a:buNone/>
            </a:pPr>
            <a:r>
              <a:rPr lang="tr-TR" dirty="0"/>
              <a:t>	Memur-Sen</a:t>
            </a:r>
          </a:p>
        </p:txBody>
      </p:sp>
    </p:spTree>
    <p:extLst>
      <p:ext uri="{BB962C8B-B14F-4D97-AF65-F5344CB8AC3E}">
        <p14:creationId xmlns:p14="http://schemas.microsoft.com/office/powerpoint/2010/main" val="2179303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Microsoft Office PowerPoint</Application>
  <PresentationFormat>Geniş ekran</PresentationFormat>
  <Paragraphs>278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Arial</vt:lpstr>
      <vt:lpstr>Arial</vt:lpstr>
      <vt:lpstr>Calibri</vt:lpstr>
      <vt:lpstr>Calibri Light</vt:lpstr>
      <vt:lpstr>Symbol</vt:lpstr>
      <vt:lpstr>Times New Roman</vt:lpstr>
      <vt:lpstr>TR Times New Roman</vt:lpstr>
      <vt:lpstr>Office Teması</vt:lpstr>
      <vt:lpstr>PowerPoint Sunusu</vt:lpstr>
      <vt:lpstr>Türkiye İşgücü Piyasasının Özellikleri</vt:lpstr>
      <vt:lpstr>Sendikalaşma ne durumda?</vt:lpstr>
      <vt:lpstr>Özel Sektörde Sendikalaşma</vt:lpstr>
      <vt:lpstr>PowerPoint Sunusu</vt:lpstr>
      <vt:lpstr>PowerPoint Sunusu</vt:lpstr>
      <vt:lpstr>PowerPoint Sunusu</vt:lpstr>
      <vt:lpstr>PowerPoint Sunusu</vt:lpstr>
      <vt:lpstr>PowerPoint Sunusu</vt:lpstr>
      <vt:lpstr>Sendikasızlaşmanın Nedenleri</vt:lpstr>
      <vt:lpstr>Güvencesizlik ve Geleceksizlik Ekseninde Gençlik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Asus</cp:lastModifiedBy>
  <cp:revision>1</cp:revision>
  <dcterms:created xsi:type="dcterms:W3CDTF">2020-06-24T22:56:07Z</dcterms:created>
  <dcterms:modified xsi:type="dcterms:W3CDTF">2020-06-24T22:56:26Z</dcterms:modified>
</cp:coreProperties>
</file>