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3F8C5-4208-40AF-AC87-E117A2DB5EA3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76B22-3B0F-45FE-A461-899B8B4B7B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2729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3F8C5-4208-40AF-AC87-E117A2DB5EA3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76B22-3B0F-45FE-A461-899B8B4B7B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0334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3F8C5-4208-40AF-AC87-E117A2DB5EA3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76B22-3B0F-45FE-A461-899B8B4B7B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4531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3F8C5-4208-40AF-AC87-E117A2DB5EA3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76B22-3B0F-45FE-A461-899B8B4B7B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1608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3F8C5-4208-40AF-AC87-E117A2DB5EA3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76B22-3B0F-45FE-A461-899B8B4B7B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8075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3F8C5-4208-40AF-AC87-E117A2DB5EA3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76B22-3B0F-45FE-A461-899B8B4B7B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641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3F8C5-4208-40AF-AC87-E117A2DB5EA3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76B22-3B0F-45FE-A461-899B8B4B7B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1706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3F8C5-4208-40AF-AC87-E117A2DB5EA3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76B22-3B0F-45FE-A461-899B8B4B7B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927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3F8C5-4208-40AF-AC87-E117A2DB5EA3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76B22-3B0F-45FE-A461-899B8B4B7B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47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3F8C5-4208-40AF-AC87-E117A2DB5EA3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76B22-3B0F-45FE-A461-899B8B4B7B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8973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3F8C5-4208-40AF-AC87-E117A2DB5EA3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76B22-3B0F-45FE-A461-899B8B4B7B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8136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D3F8C5-4208-40AF-AC87-E117A2DB5EA3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976B22-3B0F-45FE-A461-899B8B4B7B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0200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C8ABDCD5-28E5-0640-B52E-CBD76598B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FCBB1E2B-5F2B-014B-AF79-266068F1D7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tr-TR" dirty="0">
                <a:solidFill>
                  <a:srgbClr val="FF0000"/>
                </a:solidFill>
              </a:rPr>
              <a:t>XIV. Türkiye’de Sendikacılık</a:t>
            </a:r>
          </a:p>
        </p:txBody>
      </p:sp>
    </p:spTree>
    <p:extLst>
      <p:ext uri="{BB962C8B-B14F-4D97-AF65-F5344CB8AC3E}">
        <p14:creationId xmlns:p14="http://schemas.microsoft.com/office/powerpoint/2010/main" val="23173156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Sendikasızlaşmanın Nedenleri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tr-TR" dirty="0"/>
              <a:t>Yasal sınırlılıklar</a:t>
            </a:r>
          </a:p>
          <a:p>
            <a:pPr marL="514350" indent="-514350">
              <a:buAutoNum type="arabicPeriod"/>
            </a:pPr>
            <a:r>
              <a:rPr lang="tr-TR" dirty="0" err="1"/>
              <a:t>Kayıtdışı</a:t>
            </a:r>
            <a:r>
              <a:rPr lang="tr-TR" dirty="0"/>
              <a:t> istihdamın artması</a:t>
            </a:r>
          </a:p>
          <a:p>
            <a:pPr marL="514350" indent="-514350">
              <a:buAutoNum type="arabicPeriod"/>
            </a:pPr>
            <a:r>
              <a:rPr lang="tr-TR" dirty="0"/>
              <a:t>Özelleştirmeler</a:t>
            </a:r>
          </a:p>
          <a:p>
            <a:pPr marL="514350" indent="-514350">
              <a:buAutoNum type="arabicPeriod"/>
            </a:pPr>
            <a:r>
              <a:rPr lang="tr-TR" dirty="0"/>
              <a:t>TKY, İKY gibi yönetim felsefeleri</a:t>
            </a:r>
          </a:p>
          <a:p>
            <a:pPr marL="514350" indent="-514350">
              <a:buAutoNum type="arabicPeriod"/>
            </a:pPr>
            <a:r>
              <a:rPr lang="tr-TR" dirty="0"/>
              <a:t>İşten atılma korkusu</a:t>
            </a:r>
          </a:p>
          <a:p>
            <a:pPr marL="514350" indent="-514350">
              <a:buAutoNum type="arabicPeriod"/>
            </a:pPr>
            <a:r>
              <a:rPr lang="tr-TR" dirty="0"/>
              <a:t>Profesyonelleşme</a:t>
            </a:r>
          </a:p>
          <a:p>
            <a:pPr marL="514350" indent="-514350">
              <a:buAutoNum type="arabicPeriod"/>
            </a:pPr>
            <a:r>
              <a:rPr lang="tr-TR" dirty="0"/>
              <a:t>Yeni gelişmeleri takip edemememe</a:t>
            </a:r>
          </a:p>
          <a:p>
            <a:pPr marL="514350" indent="-514350">
              <a:buAutoNum type="arabicPeriod"/>
            </a:pPr>
            <a:r>
              <a:rPr lang="tr-TR" dirty="0"/>
              <a:t>İdeolojik saldırı</a:t>
            </a:r>
          </a:p>
        </p:txBody>
      </p:sp>
    </p:spTree>
    <p:extLst>
      <p:ext uri="{BB962C8B-B14F-4D97-AF65-F5344CB8AC3E}">
        <p14:creationId xmlns:p14="http://schemas.microsoft.com/office/powerpoint/2010/main" val="11451999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Güvencesizlik ve Geleceksizlik Ekseninde Gençlik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İstihdam Güvencesizliği</a:t>
            </a:r>
          </a:p>
          <a:p>
            <a:r>
              <a:rPr lang="tr-TR" dirty="0"/>
              <a:t>Ekonomik Güvencesizlik</a:t>
            </a:r>
          </a:p>
          <a:p>
            <a:r>
              <a:rPr lang="tr-TR"/>
              <a:t>Sosyal Güvencesizlik</a:t>
            </a:r>
            <a:endParaRPr lang="tr-TR" dirty="0"/>
          </a:p>
          <a:p>
            <a:r>
              <a:rPr lang="tr-TR" dirty="0"/>
              <a:t>Sendikal Güvencesizlik</a:t>
            </a:r>
          </a:p>
          <a:p>
            <a:r>
              <a:rPr lang="tr-TR" dirty="0"/>
              <a:t>Demokratik Güvencesizlik</a:t>
            </a:r>
          </a:p>
          <a:p>
            <a:r>
              <a:rPr lang="tr-TR" dirty="0"/>
              <a:t>Haysiyet Güvencesizliği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98355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Türkiye İşgücü Piyasasının Özellikleri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endParaRPr lang="tr-TR" dirty="0"/>
          </a:p>
          <a:p>
            <a:pPr algn="just">
              <a:buNone/>
            </a:pPr>
            <a:r>
              <a:rPr lang="tr-TR" dirty="0"/>
              <a:t>6. Sendikasızlık</a:t>
            </a:r>
          </a:p>
        </p:txBody>
      </p:sp>
    </p:spTree>
    <p:extLst>
      <p:ext uri="{BB962C8B-B14F-4D97-AF65-F5344CB8AC3E}">
        <p14:creationId xmlns:p14="http://schemas.microsoft.com/office/powerpoint/2010/main" val="4304733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524000" y="1214438"/>
            <a:ext cx="9144000" cy="5643562"/>
          </a:xfrm>
        </p:spPr>
        <p:txBody>
          <a:bodyPr/>
          <a:lstStyle/>
          <a:p>
            <a:pPr eaLnBrk="1" hangingPunct="1">
              <a:defRPr/>
            </a:pPr>
            <a:r>
              <a:rPr lang="tr-TR" dirty="0">
                <a:latin typeface="Arial" charset="0"/>
              </a:rPr>
              <a:t>1980’lerin sonundan itibaren özelleştirmeler, </a:t>
            </a:r>
            <a:r>
              <a:rPr lang="tr-TR" dirty="0" err="1">
                <a:latin typeface="Arial" charset="0"/>
              </a:rPr>
              <a:t>neo</a:t>
            </a:r>
            <a:r>
              <a:rPr lang="tr-TR" dirty="0">
                <a:latin typeface="Arial" charset="0"/>
              </a:rPr>
              <a:t>-liberal politikalar ve sendikasızlaştırma uygulamaları nedeniyle sendikalı işçi sayısı gerilerken, toplam işçi sayısı artmış, sonuçta sendikalaşma oranı radikal biçimde düşmüştür. </a:t>
            </a:r>
          </a:p>
          <a:p>
            <a:pPr eaLnBrk="1" hangingPunct="1">
              <a:defRPr/>
            </a:pPr>
            <a:endParaRPr lang="tr-TR" dirty="0">
              <a:latin typeface="Arial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ctrTitle"/>
          </p:nvPr>
        </p:nvSpPr>
        <p:spPr bwMode="auto">
          <a:xfrm>
            <a:off x="1524000" y="0"/>
            <a:ext cx="8929688" cy="1143000"/>
          </a:xfrm>
        </p:spPr>
        <p:txBody>
          <a:bodyPr vert="horz" wrap="square" lIns="91440" tIns="45720" rIns="91440" bIns="45720" numCol="1" rtlCol="0" anchor="b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tr-TR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Sendikalaşma ne durumda?</a:t>
            </a:r>
          </a:p>
        </p:txBody>
      </p:sp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1738313" y="2857500"/>
          <a:ext cx="8644000" cy="307943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161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161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5026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7173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06559">
                <a:tc>
                  <a:txBody>
                    <a:bodyPr/>
                    <a:lstStyle/>
                    <a:p>
                      <a:r>
                        <a:rPr lang="tr-TR" dirty="0"/>
                        <a:t>Yıl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TİS</a:t>
                      </a:r>
                      <a:r>
                        <a:rPr lang="tr-TR" baseline="0" dirty="0"/>
                        <a:t> Kapsamındaki</a:t>
                      </a:r>
                    </a:p>
                    <a:p>
                      <a:r>
                        <a:rPr lang="tr-TR" baseline="0" dirty="0"/>
                        <a:t>İşçi Sayısı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Toplam İşçi Sayısı</a:t>
                      </a:r>
                    </a:p>
                    <a:p>
                      <a:r>
                        <a:rPr lang="tr-TR" dirty="0"/>
                        <a:t>(Ücretli/</a:t>
                      </a:r>
                      <a:r>
                        <a:rPr lang="tr-TR" dirty="0" err="1"/>
                        <a:t>Yevmiyeli</a:t>
                      </a:r>
                      <a:r>
                        <a:rPr lang="tr-TR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Sendikalaşma</a:t>
                      </a:r>
                      <a:r>
                        <a:rPr lang="tr-TR" baseline="0" dirty="0"/>
                        <a:t> Oranı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6559">
                <a:tc>
                  <a:txBody>
                    <a:bodyPr/>
                    <a:lstStyle/>
                    <a:p>
                      <a:r>
                        <a:rPr lang="tr-TR" dirty="0"/>
                        <a:t>1988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  1.591.360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       7.170.000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       % 22,2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06559">
                <a:tc>
                  <a:txBody>
                    <a:bodyPr/>
                    <a:lstStyle/>
                    <a:p>
                      <a:r>
                        <a:rPr lang="tr-TR" dirty="0"/>
                        <a:t>1995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  1.144.989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       8.471.000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        % 13,5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06559">
                <a:tc>
                  <a:txBody>
                    <a:bodyPr/>
                    <a:lstStyle/>
                    <a:p>
                      <a:r>
                        <a:rPr lang="tr-TR" dirty="0"/>
                        <a:t>1998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          1.209.155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        9.712.500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        % 12,4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06559">
                <a:tc>
                  <a:txBody>
                    <a:bodyPr/>
                    <a:lstStyle/>
                    <a:p>
                      <a:r>
                        <a:rPr lang="tr-TR" dirty="0"/>
                        <a:t>2002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sz="18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     1.007.305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        10.625.000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        % 9,5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06559">
                <a:tc>
                  <a:txBody>
                    <a:bodyPr/>
                    <a:lstStyle/>
                    <a:p>
                      <a:r>
                        <a:rPr lang="tr-TR" dirty="0"/>
                        <a:t>2006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sz="18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      902.247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        12.617.000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        % 7,1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06559">
                <a:tc>
                  <a:txBody>
                    <a:bodyPr/>
                    <a:lstStyle/>
                    <a:p>
                      <a:r>
                        <a:rPr lang="tr-TR" dirty="0"/>
                        <a:t>2008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           750.018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        12.937.000</a:t>
                      </a:r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        % 5,8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35438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524000" y="1214438"/>
            <a:ext cx="9144000" cy="5643562"/>
          </a:xfrm>
        </p:spPr>
        <p:txBody>
          <a:bodyPr/>
          <a:lstStyle/>
          <a:p>
            <a:pPr eaLnBrk="1" hangingPunct="1">
              <a:defRPr/>
            </a:pPr>
            <a:r>
              <a:rPr lang="tr-TR" dirty="0">
                <a:latin typeface="Arial" charset="0"/>
              </a:rPr>
              <a:t>Özel sektörde çalışanların sayısı hızla artarken, sendikalı işçi sayısı düşmekte, sendikalaşma oranı kaçınılmaz olarak gerilemektedir. </a:t>
            </a:r>
          </a:p>
        </p:txBody>
      </p:sp>
      <p:sp>
        <p:nvSpPr>
          <p:cNvPr id="2" name="1 Başlık"/>
          <p:cNvSpPr>
            <a:spLocks noGrp="1"/>
          </p:cNvSpPr>
          <p:nvPr>
            <p:ph type="ctrTitle"/>
          </p:nvPr>
        </p:nvSpPr>
        <p:spPr bwMode="auto">
          <a:xfrm>
            <a:off x="1524000" y="0"/>
            <a:ext cx="8929688" cy="1143000"/>
          </a:xfrm>
        </p:spPr>
        <p:txBody>
          <a:bodyPr vert="horz" wrap="square" lIns="91440" tIns="45720" rIns="91440" bIns="45720" numCol="1" rtlCol="0" anchor="b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tr-TR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Özel Sektörde Sendikalaşma</a:t>
            </a:r>
          </a:p>
        </p:txBody>
      </p:sp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1738313" y="2857501"/>
          <a:ext cx="8644000" cy="294719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161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161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5026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7173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06559">
                <a:tc>
                  <a:txBody>
                    <a:bodyPr/>
                    <a:lstStyle/>
                    <a:p>
                      <a:r>
                        <a:rPr lang="tr-TR" dirty="0"/>
                        <a:t>Yıl </a:t>
                      </a:r>
                    </a:p>
                    <a:p>
                      <a:endParaRPr lang="tr-TR" dirty="0"/>
                    </a:p>
                    <a:p>
                      <a:r>
                        <a:rPr lang="tr-TR" dirty="0"/>
                        <a:t>(Ekim</a:t>
                      </a:r>
                      <a:r>
                        <a:rPr lang="tr-TR" baseline="0" dirty="0"/>
                        <a:t> ayı verileri)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TİS</a:t>
                      </a:r>
                      <a:r>
                        <a:rPr lang="tr-TR" baseline="0" dirty="0"/>
                        <a:t> Kapsamındaki</a:t>
                      </a:r>
                    </a:p>
                    <a:p>
                      <a:r>
                        <a:rPr lang="tr-TR" baseline="0" dirty="0"/>
                        <a:t>İşçi Sayısı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Özel</a:t>
                      </a:r>
                      <a:r>
                        <a:rPr lang="tr-TR" baseline="0" dirty="0"/>
                        <a:t> Sektörde Çalışan </a:t>
                      </a:r>
                      <a:r>
                        <a:rPr lang="tr-TR" dirty="0"/>
                        <a:t> İşçi Sayısı</a:t>
                      </a:r>
                    </a:p>
                    <a:p>
                      <a:r>
                        <a:rPr lang="tr-TR" dirty="0"/>
                        <a:t>(Ücretli/</a:t>
                      </a:r>
                      <a:r>
                        <a:rPr lang="tr-TR" dirty="0" err="1"/>
                        <a:t>Yevmiyeli</a:t>
                      </a:r>
                      <a:r>
                        <a:rPr lang="tr-TR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Sendikalaşma</a:t>
                      </a:r>
                      <a:r>
                        <a:rPr lang="tr-TR" baseline="0" dirty="0"/>
                        <a:t> Oranı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6559">
                <a:tc>
                  <a:txBody>
                    <a:bodyPr/>
                    <a:lstStyle/>
                    <a:p>
                      <a:r>
                        <a:rPr lang="tr-TR" sz="1800" dirty="0"/>
                        <a:t>1995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800" dirty="0">
                          <a:latin typeface="Times New Roman"/>
                          <a:ea typeface="Times New Roman"/>
                          <a:cs typeface="Times New Roman"/>
                        </a:rPr>
                        <a:t>                 437.788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800">
                          <a:latin typeface="Times New Roman"/>
                          <a:ea typeface="Times New Roman"/>
                          <a:cs typeface="Times New Roman"/>
                        </a:rPr>
                        <a:t>              5.584.000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800" b="1" dirty="0">
                          <a:latin typeface="Times New Roman"/>
                          <a:ea typeface="Times New Roman"/>
                          <a:cs typeface="Times New Roman"/>
                        </a:rPr>
                        <a:t>                 7,8</a:t>
                      </a: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06559">
                <a:tc>
                  <a:txBody>
                    <a:bodyPr/>
                    <a:lstStyle/>
                    <a:p>
                      <a:r>
                        <a:rPr lang="tr-TR" sz="1800" dirty="0"/>
                        <a:t>2002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800" dirty="0">
                          <a:latin typeface="Times New Roman"/>
                          <a:ea typeface="Times New Roman"/>
                          <a:cs typeface="Times New Roman"/>
                        </a:rPr>
                        <a:t>                 415.972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800">
                          <a:latin typeface="Times New Roman"/>
                          <a:ea typeface="Times New Roman"/>
                          <a:cs typeface="Times New Roman"/>
                        </a:rPr>
                        <a:t>              7.483.000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800" b="1" dirty="0">
                          <a:latin typeface="Times New Roman"/>
                          <a:ea typeface="Times New Roman"/>
                          <a:cs typeface="Times New Roman"/>
                        </a:rPr>
                        <a:t>                 5,6</a:t>
                      </a: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06559">
                <a:tc>
                  <a:txBody>
                    <a:bodyPr/>
                    <a:lstStyle/>
                    <a:p>
                      <a:r>
                        <a:rPr lang="tr-TR" sz="1800" dirty="0"/>
                        <a:t>2004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800" dirty="0">
                          <a:latin typeface="Times New Roman"/>
                          <a:ea typeface="Times New Roman"/>
                          <a:cs typeface="Times New Roman"/>
                        </a:rPr>
                        <a:t>                 401.002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800">
                          <a:latin typeface="Times New Roman"/>
                          <a:ea typeface="Times New Roman"/>
                          <a:cs typeface="Times New Roman"/>
                        </a:rPr>
                        <a:t>              8.510.000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800" b="1" dirty="0">
                          <a:latin typeface="Times New Roman"/>
                          <a:ea typeface="Times New Roman"/>
                          <a:cs typeface="Times New Roman"/>
                        </a:rPr>
                        <a:t>                 4,7</a:t>
                      </a: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06559">
                <a:tc>
                  <a:txBody>
                    <a:bodyPr/>
                    <a:lstStyle/>
                    <a:p>
                      <a:r>
                        <a:rPr lang="tr-TR" sz="1800" dirty="0"/>
                        <a:t>2006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800" dirty="0">
                          <a:latin typeface="Times New Roman"/>
                          <a:ea typeface="Times New Roman"/>
                          <a:cs typeface="Times New Roman"/>
                        </a:rPr>
                        <a:t>                 399.656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800">
                          <a:latin typeface="Times New Roman"/>
                          <a:ea typeface="Times New Roman"/>
                          <a:cs typeface="Times New Roman"/>
                        </a:rPr>
                        <a:t>              9.918.000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800" b="1" dirty="0">
                          <a:latin typeface="Times New Roman"/>
                          <a:ea typeface="Times New Roman"/>
                          <a:cs typeface="Times New Roman"/>
                        </a:rPr>
                        <a:t>                    4</a:t>
                      </a: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06559">
                <a:tc>
                  <a:txBody>
                    <a:bodyPr/>
                    <a:lstStyle/>
                    <a:p>
                      <a:r>
                        <a:rPr lang="tr-TR" sz="1800" dirty="0"/>
                        <a:t>2007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800" dirty="0">
                          <a:latin typeface="Times New Roman"/>
                          <a:ea typeface="Times New Roman"/>
                          <a:cs typeface="Times New Roman"/>
                        </a:rPr>
                        <a:t>                 361.430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800">
                          <a:latin typeface="Times New Roman"/>
                          <a:ea typeface="Times New Roman"/>
                          <a:cs typeface="Times New Roman"/>
                        </a:rPr>
                        <a:t>            10.572.284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1800" b="1" dirty="0">
                          <a:latin typeface="Times New Roman"/>
                          <a:ea typeface="Times New Roman"/>
                          <a:cs typeface="Times New Roman"/>
                        </a:rPr>
                        <a:t>                 3,4</a:t>
                      </a: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41044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8" name="7 İçerik Yer Tutucusu"/>
          <p:cNvGraphicFramePr>
            <a:graphicFrameLocks noGrp="1"/>
          </p:cNvGraphicFramePr>
          <p:nvPr>
            <p:ph idx="1"/>
          </p:nvPr>
        </p:nvGraphicFramePr>
        <p:xfrm>
          <a:off x="2452663" y="714356"/>
          <a:ext cx="7929619" cy="5608320"/>
        </p:xfrm>
        <a:graphic>
          <a:graphicData uri="http://schemas.openxmlformats.org/drawingml/2006/table">
            <a:tbl>
              <a:tblPr/>
              <a:tblGrid>
                <a:gridCol w="104730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8746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5754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4730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9692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346539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346539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59109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tr-T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b="1" dirty="0">
                          <a:latin typeface="Times New Roman"/>
                          <a:ea typeface="Times New Roman"/>
                          <a:cs typeface="Times New Roman"/>
                        </a:rPr>
                        <a:t>Ücretli ve Maaşlı Çalışanlar</a:t>
                      </a:r>
                      <a:r>
                        <a:rPr lang="tr-TR" sz="1600" b="1" baseline="30000" dirty="0">
                          <a:latin typeface="Times New Roman"/>
                          <a:ea typeface="Times New Roman"/>
                          <a:cs typeface="Times New Roman"/>
                          <a:sym typeface="Symbol"/>
                          <a:hlinkClick r:id="" action="ppaction://hlinkfile"/>
                        </a:rPr>
                        <a:t></a:t>
                      </a:r>
                      <a:endParaRPr lang="tr-T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b="1">
                          <a:latin typeface="Times New Roman"/>
                          <a:ea typeface="Times New Roman"/>
                          <a:cs typeface="Times New Roman"/>
                        </a:rPr>
                        <a:t>Çalışma ve Sosyal Güvenlik Bakanlığı İstatistikleri</a:t>
                      </a:r>
                      <a:endParaRPr lang="tr-T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b="1">
                          <a:latin typeface="Times New Roman"/>
                          <a:ea typeface="Times New Roman"/>
                          <a:cs typeface="Times New Roman"/>
                        </a:rPr>
                        <a:t>Sosyal Sigortalar Kurumu İstatistikleri</a:t>
                      </a:r>
                      <a:endParaRPr lang="tr-T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53246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tr-T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b="1" dirty="0">
                          <a:latin typeface="Times New Roman"/>
                          <a:ea typeface="Times New Roman"/>
                          <a:cs typeface="Times New Roman"/>
                        </a:rPr>
                        <a:t>Sendikalaşma</a:t>
                      </a:r>
                      <a:endParaRPr lang="tr-T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b="1" dirty="0">
                          <a:latin typeface="Times New Roman"/>
                          <a:ea typeface="Times New Roman"/>
                          <a:cs typeface="Times New Roman"/>
                        </a:rPr>
                        <a:t>(yüzde )</a:t>
                      </a:r>
                      <a:endParaRPr lang="tr-T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b="1" dirty="0">
                          <a:latin typeface="Times New Roman"/>
                          <a:ea typeface="Times New Roman"/>
                          <a:cs typeface="Times New Roman"/>
                        </a:rPr>
                        <a:t>TİS kapsamında işçi sayısı/</a:t>
                      </a:r>
                      <a:endParaRPr lang="tr-T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b="1" dirty="0">
                          <a:latin typeface="Times New Roman"/>
                          <a:ea typeface="Times New Roman"/>
                          <a:cs typeface="Times New Roman"/>
                        </a:rPr>
                        <a:t>Toplam ücretli ve maaşlı çalışanlar</a:t>
                      </a:r>
                      <a:endParaRPr lang="tr-T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b="1" dirty="0">
                          <a:latin typeface="Times New Roman"/>
                          <a:ea typeface="Times New Roman"/>
                          <a:cs typeface="Times New Roman"/>
                        </a:rPr>
                        <a:t>(yüzde )</a:t>
                      </a:r>
                      <a:endParaRPr lang="tr-T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b="1">
                          <a:latin typeface="Times New Roman"/>
                          <a:ea typeface="Times New Roman"/>
                          <a:cs typeface="Times New Roman"/>
                        </a:rPr>
                        <a:t>Sendikalaşma (yüzde )</a:t>
                      </a:r>
                      <a:endParaRPr lang="tr-T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b="1">
                          <a:latin typeface="Times New Roman"/>
                          <a:ea typeface="Times New Roman"/>
                          <a:cs typeface="Times New Roman"/>
                        </a:rPr>
                        <a:t>Kamu</a:t>
                      </a:r>
                      <a:endParaRPr lang="tr-T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b="1">
                          <a:latin typeface="Times New Roman"/>
                          <a:ea typeface="Times New Roman"/>
                          <a:cs typeface="Times New Roman"/>
                        </a:rPr>
                        <a:t>Özel</a:t>
                      </a:r>
                      <a:endParaRPr lang="tr-T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72722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b="1">
                          <a:latin typeface="Times New Roman"/>
                          <a:ea typeface="Times New Roman"/>
                          <a:cs typeface="Times New Roman"/>
                        </a:rPr>
                        <a:t>Sendikalı</a:t>
                      </a:r>
                      <a:endParaRPr lang="tr-TR" sz="16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b="1">
                          <a:latin typeface="Times New Roman"/>
                          <a:ea typeface="Times New Roman"/>
                          <a:cs typeface="Times New Roman"/>
                        </a:rPr>
                        <a:t> (yüzde )</a:t>
                      </a:r>
                      <a:endParaRPr lang="tr-T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b="1">
                          <a:latin typeface="Times New Roman"/>
                          <a:ea typeface="Times New Roman"/>
                          <a:cs typeface="Times New Roman"/>
                        </a:rPr>
                        <a:t>Sendikalı</a:t>
                      </a:r>
                      <a:endParaRPr lang="tr-TR" sz="16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b="1">
                          <a:latin typeface="Times New Roman"/>
                          <a:ea typeface="Times New Roman"/>
                          <a:cs typeface="Times New Roman"/>
                        </a:rPr>
                        <a:t>(yüzde )</a:t>
                      </a:r>
                      <a:endParaRPr lang="tr-T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159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b="1" dirty="0">
                          <a:latin typeface="Times New Roman"/>
                          <a:ea typeface="Times New Roman"/>
                          <a:cs typeface="Times New Roman"/>
                        </a:rPr>
                        <a:t>1999</a:t>
                      </a:r>
                      <a:endParaRPr lang="tr-T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tr-TR" sz="16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tr-TR" sz="1600">
                          <a:latin typeface="Times New Roman"/>
                          <a:ea typeface="Times New Roman"/>
                          <a:cs typeface="Times New Roman"/>
                        </a:rPr>
                        <a:t>4.381.039</a:t>
                      </a:r>
                    </a:p>
                  </a:txBody>
                  <a:tcPr marL="59206" marR="59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6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>
                          <a:latin typeface="Times New Roman"/>
                          <a:ea typeface="Times New Roman"/>
                          <a:cs typeface="Times New Roman"/>
                        </a:rPr>
                        <a:t>69.3</a:t>
                      </a:r>
                    </a:p>
                  </a:txBody>
                  <a:tcPr marL="59206" marR="59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dirty="0">
                          <a:latin typeface="Times New Roman"/>
                          <a:ea typeface="Times New Roman"/>
                          <a:cs typeface="Times New Roman"/>
                        </a:rPr>
                        <a:t>23.9</a:t>
                      </a:r>
                    </a:p>
                  </a:txBody>
                  <a:tcPr marL="59206" marR="59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dirty="0">
                          <a:latin typeface="Times New Roman"/>
                          <a:ea typeface="Times New Roman"/>
                          <a:cs typeface="Times New Roman"/>
                        </a:rPr>
                        <a:t>16.3</a:t>
                      </a:r>
                    </a:p>
                  </a:txBody>
                  <a:tcPr marL="59206" marR="59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dirty="0">
                          <a:latin typeface="Times New Roman"/>
                          <a:ea typeface="Times New Roman"/>
                          <a:cs typeface="Times New Roman"/>
                        </a:rPr>
                        <a:t>59.7</a:t>
                      </a:r>
                    </a:p>
                  </a:txBody>
                  <a:tcPr marL="59206" marR="59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dirty="0">
                          <a:latin typeface="Times New Roman"/>
                          <a:ea typeface="Times New Roman"/>
                          <a:cs typeface="Times New Roman"/>
                        </a:rPr>
                        <a:t>6.4</a:t>
                      </a:r>
                    </a:p>
                  </a:txBody>
                  <a:tcPr marL="59206" marR="59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159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6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b="1">
                          <a:latin typeface="Times New Roman"/>
                          <a:ea typeface="Times New Roman"/>
                          <a:cs typeface="Times New Roman"/>
                        </a:rPr>
                        <a:t>2000</a:t>
                      </a:r>
                      <a:endParaRPr lang="tr-T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tr-TR" sz="16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tr-TR" sz="1600">
                          <a:latin typeface="Times New Roman"/>
                          <a:ea typeface="Times New Roman"/>
                          <a:cs typeface="Times New Roman"/>
                        </a:rPr>
                        <a:t>4.521.081</a:t>
                      </a:r>
                    </a:p>
                  </a:txBody>
                  <a:tcPr marL="59206" marR="59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6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>
                          <a:latin typeface="Times New Roman"/>
                          <a:ea typeface="Times New Roman"/>
                          <a:cs typeface="Times New Roman"/>
                        </a:rPr>
                        <a:t>54.6</a:t>
                      </a:r>
                    </a:p>
                  </a:txBody>
                  <a:tcPr marL="59206" marR="59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6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>
                          <a:latin typeface="Times New Roman"/>
                          <a:ea typeface="Times New Roman"/>
                          <a:cs typeface="Times New Roman"/>
                        </a:rPr>
                        <a:t>22.9</a:t>
                      </a:r>
                    </a:p>
                  </a:txBody>
                  <a:tcPr marL="59206" marR="59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dirty="0">
                          <a:latin typeface="Times New Roman"/>
                          <a:ea typeface="Times New Roman"/>
                          <a:cs typeface="Times New Roman"/>
                        </a:rPr>
                        <a:t>16.0</a:t>
                      </a:r>
                    </a:p>
                  </a:txBody>
                  <a:tcPr marL="59206" marR="59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6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>
                          <a:latin typeface="Times New Roman"/>
                          <a:ea typeface="Times New Roman"/>
                          <a:cs typeface="Times New Roman"/>
                        </a:rPr>
                        <a:t>55.4</a:t>
                      </a:r>
                    </a:p>
                  </a:txBody>
                  <a:tcPr marL="59206" marR="59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6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>
                          <a:latin typeface="Times New Roman"/>
                          <a:ea typeface="Times New Roman"/>
                          <a:cs typeface="Times New Roman"/>
                        </a:rPr>
                        <a:t>6.4</a:t>
                      </a:r>
                    </a:p>
                  </a:txBody>
                  <a:tcPr marL="59206" marR="59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159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6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b="1">
                          <a:latin typeface="Times New Roman"/>
                          <a:ea typeface="Times New Roman"/>
                          <a:cs typeface="Times New Roman"/>
                        </a:rPr>
                        <a:t>2003</a:t>
                      </a:r>
                      <a:endParaRPr lang="tr-T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tr-TR" sz="16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tr-TR" sz="1600">
                          <a:latin typeface="Times New Roman"/>
                          <a:ea typeface="Times New Roman"/>
                          <a:cs typeface="Times New Roman"/>
                        </a:rPr>
                        <a:t>4.781.958 </a:t>
                      </a:r>
                    </a:p>
                  </a:txBody>
                  <a:tcPr marL="59206" marR="59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6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>
                          <a:latin typeface="Times New Roman"/>
                          <a:ea typeface="Times New Roman"/>
                          <a:cs typeface="Times New Roman"/>
                        </a:rPr>
                        <a:t>57.5</a:t>
                      </a:r>
                    </a:p>
                  </a:txBody>
                  <a:tcPr marL="59206" marR="59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6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>
                          <a:latin typeface="Times New Roman"/>
                          <a:ea typeface="Times New Roman"/>
                          <a:cs typeface="Times New Roman"/>
                        </a:rPr>
                        <a:t>13.1</a:t>
                      </a:r>
                    </a:p>
                  </a:txBody>
                  <a:tcPr marL="59206" marR="59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dirty="0">
                          <a:latin typeface="Times New Roman"/>
                          <a:ea typeface="Times New Roman"/>
                          <a:cs typeface="Times New Roman"/>
                        </a:rPr>
                        <a:t>15.7</a:t>
                      </a:r>
                    </a:p>
                  </a:txBody>
                  <a:tcPr marL="59206" marR="59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dirty="0">
                          <a:latin typeface="Times New Roman"/>
                          <a:ea typeface="Times New Roman"/>
                          <a:cs typeface="Times New Roman"/>
                        </a:rPr>
                        <a:t>50.7</a:t>
                      </a:r>
                    </a:p>
                  </a:txBody>
                  <a:tcPr marL="59206" marR="59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6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>
                          <a:latin typeface="Times New Roman"/>
                          <a:ea typeface="Times New Roman"/>
                          <a:cs typeface="Times New Roman"/>
                        </a:rPr>
                        <a:t>6.2</a:t>
                      </a:r>
                    </a:p>
                  </a:txBody>
                  <a:tcPr marL="59206" marR="59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159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6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b="1">
                          <a:latin typeface="Times New Roman"/>
                          <a:ea typeface="Times New Roman"/>
                          <a:cs typeface="Times New Roman"/>
                        </a:rPr>
                        <a:t>2005</a:t>
                      </a:r>
                      <a:endParaRPr lang="tr-T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tr-TR" sz="16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tr-TR" sz="1600">
                          <a:latin typeface="Times New Roman"/>
                          <a:ea typeface="Times New Roman"/>
                          <a:cs typeface="Times New Roman"/>
                        </a:rPr>
                        <a:t>5.022.584</a:t>
                      </a:r>
                    </a:p>
                  </a:txBody>
                  <a:tcPr marL="59206" marR="59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6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>
                          <a:latin typeface="Times New Roman"/>
                          <a:ea typeface="Times New Roman"/>
                          <a:cs typeface="Times New Roman"/>
                        </a:rPr>
                        <a:t>58.6</a:t>
                      </a:r>
                    </a:p>
                  </a:txBody>
                  <a:tcPr marL="59206" marR="59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6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>
                          <a:latin typeface="Times New Roman"/>
                          <a:ea typeface="Times New Roman"/>
                          <a:cs typeface="Times New Roman"/>
                        </a:rPr>
                        <a:t>11.7</a:t>
                      </a:r>
                    </a:p>
                  </a:txBody>
                  <a:tcPr marL="59206" marR="59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6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>
                          <a:latin typeface="Times New Roman"/>
                          <a:ea typeface="Times New Roman"/>
                          <a:cs typeface="Times New Roman"/>
                        </a:rPr>
                        <a:t>14.9</a:t>
                      </a:r>
                    </a:p>
                  </a:txBody>
                  <a:tcPr marL="59206" marR="59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dirty="0">
                          <a:latin typeface="Times New Roman"/>
                          <a:ea typeface="Times New Roman"/>
                          <a:cs typeface="Times New Roman"/>
                        </a:rPr>
                        <a:t>50.2</a:t>
                      </a:r>
                    </a:p>
                  </a:txBody>
                  <a:tcPr marL="59206" marR="59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dirty="0">
                          <a:latin typeface="Times New Roman"/>
                          <a:ea typeface="Times New Roman"/>
                          <a:cs typeface="Times New Roman"/>
                        </a:rPr>
                        <a:t>6.0</a:t>
                      </a:r>
                    </a:p>
                  </a:txBody>
                  <a:tcPr marL="59206" marR="59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910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6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b="1">
                          <a:latin typeface="Times New Roman"/>
                          <a:ea typeface="Times New Roman"/>
                          <a:cs typeface="Times New Roman"/>
                        </a:rPr>
                        <a:t>2008 (Temmuz)</a:t>
                      </a:r>
                      <a:endParaRPr lang="tr-T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tr-TR" sz="16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tr-TR" sz="1600">
                          <a:latin typeface="Times New Roman"/>
                          <a:ea typeface="Times New Roman"/>
                          <a:cs typeface="Times New Roman"/>
                        </a:rPr>
                        <a:t>5.414.423 </a:t>
                      </a:r>
                    </a:p>
                  </a:txBody>
                  <a:tcPr marL="59206" marR="59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6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>
                          <a:latin typeface="Times New Roman"/>
                          <a:ea typeface="Times New Roman"/>
                          <a:cs typeface="Times New Roman"/>
                        </a:rPr>
                        <a:t>58.72 </a:t>
                      </a:r>
                    </a:p>
                  </a:txBody>
                  <a:tcPr marL="59206" marR="59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6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>
                          <a:latin typeface="Times New Roman"/>
                          <a:ea typeface="Times New Roman"/>
                          <a:cs typeface="Times New Roman"/>
                        </a:rPr>
                        <a:t>10.8 </a:t>
                      </a:r>
                    </a:p>
                  </a:txBody>
                  <a:tcPr marL="59206" marR="59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6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>
                          <a:latin typeface="Times New Roman"/>
                          <a:ea typeface="Times New Roman"/>
                          <a:cs typeface="Times New Roman"/>
                        </a:rPr>
                        <a:t>8.19</a:t>
                      </a:r>
                    </a:p>
                  </a:txBody>
                  <a:tcPr marL="59206" marR="59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dirty="0">
                          <a:latin typeface="Times New Roman"/>
                          <a:ea typeface="Times New Roman"/>
                          <a:cs typeface="Times New Roman"/>
                        </a:rPr>
                        <a:t>50.1</a:t>
                      </a:r>
                    </a:p>
                  </a:txBody>
                  <a:tcPr marL="59206" marR="59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dirty="0">
                          <a:latin typeface="Times New Roman"/>
                          <a:ea typeface="Times New Roman"/>
                          <a:cs typeface="Times New Roman"/>
                        </a:rPr>
                        <a:t>6.0</a:t>
                      </a:r>
                    </a:p>
                  </a:txBody>
                  <a:tcPr marL="59206" marR="59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179204" name="Rectangle 4"/>
          <p:cNvSpPr>
            <a:spLocks noChangeArrowheads="1"/>
          </p:cNvSpPr>
          <p:nvPr/>
        </p:nvSpPr>
        <p:spPr bwMode="auto">
          <a:xfrm>
            <a:off x="1524001" y="-323165"/>
            <a:ext cx="18473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>
                <a:latin typeface="Arial" pitchFamily="34" charset="0"/>
              </a:rPr>
              <a:t/>
            </a:r>
            <a:br>
              <a:rPr lang="tr-TR">
                <a:latin typeface="Arial" pitchFamily="34" charset="0"/>
              </a:rPr>
            </a:br>
            <a:endParaRPr lang="tr-TR">
              <a:latin typeface="Arial" pitchFamily="34" charset="0"/>
            </a:endParaRPr>
          </a:p>
        </p:txBody>
      </p:sp>
      <p:sp>
        <p:nvSpPr>
          <p:cNvPr id="179205" name="Rectangle 5"/>
          <p:cNvSpPr>
            <a:spLocks noChangeArrowheads="1"/>
          </p:cNvSpPr>
          <p:nvPr/>
        </p:nvSpPr>
        <p:spPr bwMode="auto">
          <a:xfrm>
            <a:off x="1524001" y="-180697"/>
            <a:ext cx="184731" cy="369332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79206" name="Rectangle 6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1524001" y="51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2137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2738414" y="500041"/>
          <a:ext cx="7072362" cy="5359581"/>
        </p:xfrm>
        <a:graphic>
          <a:graphicData uri="http://schemas.openxmlformats.org/drawingml/2006/table">
            <a:tbl>
              <a:tblPr/>
              <a:tblGrid>
                <a:gridCol w="353618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53618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04564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280"/>
                        </a:spcAft>
                      </a:pPr>
                      <a:r>
                        <a:rPr lang="en-GB" sz="1200" b="1">
                          <a:latin typeface="TR Times New Roman"/>
                        </a:rPr>
                        <a:t>No</a:t>
                      </a:r>
                      <a:endParaRPr lang="en-GB">
                        <a:latin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280"/>
                        </a:spcAft>
                      </a:pPr>
                      <a:r>
                        <a:rPr lang="en-GB" sz="1200">
                          <a:latin typeface="TR Times New Roman"/>
                        </a:rPr>
                        <a:t>         </a:t>
                      </a:r>
                      <a:r>
                        <a:rPr lang="en-GB" sz="1200" b="1">
                          <a:latin typeface="TR Times New Roman"/>
                        </a:rPr>
                        <a:t>                   İşkolları</a:t>
                      </a:r>
                      <a:endParaRPr lang="en-GB">
                        <a:latin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45477">
                <a:tc>
                  <a:txBody>
                    <a:bodyPr/>
                    <a:lstStyle/>
                    <a:p>
                      <a:pPr>
                        <a:spcAft>
                          <a:spcPts val="280"/>
                        </a:spcAft>
                      </a:pPr>
                      <a:r>
                        <a:rPr lang="en-GB" sz="1200">
                          <a:latin typeface="TR Times New Roman"/>
                        </a:rPr>
                        <a:t> 1</a:t>
                      </a:r>
                      <a:endParaRPr lang="en-GB">
                        <a:latin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280"/>
                        </a:spcAft>
                      </a:pPr>
                      <a:r>
                        <a:rPr lang="en-GB" sz="1200">
                          <a:latin typeface="TR Times New Roman"/>
                        </a:rPr>
                        <a:t>Avcılık, balıkçılık, tarım ve ormancılık</a:t>
                      </a:r>
                      <a:endParaRPr lang="en-GB">
                        <a:latin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45477">
                <a:tc>
                  <a:txBody>
                    <a:bodyPr/>
                    <a:lstStyle/>
                    <a:p>
                      <a:pPr>
                        <a:spcAft>
                          <a:spcPts val="280"/>
                        </a:spcAft>
                      </a:pPr>
                      <a:r>
                        <a:rPr lang="en-GB" sz="1200">
                          <a:latin typeface="TR Times New Roman"/>
                        </a:rPr>
                        <a:t> 2</a:t>
                      </a:r>
                      <a:endParaRPr lang="en-GB">
                        <a:latin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280"/>
                        </a:spcAft>
                      </a:pPr>
                      <a:r>
                        <a:rPr lang="en-GB" sz="1200">
                          <a:latin typeface="TR Times New Roman"/>
                        </a:rPr>
                        <a:t>Gıda sanayi</a:t>
                      </a:r>
                      <a:endParaRPr lang="en-GB">
                        <a:latin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45477">
                <a:tc>
                  <a:txBody>
                    <a:bodyPr/>
                    <a:lstStyle/>
                    <a:p>
                      <a:pPr>
                        <a:spcAft>
                          <a:spcPts val="280"/>
                        </a:spcAft>
                      </a:pPr>
                      <a:r>
                        <a:rPr lang="en-GB" sz="1200">
                          <a:latin typeface="TR Times New Roman"/>
                        </a:rPr>
                        <a:t> 3</a:t>
                      </a:r>
                      <a:endParaRPr lang="en-GB">
                        <a:latin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280"/>
                        </a:spcAft>
                      </a:pPr>
                      <a:r>
                        <a:rPr lang="en-GB" sz="1200">
                          <a:latin typeface="TR Times New Roman"/>
                        </a:rPr>
                        <a:t>Madencilik ve taş ocakları</a:t>
                      </a:r>
                      <a:endParaRPr lang="en-GB">
                        <a:latin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45477">
                <a:tc>
                  <a:txBody>
                    <a:bodyPr/>
                    <a:lstStyle/>
                    <a:p>
                      <a:pPr>
                        <a:spcAft>
                          <a:spcPts val="280"/>
                        </a:spcAft>
                      </a:pPr>
                      <a:r>
                        <a:rPr lang="en-GB" sz="1200">
                          <a:latin typeface="TR Times New Roman"/>
                        </a:rPr>
                        <a:t> 4</a:t>
                      </a:r>
                      <a:endParaRPr lang="en-GB">
                        <a:latin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280"/>
                        </a:spcAft>
                      </a:pPr>
                      <a:r>
                        <a:rPr lang="en-GB" sz="1200">
                          <a:latin typeface="TR Times New Roman"/>
                        </a:rPr>
                        <a:t>Petrol, kimya, lastik, plastik ve ilaç</a:t>
                      </a:r>
                      <a:endParaRPr lang="en-GB">
                        <a:latin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45477">
                <a:tc>
                  <a:txBody>
                    <a:bodyPr/>
                    <a:lstStyle/>
                    <a:p>
                      <a:pPr>
                        <a:spcAft>
                          <a:spcPts val="280"/>
                        </a:spcAft>
                      </a:pPr>
                      <a:r>
                        <a:rPr lang="en-GB" sz="1200">
                          <a:latin typeface="TR Times New Roman"/>
                        </a:rPr>
                        <a:t> 5</a:t>
                      </a:r>
                      <a:endParaRPr lang="en-GB">
                        <a:latin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280"/>
                        </a:spcAft>
                      </a:pPr>
                      <a:r>
                        <a:rPr lang="en-GB" sz="1200">
                          <a:latin typeface="TR Times New Roman"/>
                        </a:rPr>
                        <a:t>Dokuma, hazır giyim ve deri</a:t>
                      </a:r>
                      <a:endParaRPr lang="en-GB">
                        <a:latin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45477">
                <a:tc>
                  <a:txBody>
                    <a:bodyPr/>
                    <a:lstStyle/>
                    <a:p>
                      <a:pPr>
                        <a:spcAft>
                          <a:spcPts val="280"/>
                        </a:spcAft>
                      </a:pPr>
                      <a:r>
                        <a:rPr lang="en-GB" sz="1200">
                          <a:latin typeface="TR Times New Roman"/>
                        </a:rPr>
                        <a:t> 6</a:t>
                      </a:r>
                      <a:endParaRPr lang="en-GB">
                        <a:latin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280"/>
                        </a:spcAft>
                      </a:pPr>
                      <a:r>
                        <a:rPr lang="en-GB" sz="1200">
                          <a:latin typeface="TR Times New Roman"/>
                        </a:rPr>
                        <a:t>Ağaç ve kâğıt</a:t>
                      </a:r>
                      <a:endParaRPr lang="en-GB">
                        <a:latin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45477">
                <a:tc>
                  <a:txBody>
                    <a:bodyPr/>
                    <a:lstStyle/>
                    <a:p>
                      <a:pPr>
                        <a:spcAft>
                          <a:spcPts val="280"/>
                        </a:spcAft>
                      </a:pPr>
                      <a:r>
                        <a:rPr lang="en-GB" sz="1200">
                          <a:latin typeface="TR Times New Roman"/>
                        </a:rPr>
                        <a:t> 7</a:t>
                      </a:r>
                      <a:endParaRPr lang="en-GB">
                        <a:latin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280"/>
                        </a:spcAft>
                      </a:pPr>
                      <a:r>
                        <a:rPr lang="en-GB" sz="1200">
                          <a:latin typeface="TR Times New Roman"/>
                        </a:rPr>
                        <a:t>İletişim</a:t>
                      </a:r>
                      <a:endParaRPr lang="en-GB">
                        <a:latin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45477">
                <a:tc>
                  <a:txBody>
                    <a:bodyPr/>
                    <a:lstStyle/>
                    <a:p>
                      <a:pPr>
                        <a:spcAft>
                          <a:spcPts val="280"/>
                        </a:spcAft>
                      </a:pPr>
                      <a:r>
                        <a:rPr lang="en-GB" sz="1200">
                          <a:latin typeface="TR Times New Roman"/>
                        </a:rPr>
                        <a:t> 8</a:t>
                      </a:r>
                      <a:endParaRPr lang="en-GB">
                        <a:latin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280"/>
                        </a:spcAft>
                      </a:pPr>
                      <a:r>
                        <a:rPr lang="en-GB" sz="1200">
                          <a:latin typeface="TR Times New Roman"/>
                        </a:rPr>
                        <a:t>Basın, yayın ve gazetecilik</a:t>
                      </a:r>
                      <a:endParaRPr lang="en-GB">
                        <a:latin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45477">
                <a:tc>
                  <a:txBody>
                    <a:bodyPr/>
                    <a:lstStyle/>
                    <a:p>
                      <a:pPr>
                        <a:spcAft>
                          <a:spcPts val="280"/>
                        </a:spcAft>
                      </a:pPr>
                      <a:r>
                        <a:rPr lang="en-GB" sz="1200">
                          <a:latin typeface="TR Times New Roman"/>
                        </a:rPr>
                        <a:t> 9</a:t>
                      </a:r>
                      <a:endParaRPr lang="en-GB">
                        <a:latin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280"/>
                        </a:spcAft>
                      </a:pPr>
                      <a:r>
                        <a:rPr lang="en-GB" sz="1200">
                          <a:latin typeface="TR Times New Roman"/>
                        </a:rPr>
                        <a:t>Banka, finans ve sigorta</a:t>
                      </a:r>
                      <a:endParaRPr lang="en-GB">
                        <a:latin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45477">
                <a:tc>
                  <a:txBody>
                    <a:bodyPr/>
                    <a:lstStyle/>
                    <a:p>
                      <a:pPr>
                        <a:spcAft>
                          <a:spcPts val="280"/>
                        </a:spcAft>
                      </a:pPr>
                      <a:r>
                        <a:rPr lang="en-GB" sz="1200" dirty="0">
                          <a:latin typeface="TR Times New Roman"/>
                        </a:rPr>
                        <a:t>10 </a:t>
                      </a:r>
                      <a:endParaRPr lang="en-GB" dirty="0">
                        <a:latin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280"/>
                        </a:spcAft>
                      </a:pPr>
                      <a:r>
                        <a:rPr lang="en-GB" sz="1200">
                          <a:latin typeface="TR Times New Roman"/>
                        </a:rPr>
                        <a:t>Ticaret, büro, eğitim ve güzel sanatlar</a:t>
                      </a:r>
                      <a:endParaRPr lang="en-GB">
                        <a:latin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45477">
                <a:tc>
                  <a:txBody>
                    <a:bodyPr/>
                    <a:lstStyle/>
                    <a:p>
                      <a:pPr>
                        <a:spcAft>
                          <a:spcPts val="280"/>
                        </a:spcAft>
                      </a:pPr>
                      <a:r>
                        <a:rPr lang="en-GB" sz="1200">
                          <a:latin typeface="TR Times New Roman"/>
                        </a:rPr>
                        <a:t>11</a:t>
                      </a:r>
                      <a:endParaRPr lang="en-GB">
                        <a:latin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280"/>
                        </a:spcAft>
                      </a:pPr>
                      <a:r>
                        <a:rPr lang="en-GB" sz="1200">
                          <a:latin typeface="TR Times New Roman"/>
                        </a:rPr>
                        <a:t>Çimento, toprak ve cam</a:t>
                      </a:r>
                      <a:endParaRPr lang="en-GB">
                        <a:latin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45477">
                <a:tc>
                  <a:txBody>
                    <a:bodyPr/>
                    <a:lstStyle/>
                    <a:p>
                      <a:pPr>
                        <a:spcAft>
                          <a:spcPts val="280"/>
                        </a:spcAft>
                      </a:pPr>
                      <a:r>
                        <a:rPr lang="en-GB" sz="1200">
                          <a:latin typeface="TR Times New Roman"/>
                        </a:rPr>
                        <a:t>12</a:t>
                      </a:r>
                      <a:endParaRPr lang="en-GB">
                        <a:latin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280"/>
                        </a:spcAft>
                      </a:pPr>
                      <a:r>
                        <a:rPr lang="en-GB" sz="1200">
                          <a:latin typeface="TR Times New Roman"/>
                        </a:rPr>
                        <a:t>Metal</a:t>
                      </a:r>
                      <a:endParaRPr lang="en-GB">
                        <a:latin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45477">
                <a:tc>
                  <a:txBody>
                    <a:bodyPr/>
                    <a:lstStyle/>
                    <a:p>
                      <a:pPr>
                        <a:spcAft>
                          <a:spcPts val="280"/>
                        </a:spcAft>
                      </a:pPr>
                      <a:r>
                        <a:rPr lang="en-GB" sz="1200">
                          <a:latin typeface="TR Times New Roman"/>
                        </a:rPr>
                        <a:t>13</a:t>
                      </a:r>
                      <a:endParaRPr lang="en-GB">
                        <a:latin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280"/>
                        </a:spcAft>
                      </a:pPr>
                      <a:r>
                        <a:rPr lang="en-GB" sz="1200">
                          <a:latin typeface="TR Times New Roman"/>
                        </a:rPr>
                        <a:t>İnşaat</a:t>
                      </a:r>
                      <a:endParaRPr lang="en-GB">
                        <a:latin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45477">
                <a:tc>
                  <a:txBody>
                    <a:bodyPr/>
                    <a:lstStyle/>
                    <a:p>
                      <a:pPr>
                        <a:spcAft>
                          <a:spcPts val="280"/>
                        </a:spcAft>
                      </a:pPr>
                      <a:r>
                        <a:rPr lang="en-GB" sz="1200">
                          <a:latin typeface="TR Times New Roman"/>
                        </a:rPr>
                        <a:t>14</a:t>
                      </a:r>
                      <a:endParaRPr lang="en-GB">
                        <a:latin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280"/>
                        </a:spcAft>
                      </a:pPr>
                      <a:r>
                        <a:rPr lang="en-GB" sz="1200" dirty="0" err="1">
                          <a:latin typeface="TR Times New Roman"/>
                        </a:rPr>
                        <a:t>Enerji</a:t>
                      </a:r>
                      <a:endParaRPr lang="en-GB" dirty="0">
                        <a:latin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45477">
                <a:tc>
                  <a:txBody>
                    <a:bodyPr/>
                    <a:lstStyle/>
                    <a:p>
                      <a:pPr>
                        <a:spcAft>
                          <a:spcPts val="280"/>
                        </a:spcAft>
                      </a:pPr>
                      <a:r>
                        <a:rPr lang="en-GB" sz="1200">
                          <a:latin typeface="TR Times New Roman"/>
                        </a:rPr>
                        <a:t>15</a:t>
                      </a:r>
                      <a:endParaRPr lang="en-GB">
                        <a:latin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280"/>
                        </a:spcAft>
                      </a:pPr>
                      <a:r>
                        <a:rPr lang="en-GB" sz="1200">
                          <a:latin typeface="TR Times New Roman"/>
                        </a:rPr>
                        <a:t>Taşımacılık</a:t>
                      </a:r>
                      <a:endParaRPr lang="en-GB">
                        <a:latin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490954">
                <a:tc>
                  <a:txBody>
                    <a:bodyPr/>
                    <a:lstStyle/>
                    <a:p>
                      <a:pPr>
                        <a:spcAft>
                          <a:spcPts val="280"/>
                        </a:spcAft>
                      </a:pPr>
                      <a:r>
                        <a:rPr lang="en-GB" sz="1200">
                          <a:latin typeface="TR Times New Roman"/>
                        </a:rPr>
                        <a:t>16</a:t>
                      </a:r>
                      <a:endParaRPr lang="en-GB">
                        <a:latin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280"/>
                        </a:spcAft>
                      </a:pPr>
                      <a:r>
                        <a:rPr lang="en-GB" sz="1200">
                          <a:latin typeface="TR Times New Roman"/>
                        </a:rPr>
                        <a:t>Gemi yapımı ve deniz taşımacılığı, ardiye ve antrepoculuk</a:t>
                      </a:r>
                      <a:endParaRPr lang="en-GB">
                        <a:latin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45477">
                <a:tc>
                  <a:txBody>
                    <a:bodyPr/>
                    <a:lstStyle/>
                    <a:p>
                      <a:pPr>
                        <a:spcAft>
                          <a:spcPts val="280"/>
                        </a:spcAft>
                      </a:pPr>
                      <a:r>
                        <a:rPr lang="en-GB" sz="1200">
                          <a:latin typeface="TR Times New Roman"/>
                        </a:rPr>
                        <a:t>17</a:t>
                      </a:r>
                      <a:endParaRPr lang="en-GB">
                        <a:latin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280"/>
                        </a:spcAft>
                      </a:pPr>
                      <a:r>
                        <a:rPr lang="en-GB" sz="1200">
                          <a:latin typeface="TR Times New Roman"/>
                        </a:rPr>
                        <a:t>Sağlık ve sosyal hizmetler</a:t>
                      </a:r>
                      <a:endParaRPr lang="en-GB">
                        <a:latin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245477">
                <a:tc>
                  <a:txBody>
                    <a:bodyPr/>
                    <a:lstStyle/>
                    <a:p>
                      <a:pPr>
                        <a:spcAft>
                          <a:spcPts val="280"/>
                        </a:spcAft>
                      </a:pPr>
                      <a:r>
                        <a:rPr lang="en-GB" sz="1200">
                          <a:latin typeface="TR Times New Roman"/>
                        </a:rPr>
                        <a:t>18</a:t>
                      </a:r>
                      <a:endParaRPr lang="en-GB">
                        <a:latin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280"/>
                        </a:spcAft>
                      </a:pPr>
                      <a:r>
                        <a:rPr lang="en-GB" sz="1200">
                          <a:latin typeface="TR Times New Roman"/>
                        </a:rPr>
                        <a:t>Konaklama ve eğlence işleri</a:t>
                      </a:r>
                      <a:endParaRPr lang="en-GB">
                        <a:latin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245477">
                <a:tc>
                  <a:txBody>
                    <a:bodyPr/>
                    <a:lstStyle/>
                    <a:p>
                      <a:pPr>
                        <a:spcAft>
                          <a:spcPts val="280"/>
                        </a:spcAft>
                      </a:pPr>
                      <a:r>
                        <a:rPr lang="en-GB" sz="1200">
                          <a:latin typeface="TR Times New Roman"/>
                        </a:rPr>
                        <a:t>19</a:t>
                      </a:r>
                      <a:endParaRPr lang="en-GB">
                        <a:latin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280"/>
                        </a:spcAft>
                      </a:pPr>
                      <a:r>
                        <a:rPr lang="en-GB" sz="1200">
                          <a:latin typeface="TR Times New Roman"/>
                        </a:rPr>
                        <a:t>Savunma ve güvenlik</a:t>
                      </a:r>
                      <a:endParaRPr lang="en-GB">
                        <a:latin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  <a:tr h="245477">
                <a:tc>
                  <a:txBody>
                    <a:bodyPr/>
                    <a:lstStyle/>
                    <a:p>
                      <a:pPr>
                        <a:spcAft>
                          <a:spcPts val="280"/>
                        </a:spcAft>
                      </a:pPr>
                      <a:r>
                        <a:rPr lang="en-GB" sz="1200">
                          <a:latin typeface="TR Times New Roman"/>
                        </a:rPr>
                        <a:t>20</a:t>
                      </a:r>
                      <a:endParaRPr lang="en-GB">
                        <a:latin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280"/>
                        </a:spcAft>
                      </a:pPr>
                      <a:r>
                        <a:rPr lang="en-GB" sz="1200" dirty="0" err="1">
                          <a:latin typeface="TR Times New Roman"/>
                        </a:rPr>
                        <a:t>Genel</a:t>
                      </a:r>
                      <a:r>
                        <a:rPr lang="en-GB" sz="1200" dirty="0">
                          <a:latin typeface="TR Times New Roman"/>
                        </a:rPr>
                        <a:t> </a:t>
                      </a:r>
                      <a:r>
                        <a:rPr lang="en-GB" sz="1200" dirty="0" err="1">
                          <a:latin typeface="TR Times New Roman"/>
                        </a:rPr>
                        <a:t>işler</a:t>
                      </a:r>
                      <a:endParaRPr lang="en-GB" dirty="0">
                        <a:latin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27731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5" name="4 İçerik Yer Tutucusu"/>
          <p:cNvGraphicFramePr>
            <a:graphicFrameLocks noGrp="1"/>
          </p:cNvGraphicFramePr>
          <p:nvPr>
            <p:ph idx="1"/>
          </p:nvPr>
        </p:nvGraphicFramePr>
        <p:xfrm>
          <a:off x="2238348" y="1500180"/>
          <a:ext cx="7429552" cy="4566554"/>
        </p:xfrm>
        <a:graphic>
          <a:graphicData uri="http://schemas.openxmlformats.org/drawingml/2006/table">
            <a:tbl>
              <a:tblPr/>
              <a:tblGrid>
                <a:gridCol w="14855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8558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8558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8639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8639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43577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400" b="1" dirty="0">
                          <a:latin typeface="Times New Roman"/>
                          <a:ea typeface="Times New Roman"/>
                          <a:cs typeface="Times New Roman"/>
                        </a:rPr>
                        <a:t>İşkolu</a:t>
                      </a:r>
                      <a:endParaRPr lang="tr-T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400" b="1" dirty="0">
                          <a:latin typeface="Times New Roman"/>
                          <a:ea typeface="Times New Roman"/>
                          <a:cs typeface="Times New Roman"/>
                        </a:rPr>
                        <a:t>Sendikanın Adı</a:t>
                      </a:r>
                      <a:endParaRPr lang="tr-T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400" b="1">
                          <a:latin typeface="Times New Roman"/>
                          <a:ea typeface="Times New Roman"/>
                          <a:cs typeface="Times New Roman"/>
                        </a:rPr>
                        <a:t>Üye Sayıları</a:t>
                      </a:r>
                      <a:endParaRPr lang="tr-TR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400" b="1">
                          <a:latin typeface="Times New Roman"/>
                          <a:ea typeface="Times New Roman"/>
                          <a:cs typeface="Times New Roman"/>
                        </a:rPr>
                        <a:t>(Ocak 2006)</a:t>
                      </a:r>
                      <a:endParaRPr lang="tr-TR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tr-TR" sz="1400" b="1" i="1">
                          <a:latin typeface="Calibri"/>
                          <a:ea typeface="Times New Roman"/>
                          <a:cs typeface="Times New Roman"/>
                        </a:rPr>
                        <a:t>Genel Merkez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400" b="1">
                          <a:latin typeface="Times New Roman"/>
                          <a:ea typeface="Times New Roman"/>
                          <a:cs typeface="Times New Roman"/>
                        </a:rPr>
                        <a:t>Konfederasyon</a:t>
                      </a:r>
                      <a:endParaRPr lang="tr-TR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178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400">
                          <a:latin typeface="Times New Roman"/>
                          <a:ea typeface="Times New Roman"/>
                          <a:cs typeface="Times New Roman"/>
                        </a:rPr>
                        <a:t>Petrol, Kimya ve Lastik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tr-T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tr-TR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tr-TR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tr-TR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178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tr-TR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400" dirty="0">
                          <a:latin typeface="Times New Roman"/>
                          <a:ea typeface="Times New Roman"/>
                          <a:cs typeface="Times New Roman"/>
                        </a:rPr>
                        <a:t>Petrol-İş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400">
                          <a:latin typeface="Times New Roman"/>
                          <a:ea typeface="Times New Roman"/>
                          <a:cs typeface="Times New Roman"/>
                        </a:rPr>
                        <a:t>79.185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400">
                          <a:latin typeface="Times New Roman"/>
                          <a:ea typeface="Times New Roman"/>
                          <a:cs typeface="Times New Roman"/>
                        </a:rPr>
                        <a:t>İstanbul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400">
                          <a:latin typeface="Times New Roman"/>
                          <a:ea typeface="Times New Roman"/>
                          <a:cs typeface="Times New Roman"/>
                        </a:rPr>
                        <a:t>Türk-İş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178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400">
                          <a:latin typeface="Times New Roman"/>
                          <a:ea typeface="Times New Roman"/>
                          <a:cs typeface="Times New Roman"/>
                        </a:rPr>
                        <a:t>Dokuma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tr-TR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tr-T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tr-TR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tr-TR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178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tr-TR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400">
                          <a:latin typeface="Times New Roman"/>
                          <a:ea typeface="Times New Roman"/>
                          <a:cs typeface="Times New Roman"/>
                        </a:rPr>
                        <a:t>Teksif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400">
                          <a:latin typeface="Times New Roman"/>
                          <a:ea typeface="Times New Roman"/>
                          <a:cs typeface="Times New Roman"/>
                        </a:rPr>
                        <a:t>325.651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400">
                          <a:latin typeface="Times New Roman"/>
                          <a:ea typeface="Times New Roman"/>
                          <a:cs typeface="Times New Roman"/>
                        </a:rPr>
                        <a:t>Ankara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400">
                          <a:latin typeface="Times New Roman"/>
                          <a:ea typeface="Times New Roman"/>
                          <a:cs typeface="Times New Roman"/>
                        </a:rPr>
                        <a:t>Türk-İş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178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400">
                          <a:latin typeface="Times New Roman"/>
                          <a:ea typeface="Times New Roman"/>
                          <a:cs typeface="Times New Roman"/>
                        </a:rPr>
                        <a:t>Enerji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tr-TR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tr-T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tr-TR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tr-TR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178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tr-TR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400">
                          <a:latin typeface="Times New Roman"/>
                          <a:ea typeface="Times New Roman"/>
                          <a:cs typeface="Times New Roman"/>
                        </a:rPr>
                        <a:t>Tes-İş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400" dirty="0">
                          <a:latin typeface="Times New Roman"/>
                          <a:ea typeface="Times New Roman"/>
                          <a:cs typeface="Times New Roman"/>
                        </a:rPr>
                        <a:t>115.134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400">
                          <a:latin typeface="Times New Roman"/>
                          <a:ea typeface="Times New Roman"/>
                          <a:cs typeface="Times New Roman"/>
                        </a:rPr>
                        <a:t>Ankara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400">
                          <a:latin typeface="Times New Roman"/>
                          <a:ea typeface="Times New Roman"/>
                          <a:cs typeface="Times New Roman"/>
                        </a:rPr>
                        <a:t>Türk-İş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178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400">
                          <a:latin typeface="Times New Roman"/>
                          <a:ea typeface="Times New Roman"/>
                          <a:cs typeface="Times New Roman"/>
                        </a:rPr>
                        <a:t>İnşaat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tr-TR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tr-T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tr-TR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tr-TR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178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tr-TR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400">
                          <a:latin typeface="Times New Roman"/>
                          <a:ea typeface="Times New Roman"/>
                          <a:cs typeface="Times New Roman"/>
                        </a:rPr>
                        <a:t>Yol-İş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400">
                          <a:latin typeface="Times New Roman"/>
                          <a:ea typeface="Times New Roman"/>
                          <a:cs typeface="Times New Roman"/>
                        </a:rPr>
                        <a:t>161.500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400" dirty="0">
                          <a:latin typeface="Times New Roman"/>
                          <a:ea typeface="Times New Roman"/>
                          <a:cs typeface="Times New Roman"/>
                        </a:rPr>
                        <a:t>Ankara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400">
                          <a:latin typeface="Times New Roman"/>
                          <a:ea typeface="Times New Roman"/>
                          <a:cs typeface="Times New Roman"/>
                        </a:rPr>
                        <a:t>Türk-İş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178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400">
                          <a:latin typeface="Times New Roman"/>
                          <a:ea typeface="Times New Roman"/>
                          <a:cs typeface="Times New Roman"/>
                        </a:rPr>
                        <a:t>Gıda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tr-TR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tr-TR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tr-T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tr-TR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178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tr-TR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400">
                          <a:latin typeface="Times New Roman"/>
                          <a:ea typeface="Times New Roman"/>
                          <a:cs typeface="Times New Roman"/>
                        </a:rPr>
                        <a:t>Tek Gıda-İş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400">
                          <a:latin typeface="Times New Roman"/>
                          <a:ea typeface="Times New Roman"/>
                          <a:cs typeface="Times New Roman"/>
                        </a:rPr>
                        <a:t>181.850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400" dirty="0">
                          <a:latin typeface="Times New Roman"/>
                          <a:ea typeface="Times New Roman"/>
                          <a:cs typeface="Times New Roman"/>
                        </a:rPr>
                        <a:t>İstanbul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400" dirty="0">
                          <a:latin typeface="Times New Roman"/>
                          <a:ea typeface="Times New Roman"/>
                          <a:cs typeface="Times New Roman"/>
                        </a:rPr>
                        <a:t>Türk-İş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178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400">
                          <a:latin typeface="Times New Roman"/>
                          <a:ea typeface="Times New Roman"/>
                          <a:cs typeface="Times New Roman"/>
                        </a:rPr>
                        <a:t>Metal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tr-TR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tr-TR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tr-TR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tr-T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178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tr-TR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400">
                          <a:latin typeface="Times New Roman"/>
                          <a:ea typeface="Times New Roman"/>
                          <a:cs typeface="Times New Roman"/>
                        </a:rPr>
                        <a:t>Türk Metal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400">
                          <a:latin typeface="Times New Roman"/>
                          <a:ea typeface="Times New Roman"/>
                          <a:cs typeface="Times New Roman"/>
                        </a:rPr>
                        <a:t>281.705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400">
                          <a:latin typeface="Times New Roman"/>
                          <a:ea typeface="Times New Roman"/>
                          <a:cs typeface="Times New Roman"/>
                        </a:rPr>
                        <a:t>Ankara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400" dirty="0">
                          <a:latin typeface="Times New Roman"/>
                          <a:ea typeface="Times New Roman"/>
                          <a:cs typeface="Times New Roman"/>
                        </a:rPr>
                        <a:t>Türk-İş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178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tr-TR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400">
                          <a:latin typeface="Times New Roman"/>
                          <a:ea typeface="Times New Roman"/>
                          <a:cs typeface="Times New Roman"/>
                        </a:rPr>
                        <a:t>Birleşik Metal-İş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400">
                          <a:latin typeface="Times New Roman"/>
                          <a:ea typeface="Times New Roman"/>
                          <a:cs typeface="Times New Roman"/>
                        </a:rPr>
                        <a:t>67.593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400">
                          <a:latin typeface="Times New Roman"/>
                          <a:ea typeface="Times New Roman"/>
                          <a:cs typeface="Times New Roman"/>
                        </a:rPr>
                        <a:t>İstanbul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400">
                          <a:latin typeface="Times New Roman"/>
                          <a:ea typeface="Times New Roman"/>
                          <a:cs typeface="Times New Roman"/>
                        </a:rPr>
                        <a:t>DİSK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178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tr-TR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400">
                          <a:latin typeface="Times New Roman"/>
                          <a:ea typeface="Times New Roman"/>
                          <a:cs typeface="Times New Roman"/>
                        </a:rPr>
                        <a:t>Çelik-İş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400">
                          <a:latin typeface="Times New Roman"/>
                          <a:ea typeface="Times New Roman"/>
                          <a:cs typeface="Times New Roman"/>
                        </a:rPr>
                        <a:t>91.391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400">
                          <a:latin typeface="Times New Roman"/>
                          <a:ea typeface="Times New Roman"/>
                          <a:cs typeface="Times New Roman"/>
                        </a:rPr>
                        <a:t>Ankara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400">
                          <a:latin typeface="Times New Roman"/>
                          <a:ea typeface="Times New Roman"/>
                          <a:cs typeface="Times New Roman"/>
                        </a:rPr>
                        <a:t>Hak-İş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178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400">
                          <a:latin typeface="Times New Roman"/>
                          <a:ea typeface="Times New Roman"/>
                          <a:cs typeface="Times New Roman"/>
                        </a:rPr>
                        <a:t>Genel İşler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tr-TR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tr-TR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tr-TR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tr-TR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178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tr-TR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400">
                          <a:latin typeface="Times New Roman"/>
                          <a:ea typeface="Times New Roman"/>
                          <a:cs typeface="Times New Roman"/>
                        </a:rPr>
                        <a:t>Belediye-İş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400" dirty="0">
                          <a:latin typeface="Times New Roman"/>
                          <a:ea typeface="Times New Roman"/>
                          <a:cs typeface="Times New Roman"/>
                        </a:rPr>
                        <a:t>191.313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400">
                          <a:latin typeface="Times New Roman"/>
                          <a:ea typeface="Times New Roman"/>
                          <a:cs typeface="Times New Roman"/>
                        </a:rPr>
                        <a:t>Ankara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400" dirty="0">
                          <a:latin typeface="Times New Roman"/>
                          <a:ea typeface="Times New Roman"/>
                          <a:cs typeface="Times New Roman"/>
                        </a:rPr>
                        <a:t>Türk-İş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178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tr-TR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400">
                          <a:latin typeface="Times New Roman"/>
                          <a:ea typeface="Times New Roman"/>
                          <a:cs typeface="Times New Roman"/>
                        </a:rPr>
                        <a:t>Genel-İş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400">
                          <a:latin typeface="Times New Roman"/>
                          <a:ea typeface="Times New Roman"/>
                          <a:cs typeface="Times New Roman"/>
                        </a:rPr>
                        <a:t>75.500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400">
                          <a:latin typeface="Times New Roman"/>
                          <a:ea typeface="Times New Roman"/>
                          <a:cs typeface="Times New Roman"/>
                        </a:rPr>
                        <a:t>Ankara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400" dirty="0">
                          <a:latin typeface="Times New Roman"/>
                          <a:ea typeface="Times New Roman"/>
                          <a:cs typeface="Times New Roman"/>
                        </a:rPr>
                        <a:t>DİSK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2178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tr-TR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400">
                          <a:latin typeface="Times New Roman"/>
                          <a:ea typeface="Times New Roman"/>
                          <a:cs typeface="Times New Roman"/>
                        </a:rPr>
                        <a:t>Hizmet-İş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400">
                          <a:latin typeface="Times New Roman"/>
                          <a:ea typeface="Times New Roman"/>
                          <a:cs typeface="Times New Roman"/>
                        </a:rPr>
                        <a:t>110.222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400">
                          <a:latin typeface="Times New Roman"/>
                          <a:ea typeface="Times New Roman"/>
                          <a:cs typeface="Times New Roman"/>
                        </a:rPr>
                        <a:t>Ankara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400" dirty="0">
                          <a:latin typeface="Times New Roman"/>
                          <a:ea typeface="Times New Roman"/>
                          <a:cs typeface="Times New Roman"/>
                        </a:rPr>
                        <a:t>Hak-İş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08006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Üç Büyük İşçi Konfederasyonu</a:t>
            </a:r>
          </a:p>
          <a:p>
            <a:pPr>
              <a:buNone/>
            </a:pPr>
            <a:r>
              <a:rPr lang="tr-TR" dirty="0"/>
              <a:t>	TÜRK-İŞ</a:t>
            </a:r>
          </a:p>
          <a:p>
            <a:pPr>
              <a:buNone/>
            </a:pPr>
            <a:r>
              <a:rPr lang="tr-TR" dirty="0"/>
              <a:t>	DİSK</a:t>
            </a:r>
          </a:p>
          <a:p>
            <a:pPr>
              <a:buNone/>
            </a:pPr>
            <a:r>
              <a:rPr lang="tr-TR" dirty="0"/>
              <a:t>	HAK-İŞ</a:t>
            </a:r>
          </a:p>
        </p:txBody>
      </p:sp>
    </p:spTree>
    <p:extLst>
      <p:ext uri="{BB962C8B-B14F-4D97-AF65-F5344CB8AC3E}">
        <p14:creationId xmlns:p14="http://schemas.microsoft.com/office/powerpoint/2010/main" val="31023489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Kamu Emekçileri Üç Büyük Konfederasyon</a:t>
            </a:r>
          </a:p>
          <a:p>
            <a:pPr>
              <a:buNone/>
            </a:pPr>
            <a:r>
              <a:rPr lang="tr-TR" dirty="0"/>
              <a:t>	KESK</a:t>
            </a:r>
          </a:p>
          <a:p>
            <a:pPr>
              <a:buNone/>
            </a:pPr>
            <a:r>
              <a:rPr lang="tr-TR" dirty="0"/>
              <a:t>    Kamu-Sen</a:t>
            </a:r>
          </a:p>
          <a:p>
            <a:pPr>
              <a:buNone/>
            </a:pPr>
            <a:r>
              <a:rPr lang="tr-TR" dirty="0"/>
              <a:t>	Memur-Sen</a:t>
            </a:r>
          </a:p>
        </p:txBody>
      </p:sp>
    </p:spTree>
    <p:extLst>
      <p:ext uri="{BB962C8B-B14F-4D97-AF65-F5344CB8AC3E}">
        <p14:creationId xmlns:p14="http://schemas.microsoft.com/office/powerpoint/2010/main" val="21793033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482</Words>
  <Application>Microsoft Office PowerPoint</Application>
  <PresentationFormat>Geniş ekran</PresentationFormat>
  <Paragraphs>278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9" baseType="lpstr">
      <vt:lpstr>Arial</vt:lpstr>
      <vt:lpstr>Arial</vt:lpstr>
      <vt:lpstr>Calibri</vt:lpstr>
      <vt:lpstr>Calibri Light</vt:lpstr>
      <vt:lpstr>Symbol</vt:lpstr>
      <vt:lpstr>Times New Roman</vt:lpstr>
      <vt:lpstr>TR Times New Roman</vt:lpstr>
      <vt:lpstr>Office Teması</vt:lpstr>
      <vt:lpstr>PowerPoint Sunusu</vt:lpstr>
      <vt:lpstr>Türkiye İşgücü Piyasasının Özellikleri</vt:lpstr>
      <vt:lpstr>Sendikalaşma ne durumda?</vt:lpstr>
      <vt:lpstr>Özel Sektörde Sendikalaşma</vt:lpstr>
      <vt:lpstr>PowerPoint Sunusu</vt:lpstr>
      <vt:lpstr>PowerPoint Sunusu</vt:lpstr>
      <vt:lpstr>PowerPoint Sunusu</vt:lpstr>
      <vt:lpstr>PowerPoint Sunusu</vt:lpstr>
      <vt:lpstr>PowerPoint Sunusu</vt:lpstr>
      <vt:lpstr>Sendikasızlaşmanın Nedenleri</vt:lpstr>
      <vt:lpstr>Güvencesizlik ve Geleceksizlik Ekseninde Gençlik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Asus</dc:creator>
  <cp:lastModifiedBy>Asus</cp:lastModifiedBy>
  <cp:revision>1</cp:revision>
  <dcterms:created xsi:type="dcterms:W3CDTF">2020-06-24T22:56:07Z</dcterms:created>
  <dcterms:modified xsi:type="dcterms:W3CDTF">2020-06-24T22:56:26Z</dcterms:modified>
</cp:coreProperties>
</file>