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72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705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630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9256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5846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6062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762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125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091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27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989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87F16-992E-4805-9D47-426928C3728B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01.12.2019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6E997-5B9C-4978-9933-B71B0591820A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144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Siyasal Bilgiler Fakültesi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Siyaset Bilimi ve Kamu Yönetimi Bölümü</a:t>
            </a:r>
            <a:br>
              <a:rPr lang="tr-T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Kooperatifçilik </a:t>
            </a:r>
            <a:r>
              <a:rPr lang="tr-T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Kırsal Gelişme Politikası</a:t>
            </a: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Dersi</a:t>
            </a:r>
            <a:r>
              <a:rPr lang="tr-TR" sz="2700" b="1" dirty="0" smtClean="0"/>
              <a:t>	</a:t>
            </a:r>
            <a:br>
              <a:rPr lang="tr-TR" sz="2700" b="1" dirty="0" smtClean="0"/>
            </a:br>
            <a:endParaRPr lang="tr-TR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2019-2020 Öğretim Yılı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Güz Dönemi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Ayşegül Mengi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6896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dirty="0"/>
              <a:t>Kooperatifçilik, </a:t>
            </a:r>
            <a:r>
              <a:rPr lang="tr-TR" sz="3200" b="1" dirty="0" smtClean="0"/>
              <a:t>Kooperatif Tanımı</a:t>
            </a:r>
            <a:br>
              <a:rPr lang="tr-TR" sz="3200" b="1" dirty="0" smtClean="0"/>
            </a:br>
            <a:r>
              <a:rPr lang="tr-TR" sz="3200" b="1" dirty="0" smtClean="0"/>
              <a:t>(VIII. Hafta)</a:t>
            </a:r>
            <a:endParaRPr lang="tr-T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Kooperatif kendine yardım ve karşılıklı yardımlaşma örgütüdür.</a:t>
            </a:r>
          </a:p>
          <a:p>
            <a:r>
              <a:rPr lang="tr-TR" sz="2000" dirty="0" smtClean="0"/>
              <a:t>Kooperatifçilik ise imece dediğimiz toplumsal dayanışmaya, karşılıklı yardımlaşmaya dayalı örgütleşme süreç ve geleneğidir.</a:t>
            </a:r>
          </a:p>
          <a:p>
            <a:r>
              <a:rPr lang="tr-TR" sz="2000" dirty="0" smtClean="0"/>
              <a:t>Kooperatif herkese açık ve herkesin kullanabileceği bir örgüttür.</a:t>
            </a:r>
          </a:p>
          <a:p>
            <a:r>
              <a:rPr lang="tr-TR" sz="2000" dirty="0" smtClean="0"/>
              <a:t>Kooperatifçilikte demokratik yönetim ilkesi geçerlidir.</a:t>
            </a:r>
          </a:p>
          <a:p>
            <a:r>
              <a:rPr lang="tr-TR" sz="2000" dirty="0" smtClean="0"/>
              <a:t>«Tüzel </a:t>
            </a:r>
            <a:r>
              <a:rPr lang="tr-TR" sz="2000" dirty="0"/>
              <a:t>kişiliği haiz olmak üzere ortaklarının </a:t>
            </a:r>
            <a:r>
              <a:rPr lang="tr-TR" sz="2000" dirty="0" smtClean="0"/>
              <a:t>belirli ekonomik </a:t>
            </a:r>
            <a:r>
              <a:rPr lang="tr-TR" sz="2000" dirty="0"/>
              <a:t>menfaatlerini ve özellikle meslek ve geçimlerine ait ihtiyaçlarını işgücü ve </a:t>
            </a:r>
            <a:r>
              <a:rPr lang="tr-TR" sz="2000" dirty="0" smtClean="0"/>
              <a:t>parasal katkılarıyla </a:t>
            </a:r>
            <a:r>
              <a:rPr lang="tr-TR" sz="2000" dirty="0"/>
              <a:t>karşılıklı yardım, dayanışma ve kefalet suretiyle sağlayıp korumak amacıyla </a:t>
            </a:r>
            <a:r>
              <a:rPr lang="tr-TR" sz="2000" dirty="0" smtClean="0"/>
              <a:t>gerçek ve </a:t>
            </a:r>
            <a:r>
              <a:rPr lang="tr-TR" sz="2000" dirty="0"/>
              <a:t>tüzel kişiler tarafından kurulan değişir ortaklı ve değişir sermayeli ortaklıklara </a:t>
            </a:r>
            <a:r>
              <a:rPr lang="tr-TR" sz="2000" dirty="0" smtClean="0"/>
              <a:t>kooperatif» denir.</a:t>
            </a:r>
            <a:endParaRPr lang="tr-TR" sz="2000" dirty="0"/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95761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 smtClean="0"/>
              <a:t>Kooperatifçilik </a:t>
            </a:r>
            <a:r>
              <a:rPr lang="tr-TR" sz="3600" b="1" dirty="0"/>
              <a:t>İlkeleri</a:t>
            </a:r>
            <a:br>
              <a:rPr lang="tr-TR" sz="3600" b="1" dirty="0"/>
            </a:br>
            <a:r>
              <a:rPr lang="tr-TR" sz="3600" b="1" dirty="0"/>
              <a:t>(VIII. Hafta</a:t>
            </a:r>
            <a:r>
              <a:rPr lang="tr-TR" sz="3600" b="1" dirty="0" smtClean="0"/>
              <a:t>)</a:t>
            </a:r>
            <a:endParaRPr lang="tr-T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 smtClean="0"/>
              <a:t>Kooperatifçiliğin ilkeleri:</a:t>
            </a:r>
          </a:p>
          <a:p>
            <a:r>
              <a:rPr lang="tr-TR" sz="2000" dirty="0"/>
              <a:t>1. Gönüllü ve herkese açık ortaklık: Kooperatifler, cinsel, sosyal, ırksal, siyasal ve </a:t>
            </a:r>
            <a:r>
              <a:rPr lang="tr-TR" sz="2000" dirty="0" smtClean="0"/>
              <a:t>dinsel ayırımcılık </a:t>
            </a:r>
            <a:r>
              <a:rPr lang="tr-TR" sz="2000" dirty="0"/>
              <a:t>olmaksızın, hizmetlerinden </a:t>
            </a:r>
            <a:r>
              <a:rPr lang="tr-TR" sz="2000" dirty="0" smtClean="0"/>
              <a:t>yararlanabilecek </a:t>
            </a:r>
            <a:r>
              <a:rPr lang="tr-TR" sz="2000" dirty="0"/>
              <a:t>ve ortaklığın sorumluluklarını </a:t>
            </a:r>
            <a:r>
              <a:rPr lang="tr-TR" sz="2000" dirty="0" smtClean="0"/>
              <a:t>kabule razı </a:t>
            </a:r>
            <a:r>
              <a:rPr lang="tr-TR" sz="2000" dirty="0"/>
              <a:t>olan herkese açık gönüllü kuruluşlardır</a:t>
            </a:r>
            <a:r>
              <a:rPr lang="tr-TR" sz="2000" dirty="0" smtClean="0"/>
              <a:t>.</a:t>
            </a:r>
          </a:p>
          <a:p>
            <a:r>
              <a:rPr lang="tr-TR" sz="2000" dirty="0"/>
              <a:t>2. Ortaklar tarafından gerçekleştirilen demokratik denetim: Kooperatifler, </a:t>
            </a:r>
            <a:r>
              <a:rPr lang="tr-TR" sz="2000" dirty="0" smtClean="0"/>
              <a:t>politika oluşturma </a:t>
            </a:r>
            <a:r>
              <a:rPr lang="tr-TR" sz="2000" dirty="0"/>
              <a:t>ve karar alma süreçlerine katılan ortaklarca denetlenen demokratik kuruluşlardır</a:t>
            </a:r>
            <a:r>
              <a:rPr lang="tr-TR" sz="2000" dirty="0" smtClean="0"/>
              <a:t>. Seçilmiş </a:t>
            </a:r>
            <a:r>
              <a:rPr lang="tr-TR" sz="2000" dirty="0"/>
              <a:t>temsilci olarak hizmet edenler, ortaklara karşı sorumludur. </a:t>
            </a:r>
            <a:endParaRPr lang="tr-TR" sz="2000" dirty="0" smtClean="0"/>
          </a:p>
          <a:p>
            <a:r>
              <a:rPr lang="tr-TR" sz="2000" dirty="0"/>
              <a:t>3. Ortakların ekonomik katılımı: Ortaklar, kooperatiflerinin sermayesine adil bir </a:t>
            </a:r>
            <a:r>
              <a:rPr lang="tr-TR" sz="2000" dirty="0" smtClean="0"/>
              <a:t>şekilde katkıda </a:t>
            </a:r>
            <a:r>
              <a:rPr lang="tr-TR" sz="2000" dirty="0"/>
              <a:t>bulunur ve bunu demokratik olarak </a:t>
            </a:r>
            <a:r>
              <a:rPr lang="tr-TR" sz="2000" dirty="0" smtClean="0"/>
              <a:t>yönetirler.</a:t>
            </a:r>
          </a:p>
          <a:p>
            <a:r>
              <a:rPr lang="tr-TR" sz="2000" dirty="0"/>
              <a:t>4. Özerklik ve bağımsızlık: Kooperatifler özerk, kendi kendine yeten ve </a:t>
            </a:r>
            <a:r>
              <a:rPr lang="tr-TR" sz="2000" dirty="0" smtClean="0"/>
              <a:t>ortaklarınca yönetilen </a:t>
            </a:r>
            <a:r>
              <a:rPr lang="tr-TR" sz="2000" dirty="0"/>
              <a:t>kuruluşlardır. </a:t>
            </a:r>
            <a:endParaRPr lang="tr-TR" sz="20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553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 smtClean="0"/>
              <a:t>Kooperatifçilik </a:t>
            </a:r>
            <a:r>
              <a:rPr lang="tr-TR" sz="3600" b="1" dirty="0"/>
              <a:t>İlkeleri</a:t>
            </a:r>
            <a:br>
              <a:rPr lang="tr-TR" sz="3600" b="1" dirty="0"/>
            </a:br>
            <a:r>
              <a:rPr lang="tr-TR" sz="3600" b="1" dirty="0"/>
              <a:t>(</a:t>
            </a:r>
            <a:r>
              <a:rPr lang="tr-TR" sz="3600" b="1" dirty="0" smtClean="0"/>
              <a:t>VIII. Hafta)</a:t>
            </a:r>
            <a:endParaRPr lang="tr-T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2000" dirty="0" smtClean="0"/>
          </a:p>
          <a:p>
            <a:endParaRPr lang="tr-TR" sz="2000" dirty="0"/>
          </a:p>
          <a:p>
            <a:r>
              <a:rPr lang="tr-TR" sz="2000" dirty="0"/>
              <a:t>5. Eğitim, öğrenim ve bilgilendirme: Kooperatifler, ortaklarına, seçilmiş temsilcilerine, yöneticilerine ve çalışanlarına kooperatiflerinin gelişimine etkin bir şekilde katkıda bulunabilmeleri için eğitim ve öğretim imkânı sağlar. </a:t>
            </a:r>
          </a:p>
          <a:p>
            <a:r>
              <a:rPr lang="tr-TR" sz="2000" dirty="0" smtClean="0"/>
              <a:t>6</a:t>
            </a:r>
            <a:r>
              <a:rPr lang="tr-TR" sz="2000" dirty="0"/>
              <a:t>. Kooperatifler arasında işbirliği: Kooperatifler, yerel, ulusal, bölgesel ve </a:t>
            </a:r>
            <a:r>
              <a:rPr lang="tr-TR" sz="2000" dirty="0" smtClean="0"/>
              <a:t>uluslararası oluşumlarla </a:t>
            </a:r>
            <a:r>
              <a:rPr lang="tr-TR" sz="2000" dirty="0"/>
              <a:t>birlikte çalışarak ortaklarına daha etkin bir şekilde hizmet eder ve </a:t>
            </a:r>
            <a:r>
              <a:rPr lang="tr-TR" sz="2000" dirty="0" smtClean="0"/>
              <a:t>kooperatifçilik hareketini </a:t>
            </a:r>
            <a:r>
              <a:rPr lang="tr-TR" sz="2000" dirty="0"/>
              <a:t>güçlendirir</a:t>
            </a:r>
            <a:r>
              <a:rPr lang="tr-TR" sz="2000" dirty="0" smtClean="0"/>
              <a:t>.</a:t>
            </a:r>
          </a:p>
          <a:p>
            <a:r>
              <a:rPr lang="tr-TR" sz="2000" dirty="0"/>
              <a:t>7. Topluma karşı sorumlu olma: Kooperatifler, ortaklarınca onaylanan </a:t>
            </a:r>
            <a:r>
              <a:rPr lang="tr-TR" sz="2000" dirty="0" smtClean="0"/>
              <a:t>politikalar aracılığıyla </a:t>
            </a:r>
            <a:r>
              <a:rPr lang="tr-TR" sz="2000" dirty="0"/>
              <a:t>toplumlarının sürdürülebilir kalkınması için çalışırlar. </a:t>
            </a:r>
            <a:endParaRPr lang="tr-TR" sz="2000" dirty="0" smtClean="0"/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29730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295</Words>
  <Application>Microsoft Office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1_Office Theme</vt:lpstr>
      <vt:lpstr>Ankara Üniversitesi Siyasal Bilgiler Fakültesi 4 Siyaset Bilimi ve Kamu Yönetimi Bölümü  Kooperatifçilik ve Kırsal Gelişme Politikası Dersi  </vt:lpstr>
      <vt:lpstr>Kooperatifçilik, Kooperatif Tanımı (VIII. Hafta)</vt:lpstr>
      <vt:lpstr>Kooperatifçilik İlkeleri (VIII. Hafta)</vt:lpstr>
      <vt:lpstr>Kooperatifçilik İlkeleri (VIII. Hafta)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Siyasal Bilgiler Fakültesi 4 Siyaset Bilimi ve Kamu Yönetimi Bölümü  Kooperatifçilik ve Kırsal Gelişme Politikası Dersi  </dc:title>
  <dc:creator>Gokce</dc:creator>
  <cp:lastModifiedBy>Gokce</cp:lastModifiedBy>
  <cp:revision>1</cp:revision>
  <dcterms:created xsi:type="dcterms:W3CDTF">2019-12-01T13:07:35Z</dcterms:created>
  <dcterms:modified xsi:type="dcterms:W3CDTF">2019-12-01T13:08:20Z</dcterms:modified>
</cp:coreProperties>
</file>