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8" r:id="rId11"/>
    <p:sldId id="267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09CE-F913-4E8B-991D-34F50DACC2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Фонетика </a:t>
            </a:r>
            <a:r>
              <a:rPr lang="tr-TR" dirty="0"/>
              <a:t>II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F2AB2-7B92-4BD1-94D6-4FCDE5E3BB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Урок 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79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0E818-EB0F-4949-A9B9-D387E5704F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22852"/>
            <a:ext cx="9601200" cy="5244548"/>
          </a:xfrm>
        </p:spPr>
        <p:txBody>
          <a:bodyPr/>
          <a:lstStyle/>
          <a:p>
            <a:r>
              <a:rPr lang="ru-RU" dirty="0"/>
              <a:t>Например, в синтагмах фраз</a:t>
            </a:r>
          </a:p>
          <a:p>
            <a:pPr marL="0" indent="0">
              <a:buNone/>
            </a:pPr>
            <a:r>
              <a:rPr lang="ru-RU" dirty="0"/>
              <a:t>	-</a:t>
            </a:r>
            <a:r>
              <a:rPr lang="ru-RU" dirty="0" err="1"/>
              <a:t>Вчерá</a:t>
            </a:r>
            <a:r>
              <a:rPr lang="ru-RU" dirty="0"/>
              <a:t> </a:t>
            </a:r>
            <a:r>
              <a:rPr lang="ru-RU" dirty="0" err="1"/>
              <a:t>вéчером</a:t>
            </a:r>
            <a:r>
              <a:rPr lang="ru-RU" dirty="0"/>
              <a:t> | я прочёл </a:t>
            </a:r>
            <a:r>
              <a:rPr lang="ru-RU" dirty="0" err="1"/>
              <a:t>интерéсную</a:t>
            </a:r>
            <a:r>
              <a:rPr lang="ru-RU" dirty="0"/>
              <a:t> </a:t>
            </a:r>
            <a:r>
              <a:rPr lang="ru-RU" dirty="0" err="1"/>
              <a:t>кнúгу</a:t>
            </a:r>
            <a:r>
              <a:rPr lang="ru-RU" dirty="0"/>
              <a:t>. ||</a:t>
            </a:r>
          </a:p>
          <a:p>
            <a:pPr marL="0" indent="0">
              <a:buNone/>
            </a:pPr>
            <a:r>
              <a:rPr lang="ru-RU" dirty="0"/>
              <a:t>	-</a:t>
            </a:r>
            <a:r>
              <a:rPr lang="ru-RU" dirty="0" err="1"/>
              <a:t>Дóм</a:t>
            </a:r>
            <a:r>
              <a:rPr lang="ru-RU" dirty="0"/>
              <a:t> </a:t>
            </a:r>
            <a:r>
              <a:rPr lang="ru-RU" dirty="0" err="1"/>
              <a:t>нáш</a:t>
            </a:r>
            <a:r>
              <a:rPr lang="ru-RU" dirty="0"/>
              <a:t> | был окружён </a:t>
            </a:r>
            <a:r>
              <a:rPr lang="ru-RU" dirty="0" err="1"/>
              <a:t>сáдом</a:t>
            </a:r>
            <a:r>
              <a:rPr lang="ru-RU" dirty="0"/>
              <a:t>. ||</a:t>
            </a:r>
          </a:p>
          <a:p>
            <a:pPr marL="0" indent="0">
              <a:buNone/>
            </a:pPr>
            <a:r>
              <a:rPr lang="ru-RU" dirty="0"/>
              <a:t>наиболее информативными являются следующие слова: </a:t>
            </a:r>
            <a:r>
              <a:rPr lang="ru-RU" dirty="0" err="1"/>
              <a:t>вéчером</a:t>
            </a:r>
            <a:r>
              <a:rPr lang="ru-RU" dirty="0"/>
              <a:t>, </a:t>
            </a:r>
            <a:r>
              <a:rPr lang="ru-RU" dirty="0" err="1"/>
              <a:t>кнúгу</a:t>
            </a:r>
            <a:r>
              <a:rPr lang="ru-RU" dirty="0"/>
              <a:t>, </a:t>
            </a:r>
            <a:r>
              <a:rPr lang="ru-RU" dirty="0" err="1"/>
              <a:t>дóм</a:t>
            </a:r>
            <a:r>
              <a:rPr lang="ru-RU" dirty="0"/>
              <a:t>, </a:t>
            </a:r>
            <a:r>
              <a:rPr lang="ru-RU" dirty="0" err="1"/>
              <a:t>сáдом</a:t>
            </a:r>
            <a:r>
              <a:rPr lang="ru-RU" dirty="0"/>
              <a:t>; имеется и смысловая «тень» - это безударные я, наш, был, и слабоударяемые </a:t>
            </a:r>
            <a:r>
              <a:rPr lang="ru-RU" dirty="0" err="1"/>
              <a:t>вчерá</a:t>
            </a:r>
            <a:r>
              <a:rPr lang="ru-RU" dirty="0"/>
              <a:t>, прочёл. Считается, что для русского языка характерно усиление ударения на последнем слоге, хотя строгой обязательности нет.</a:t>
            </a:r>
          </a:p>
          <a:p>
            <a:r>
              <a:rPr lang="ru-RU" dirty="0"/>
              <a:t>Высказывание может быть </a:t>
            </a:r>
            <a:r>
              <a:rPr lang="ru-RU" dirty="0" err="1"/>
              <a:t>односинтагменным</a:t>
            </a:r>
            <a:r>
              <a:rPr lang="ru-RU" dirty="0"/>
              <a:t>, т. е. состоять из одной синтагмы, например:</a:t>
            </a:r>
          </a:p>
          <a:p>
            <a:pPr marL="0" indent="0">
              <a:buNone/>
            </a:pPr>
            <a:r>
              <a:rPr lang="ru-RU" dirty="0"/>
              <a:t>	-</a:t>
            </a:r>
            <a:r>
              <a:rPr lang="ru-RU" dirty="0" err="1"/>
              <a:t>Наступúла</a:t>
            </a:r>
            <a:r>
              <a:rPr lang="ru-RU" dirty="0"/>
              <a:t> </a:t>
            </a:r>
            <a:r>
              <a:rPr lang="ru-RU" dirty="0" err="1"/>
              <a:t>веснá</a:t>
            </a:r>
            <a:r>
              <a:rPr lang="ru-RU" dirty="0"/>
              <a:t>. || </a:t>
            </a:r>
            <a:r>
              <a:rPr lang="ru-RU" dirty="0" err="1"/>
              <a:t>Снéг</a:t>
            </a:r>
            <a:r>
              <a:rPr lang="ru-RU" dirty="0"/>
              <a:t> </a:t>
            </a:r>
            <a:r>
              <a:rPr lang="ru-RU" dirty="0" err="1"/>
              <a:t>растáял</a:t>
            </a:r>
            <a:r>
              <a:rPr lang="ru-RU" dirty="0"/>
              <a:t>. ||</a:t>
            </a:r>
          </a:p>
          <a:p>
            <a:pPr marL="0" indent="0">
              <a:buNone/>
            </a:pPr>
            <a:r>
              <a:rPr lang="ru-RU" dirty="0"/>
              <a:t>и </a:t>
            </a:r>
            <a:r>
              <a:rPr lang="ru-RU" dirty="0" err="1"/>
              <a:t>многосинтагменным</a:t>
            </a:r>
            <a:r>
              <a:rPr lang="ru-RU" dirty="0"/>
              <a:t>, т.е. иметь несколько синтагм, например: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Студéнт</a:t>
            </a:r>
            <a:r>
              <a:rPr lang="ru-RU" dirty="0"/>
              <a:t>, | </a:t>
            </a:r>
            <a:r>
              <a:rPr lang="ru-RU" dirty="0" err="1"/>
              <a:t>поступúвший</a:t>
            </a:r>
            <a:r>
              <a:rPr lang="ru-RU" dirty="0"/>
              <a:t> в </a:t>
            </a:r>
            <a:r>
              <a:rPr lang="ru-RU" dirty="0" err="1"/>
              <a:t>нáш</a:t>
            </a:r>
            <a:r>
              <a:rPr lang="ru-RU" dirty="0"/>
              <a:t> </a:t>
            </a:r>
            <a:r>
              <a:rPr lang="ru-RU" dirty="0" err="1"/>
              <a:t>инститýт</a:t>
            </a:r>
            <a:r>
              <a:rPr lang="ru-RU" dirty="0"/>
              <a:t>, | </a:t>
            </a:r>
            <a:r>
              <a:rPr lang="ru-RU" dirty="0" err="1"/>
              <a:t>недáвно</a:t>
            </a:r>
            <a:r>
              <a:rPr lang="ru-RU" dirty="0"/>
              <a:t> </a:t>
            </a:r>
            <a:r>
              <a:rPr lang="ru-RU" dirty="0" err="1"/>
              <a:t>сдáл</a:t>
            </a:r>
            <a:r>
              <a:rPr lang="ru-RU" dirty="0"/>
              <a:t> </a:t>
            </a:r>
            <a:r>
              <a:rPr lang="ru-RU" dirty="0" err="1"/>
              <a:t>двá</a:t>
            </a:r>
            <a:r>
              <a:rPr lang="ru-RU" dirty="0"/>
              <a:t> </a:t>
            </a:r>
            <a:r>
              <a:rPr lang="ru-RU" dirty="0" err="1"/>
              <a:t>экзáмена</a:t>
            </a:r>
            <a:r>
              <a:rPr lang="ru-RU" dirty="0"/>
              <a:t> | на </a:t>
            </a:r>
            <a:r>
              <a:rPr lang="ru-RU" dirty="0" err="1"/>
              <a:t>отлúчно</a:t>
            </a:r>
            <a:r>
              <a:rPr lang="ru-RU" dirty="0"/>
              <a:t>. ||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569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7809D-92CB-4B95-9F55-6934BFF0E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55374"/>
            <a:ext cx="9601200" cy="5112026"/>
          </a:xfrm>
        </p:spPr>
        <p:txBody>
          <a:bodyPr/>
          <a:lstStyle/>
          <a:p>
            <a:pPr algn="just"/>
            <a:r>
              <a:rPr lang="ru-RU" b="1" dirty="0"/>
              <a:t>Фраза </a:t>
            </a:r>
            <a:r>
              <a:rPr lang="ru-RU" dirty="0"/>
              <a:t>– это основная единица речи, выражающая законченную мысль; смысловое единство, целостность которого создается интонационными средствами (объединяющей фразовой интонацией того или иного типа и паузами, отделяющими данную фразу от соседних), а также определенной синтаксической структурой. </a:t>
            </a:r>
          </a:p>
          <a:p>
            <a:pPr algn="just"/>
            <a:r>
              <a:rPr lang="ru-RU" b="1" dirty="0"/>
              <a:t>Предложение </a:t>
            </a:r>
            <a:r>
              <a:rPr lang="ru-RU" dirty="0"/>
              <a:t>– это структура, которая непосредственно связана с грамматическим оформлением (с позиции синтаксиса) речи-мысли. В нестрогом терминологическом употреблении фраза – то же, что предложение.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203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93ED-AFFB-458A-B2B0-BE48A7E16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8008-4123-4E96-A61F-91C978558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05948"/>
            <a:ext cx="9601200" cy="4661452"/>
          </a:xfrm>
        </p:spPr>
        <p:txBody>
          <a:bodyPr>
            <a:normAutofit/>
          </a:bodyPr>
          <a:lstStyle/>
          <a:p>
            <a:r>
              <a:rPr lang="ru-RU" dirty="0"/>
              <a:t>Садыкова, И.А., Русская интонация. Казань: Издательства Казанского университета, 2015.</a:t>
            </a:r>
          </a:p>
          <a:p>
            <a:r>
              <a:rPr lang="ru-RU" dirty="0" err="1"/>
              <a:t>Брызгунова</a:t>
            </a:r>
            <a:r>
              <a:rPr lang="ru-RU" dirty="0"/>
              <a:t>, Е.А., Звуки и интонация русской речи. Москва: Русский язык, 1977.</a:t>
            </a:r>
            <a:endParaRPr lang="tr-TR" dirty="0"/>
          </a:p>
          <a:p>
            <a:r>
              <a:rPr lang="ru-RU" dirty="0"/>
              <a:t>Науменко Ю. М. Корректировочный курс русской фонетики и интонации для иностранных студентов I курса бакалавриата , Москва: Флинта: Наука, 2012.</a:t>
            </a:r>
          </a:p>
          <a:p>
            <a:r>
              <a:rPr lang="ru-RU" dirty="0"/>
              <a:t>Одинцова И.В. Звуки. Ритмика. Интонация. Москва: Флинта: Наука, 2014.</a:t>
            </a:r>
          </a:p>
          <a:p>
            <a:r>
              <a:rPr lang="ru-RU" dirty="0" err="1"/>
              <a:t>Бархударова</a:t>
            </a:r>
            <a:r>
              <a:rPr lang="ru-RU" dirty="0"/>
              <a:t> Л. Л., Панков Ф. И. По-русски – с хорошим произношением: практический курс звучащей речи. Москва: Русский язык. Курсы, 2008.</a:t>
            </a:r>
          </a:p>
          <a:p>
            <a:r>
              <a:rPr lang="ru-RU" dirty="0"/>
              <a:t>Буланин Л. Л. Фонетика современного русского языка. Москва: Высшая школа, 1970. </a:t>
            </a:r>
          </a:p>
          <a:p>
            <a:r>
              <a:rPr lang="ru-RU" dirty="0"/>
              <a:t>Кедрова Г. Е., Потапов В. В., Егоров А. М., Омельянова Е. Б. Фонетика русского языка. </a:t>
            </a:r>
            <a:r>
              <a:rPr lang="tr-TR" dirty="0"/>
              <a:t>Web</a:t>
            </a:r>
            <a:r>
              <a:rPr lang="ru-RU" dirty="0"/>
              <a:t>:. http://www.philol.msu.ru/~fonetica/index1.htm .</a:t>
            </a:r>
          </a:p>
        </p:txBody>
      </p:sp>
    </p:spTree>
    <p:extLst>
      <p:ext uri="{BB962C8B-B14F-4D97-AF65-F5344CB8AC3E}">
        <p14:creationId xmlns:p14="http://schemas.microsoft.com/office/powerpoint/2010/main" val="3622294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20237-FE3E-474A-96B0-E1C90883A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51452"/>
          </a:xfrm>
        </p:spPr>
        <p:txBody>
          <a:bodyPr/>
          <a:lstStyle/>
          <a:p>
            <a:r>
              <a:rPr lang="ru-RU" dirty="0"/>
              <a:t>Интонация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D42E0-A503-4A0D-B561-D8B4545F2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25217"/>
            <a:ext cx="9601200" cy="4542183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Интонация - представляет целый ряд средств организации звучащей речи, к которым относятся мелодика, паузы, интенсивность, темп, тембр, долгота, высота, логическое ударение.</a:t>
            </a:r>
          </a:p>
          <a:p>
            <a:pPr marL="0" indent="0" algn="just">
              <a:buNone/>
            </a:pPr>
            <a:endParaRPr lang="ru-RU" dirty="0"/>
          </a:p>
          <a:p>
            <a:pPr algn="just"/>
            <a:r>
              <a:rPr lang="ru-RU" dirty="0"/>
              <a:t>Интонация выполняет различные функции:</a:t>
            </a:r>
          </a:p>
          <a:p>
            <a:pPr marL="0" indent="0" algn="just">
              <a:buNone/>
            </a:pPr>
            <a:r>
              <a:rPr lang="ru-RU" dirty="0"/>
              <a:t>	- </a:t>
            </a:r>
            <a:r>
              <a:rPr lang="ru-RU" b="1" dirty="0"/>
              <a:t>Коммуникативная</a:t>
            </a:r>
            <a:r>
              <a:rPr lang="ru-RU" dirty="0"/>
              <a:t> - оформляет коммуникативные типы высказываний  	(повествование, вопрос, побуждение). </a:t>
            </a:r>
          </a:p>
          <a:p>
            <a:pPr marL="0" indent="0" algn="just">
              <a:buNone/>
            </a:pPr>
            <a:r>
              <a:rPr lang="ru-RU" dirty="0"/>
              <a:t>Пример: Ахмет читал. (повествование)</a:t>
            </a:r>
          </a:p>
          <a:p>
            <a:pPr marL="0" indent="0" algn="just">
              <a:buNone/>
            </a:pPr>
            <a:r>
              <a:rPr lang="ru-RU" dirty="0"/>
              <a:t>	Ахмет читал? (вопрос)</a:t>
            </a:r>
          </a:p>
          <a:p>
            <a:pPr marL="0" indent="0" algn="just">
              <a:buNone/>
            </a:pPr>
            <a:r>
              <a:rPr lang="ru-RU" dirty="0"/>
              <a:t>	Ахмет читайте! (побуждение)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3452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722E5-647F-4CC0-9AA2-EBB10746A2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477078"/>
            <a:ext cx="9601200" cy="6380922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	- </a:t>
            </a:r>
            <a:r>
              <a:rPr lang="ru-RU" b="1" dirty="0"/>
              <a:t>Выделительная</a:t>
            </a:r>
            <a:r>
              <a:rPr lang="ru-RU" dirty="0"/>
              <a:t> функция заключается в выделении с помощью интонации отрезков высказывания различной смысловой важности или подчёркивании какого-либо элемента/элементов высказывания.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b="1" dirty="0"/>
              <a:t>Ахмет </a:t>
            </a:r>
            <a:r>
              <a:rPr lang="ru-RU" dirty="0"/>
              <a:t>читал.</a:t>
            </a:r>
          </a:p>
          <a:p>
            <a:pPr marL="0" indent="0" algn="just">
              <a:buNone/>
            </a:pPr>
            <a:r>
              <a:rPr lang="ru-RU" dirty="0"/>
              <a:t>	Ахмет </a:t>
            </a:r>
            <a:r>
              <a:rPr lang="ru-RU" b="1" dirty="0"/>
              <a:t>читал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	- </a:t>
            </a:r>
            <a:r>
              <a:rPr lang="ru-RU" b="1" dirty="0"/>
              <a:t>Организующая</a:t>
            </a:r>
            <a:r>
              <a:rPr lang="ru-RU" dirty="0"/>
              <a:t> функция служит целям построения высказывания, членения речевого потока на высказывания и далее – на синтагмы.</a:t>
            </a:r>
          </a:p>
          <a:p>
            <a:pPr marL="0" indent="0" algn="just">
              <a:buNone/>
            </a:pPr>
            <a:r>
              <a:rPr lang="ru-RU" dirty="0"/>
              <a:t>	- </a:t>
            </a:r>
            <a:r>
              <a:rPr lang="ru-RU" b="1" dirty="0"/>
              <a:t>Модальная</a:t>
            </a:r>
            <a:r>
              <a:rPr lang="ru-RU" dirty="0"/>
              <a:t> функция служит для противопоставления высказываний по их цели (утверждение/вопрос).</a:t>
            </a:r>
          </a:p>
          <a:p>
            <a:pPr marL="0" indent="0" algn="just">
              <a:buNone/>
            </a:pPr>
            <a:r>
              <a:rPr lang="ru-RU" dirty="0"/>
              <a:t>	-</a:t>
            </a:r>
            <a:r>
              <a:rPr lang="ru-RU" b="1" dirty="0"/>
              <a:t>Эмоциональная</a:t>
            </a:r>
            <a:r>
              <a:rPr lang="ru-RU" dirty="0"/>
              <a:t> функция служит для выражения различных эмоциональных оттенков высказывания и отражает состояние говорящего. </a:t>
            </a:r>
          </a:p>
          <a:p>
            <a:pPr marL="0" indent="0" algn="just">
              <a:buNone/>
            </a:pPr>
            <a:endParaRPr lang="ru-RU" dirty="0"/>
          </a:p>
          <a:p>
            <a:pPr algn="just"/>
            <a:r>
              <a:rPr lang="ru-RU" dirty="0"/>
              <a:t>Коммуникативно-модальные разновидности общего (неместоименного) вопроса могут опознаваться на основе анализа речевого поведения или ситуации общения без наличия специальных лексико-синтаксических средств.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894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C6C15-4CB8-425A-AE26-5B8C32E75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800100"/>
            <a:ext cx="9601200" cy="896178"/>
          </a:xfrm>
        </p:spPr>
        <p:txBody>
          <a:bodyPr/>
          <a:lstStyle/>
          <a:p>
            <a:r>
              <a:rPr lang="ru-RU" dirty="0"/>
              <a:t>Компоненты интонации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1ADBE-FEC0-4B03-8912-DEF0C3060F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96278"/>
            <a:ext cx="9601200" cy="4876800"/>
          </a:xfrm>
        </p:spPr>
        <p:txBody>
          <a:bodyPr>
            <a:normAutofit/>
          </a:bodyPr>
          <a:lstStyle/>
          <a:p>
            <a:pPr algn="just"/>
            <a:r>
              <a:rPr lang="ru-RU" b="1" dirty="0"/>
              <a:t>Мелодика </a:t>
            </a:r>
            <a:r>
              <a:rPr lang="ru-RU" dirty="0"/>
              <a:t>– это акустический компонент интонации, который представляет собой относительное изменение высоты основного тона голоса. </a:t>
            </a:r>
          </a:p>
          <a:p>
            <a:pPr marL="0" indent="0" algn="just">
              <a:buNone/>
            </a:pPr>
            <a:endParaRPr lang="ru-RU" dirty="0"/>
          </a:p>
          <a:p>
            <a:pPr algn="just"/>
            <a:r>
              <a:rPr lang="ru-RU" b="1" dirty="0"/>
              <a:t>Паузы </a:t>
            </a:r>
            <a:r>
              <a:rPr lang="ru-RU" dirty="0"/>
              <a:t>– это перерывы в звучании голоса </a:t>
            </a:r>
          </a:p>
          <a:p>
            <a:pPr marL="0" indent="0" algn="just">
              <a:buNone/>
            </a:pPr>
            <a:r>
              <a:rPr lang="ru-RU" dirty="0"/>
              <a:t>	- межфразовые, наиболее длительные, разделяющие фразы, т. е. речевые 	образования, соответствующие самостоятельным законченным 	предложениям (обозначаются знаком ||); </a:t>
            </a:r>
          </a:p>
          <a:p>
            <a:pPr marL="0" indent="0" algn="just">
              <a:buNone/>
            </a:pPr>
            <a:r>
              <a:rPr lang="ru-RU" dirty="0"/>
              <a:t>	- синтагматические, менее длительные, различная длительность которых 	обусловливается характером смысловых и грамматических связей между 	синтагмами (обозначаются знаком |) </a:t>
            </a:r>
          </a:p>
        </p:txBody>
      </p:sp>
    </p:spTree>
    <p:extLst>
      <p:ext uri="{BB962C8B-B14F-4D97-AF65-F5344CB8AC3E}">
        <p14:creationId xmlns:p14="http://schemas.microsoft.com/office/powerpoint/2010/main" val="32492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75EA6-DD86-4408-9009-09D5B509C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696" y="503583"/>
            <a:ext cx="9780104" cy="5363817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i="1" dirty="0"/>
              <a:t>У дверей вагона второго класса</a:t>
            </a:r>
            <a:r>
              <a:rPr lang="en-US" i="1" dirty="0"/>
              <a:t>|</a:t>
            </a:r>
            <a:r>
              <a:rPr lang="ru-RU" i="1" dirty="0"/>
              <a:t> стояли трое молодых людей</a:t>
            </a:r>
            <a:r>
              <a:rPr lang="en-US" i="1" dirty="0"/>
              <a:t>|</a:t>
            </a:r>
            <a:r>
              <a:rPr lang="ru-RU" i="1" dirty="0"/>
              <a:t>, в нетерпении 	ожидая</a:t>
            </a:r>
            <a:r>
              <a:rPr lang="en-US" i="1" dirty="0"/>
              <a:t>|</a:t>
            </a:r>
            <a:r>
              <a:rPr lang="ru-RU" i="1" dirty="0"/>
              <a:t> третьего звонка</a:t>
            </a:r>
            <a:r>
              <a:rPr lang="en-US" i="1" dirty="0"/>
              <a:t>||</a:t>
            </a:r>
            <a:r>
              <a:rPr lang="ru-RU" i="1" dirty="0"/>
              <a:t>.</a:t>
            </a:r>
          </a:p>
          <a:p>
            <a:pPr marL="0" indent="0" algn="just">
              <a:buNone/>
            </a:pPr>
            <a:r>
              <a:rPr lang="ru-RU" i="1" dirty="0"/>
              <a:t>   	Один из них</a:t>
            </a:r>
            <a:r>
              <a:rPr lang="en-US" i="1" dirty="0"/>
              <a:t>|</a:t>
            </a:r>
            <a:r>
              <a:rPr lang="ru-RU" i="1" dirty="0"/>
              <a:t>, полный брюнет </a:t>
            </a:r>
            <a:r>
              <a:rPr lang="en-US" i="1" dirty="0"/>
              <a:t>|</a:t>
            </a:r>
            <a:r>
              <a:rPr lang="ru-RU" i="1" dirty="0"/>
              <a:t>с выхоленным барским лицом</a:t>
            </a:r>
            <a:r>
              <a:rPr lang="en-US" i="1" dirty="0"/>
              <a:t>|</a:t>
            </a:r>
            <a:r>
              <a:rPr lang="ru-RU" i="1" dirty="0"/>
              <a:t>, пробегал 	газету</a:t>
            </a:r>
            <a:r>
              <a:rPr lang="en-US" i="1" dirty="0"/>
              <a:t>|</a:t>
            </a:r>
            <a:r>
              <a:rPr lang="ru-RU" i="1" dirty="0"/>
              <a:t>, дымя дорогой сигарой</a:t>
            </a:r>
            <a:r>
              <a:rPr lang="en-US" i="1" dirty="0"/>
              <a:t>||</a:t>
            </a:r>
            <a:r>
              <a:rPr lang="ru-RU" i="1" dirty="0"/>
              <a:t>; другой</a:t>
            </a:r>
            <a:r>
              <a:rPr lang="en-US" i="1" dirty="0"/>
              <a:t>|</a:t>
            </a:r>
            <a:r>
              <a:rPr lang="ru-RU" i="1" dirty="0"/>
              <a:t> -- высокий</a:t>
            </a:r>
            <a:r>
              <a:rPr lang="en-US" i="1" dirty="0"/>
              <a:t>|</a:t>
            </a:r>
            <a:r>
              <a:rPr lang="ru-RU" i="1" dirty="0"/>
              <a:t>, тонкий</a:t>
            </a:r>
            <a:r>
              <a:rPr lang="en-US" i="1" dirty="0"/>
              <a:t>|</a:t>
            </a:r>
            <a:r>
              <a:rPr lang="ru-RU" i="1" dirty="0"/>
              <a:t> и гибкий</a:t>
            </a:r>
            <a:r>
              <a:rPr lang="en-US" i="1" dirty="0"/>
              <a:t>|</a:t>
            </a:r>
            <a:r>
              <a:rPr lang="ru-RU" i="1" dirty="0"/>
              <a:t>, </a:t>
            </a:r>
            <a:r>
              <a:rPr lang="en-US" i="1" dirty="0"/>
              <a:t>	</a:t>
            </a:r>
            <a:r>
              <a:rPr lang="ru-RU" i="1" dirty="0"/>
              <a:t>как хлыст</a:t>
            </a:r>
            <a:r>
              <a:rPr lang="en-US" i="1" dirty="0"/>
              <a:t>|</a:t>
            </a:r>
            <a:r>
              <a:rPr lang="ru-RU" i="1" dirty="0"/>
              <a:t>, франтик</a:t>
            </a:r>
            <a:r>
              <a:rPr lang="en-US" i="1" dirty="0"/>
              <a:t>|</a:t>
            </a:r>
            <a:r>
              <a:rPr lang="ru-RU" i="1" dirty="0"/>
              <a:t>, который как будто только что сорвался</a:t>
            </a:r>
            <a:r>
              <a:rPr lang="en-US" i="1" dirty="0"/>
              <a:t>|</a:t>
            </a:r>
            <a:r>
              <a:rPr lang="ru-RU" i="1" dirty="0"/>
              <a:t> с первой </a:t>
            </a:r>
            <a:r>
              <a:rPr lang="en-US" i="1" dirty="0"/>
              <a:t>	</a:t>
            </a:r>
            <a:r>
              <a:rPr lang="ru-RU" i="1" dirty="0"/>
              <a:t>страницы юмористического листка</a:t>
            </a:r>
            <a:r>
              <a:rPr lang="en-US" i="1" dirty="0"/>
              <a:t>|</a:t>
            </a:r>
            <a:r>
              <a:rPr lang="ru-RU" i="1" dirty="0"/>
              <a:t>, -- так много было в его фигуре</a:t>
            </a:r>
            <a:r>
              <a:rPr lang="en-US" i="1" dirty="0"/>
              <a:t>|</a:t>
            </a:r>
            <a:r>
              <a:rPr lang="ru-RU" i="1" dirty="0"/>
              <a:t>, начиная </a:t>
            </a:r>
            <a:r>
              <a:rPr lang="en-US" i="1" dirty="0"/>
              <a:t>	</a:t>
            </a:r>
            <a:r>
              <a:rPr lang="ru-RU" i="1" dirty="0"/>
              <a:t>с монокля</a:t>
            </a:r>
            <a:r>
              <a:rPr lang="en-US" i="1" dirty="0"/>
              <a:t>|</a:t>
            </a:r>
            <a:r>
              <a:rPr lang="ru-RU" i="1" dirty="0"/>
              <a:t> и красной гвоздики в петлице</a:t>
            </a:r>
            <a:r>
              <a:rPr lang="en-US" i="1" dirty="0"/>
              <a:t>|</a:t>
            </a:r>
            <a:r>
              <a:rPr lang="ru-RU" i="1" dirty="0"/>
              <a:t> и кончая</a:t>
            </a:r>
            <a:r>
              <a:rPr lang="en-US" i="1" dirty="0"/>
              <a:t>|</a:t>
            </a:r>
            <a:r>
              <a:rPr lang="ru-RU" i="1" dirty="0"/>
              <a:t>удивительно узкими </a:t>
            </a:r>
            <a:r>
              <a:rPr lang="en-US" i="1" dirty="0"/>
              <a:t>	</a:t>
            </a:r>
            <a:r>
              <a:rPr lang="ru-RU" i="1" dirty="0"/>
              <a:t>носками</a:t>
            </a:r>
            <a:r>
              <a:rPr lang="en-US" i="1" dirty="0"/>
              <a:t> </a:t>
            </a:r>
            <a:r>
              <a:rPr lang="ru-RU" i="1" dirty="0"/>
              <a:t>желтых ботинок</a:t>
            </a:r>
            <a:r>
              <a:rPr lang="en-US" i="1" dirty="0"/>
              <a:t>|</a:t>
            </a:r>
            <a:r>
              <a:rPr lang="ru-RU" i="1" dirty="0"/>
              <a:t>, особенной</a:t>
            </a:r>
            <a:r>
              <a:rPr lang="en-US" i="1" dirty="0"/>
              <a:t>|</a:t>
            </a:r>
            <a:r>
              <a:rPr lang="ru-RU" i="1" dirty="0"/>
              <a:t>, свойственной людям этого рода</a:t>
            </a:r>
            <a:r>
              <a:rPr lang="en-US" i="1" dirty="0"/>
              <a:t>|</a:t>
            </a:r>
            <a:r>
              <a:rPr lang="ru-RU" i="1" dirty="0"/>
              <a:t>, </a:t>
            </a:r>
            <a:r>
              <a:rPr lang="en-US" i="1" dirty="0"/>
              <a:t>	</a:t>
            </a:r>
            <a:r>
              <a:rPr lang="ru-RU" i="1" dirty="0"/>
              <a:t>вычурности</a:t>
            </a:r>
            <a:r>
              <a:rPr lang="en-US" i="1" dirty="0"/>
              <a:t>|</a:t>
            </a:r>
            <a:r>
              <a:rPr lang="ru-RU" i="1" dirty="0"/>
              <a:t>, -- </a:t>
            </a:r>
            <a:r>
              <a:rPr lang="en-US" i="1" dirty="0"/>
              <a:t>	</a:t>
            </a:r>
            <a:r>
              <a:rPr lang="ru-RU" i="1" dirty="0"/>
              <a:t>держал 	под руку третьего</a:t>
            </a:r>
            <a:r>
              <a:rPr lang="en-US" i="1" dirty="0"/>
              <a:t>|</a:t>
            </a:r>
            <a:r>
              <a:rPr lang="ru-RU" i="1" dirty="0"/>
              <a:t>, смуглого красавца в инженерной </a:t>
            </a:r>
            <a:r>
              <a:rPr lang="en-US" i="1" dirty="0"/>
              <a:t>	</a:t>
            </a:r>
            <a:r>
              <a:rPr lang="ru-RU" i="1" dirty="0"/>
              <a:t>форме</a:t>
            </a:r>
            <a:r>
              <a:rPr lang="en-US" i="1" dirty="0"/>
              <a:t>|</a:t>
            </a:r>
            <a:r>
              <a:rPr lang="ru-RU" i="1" dirty="0"/>
              <a:t>, с дорожной сумкой через плечо</a:t>
            </a:r>
            <a:r>
              <a:rPr lang="en-US" i="1" dirty="0"/>
              <a:t>||</a:t>
            </a:r>
            <a:r>
              <a:rPr lang="ru-RU" i="1" dirty="0"/>
              <a:t>. (Куприн)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916620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7C073C-11F8-4774-9392-FE0FF5098E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477078"/>
            <a:ext cx="9601200" cy="5390322"/>
          </a:xfrm>
        </p:spPr>
        <p:txBody>
          <a:bodyPr/>
          <a:lstStyle/>
          <a:p>
            <a:pPr algn="just"/>
            <a:r>
              <a:rPr lang="ru-RU" b="1" dirty="0"/>
              <a:t>Долгота</a:t>
            </a:r>
            <a:r>
              <a:rPr lang="ru-RU" dirty="0"/>
              <a:t> – это время звучания звука.</a:t>
            </a:r>
          </a:p>
          <a:p>
            <a:pPr algn="just"/>
            <a:r>
              <a:rPr lang="ru-RU" b="1" dirty="0"/>
              <a:t>Высота</a:t>
            </a:r>
            <a:r>
              <a:rPr lang="ru-RU" dirty="0"/>
              <a:t> звуков зависит от частоты колебаний голосовых связок, что в свою очередь зависит от степени их натяжения. </a:t>
            </a:r>
          </a:p>
          <a:p>
            <a:pPr algn="just"/>
            <a:r>
              <a:rPr lang="ru-RU" b="1" dirty="0"/>
              <a:t>Логическое ударение </a:t>
            </a:r>
            <a:r>
              <a:rPr lang="ru-RU" dirty="0"/>
              <a:t>– это «выделение наиболее существенного с точки зрения данной ситуации слова с помощью интонационных средств»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b="1" dirty="0"/>
              <a:t>Анна</a:t>
            </a:r>
            <a:r>
              <a:rPr lang="ru-RU" dirty="0"/>
              <a:t> купила красивую юбку.</a:t>
            </a:r>
          </a:p>
          <a:p>
            <a:pPr marL="0" indent="0" algn="just">
              <a:buNone/>
            </a:pPr>
            <a:r>
              <a:rPr lang="ru-RU" dirty="0"/>
              <a:t>	 Анна </a:t>
            </a:r>
            <a:r>
              <a:rPr lang="ru-RU" b="1" dirty="0"/>
              <a:t>купила</a:t>
            </a:r>
            <a:r>
              <a:rPr lang="ru-RU" dirty="0"/>
              <a:t> красивую юбку.</a:t>
            </a:r>
          </a:p>
          <a:p>
            <a:pPr marL="0" indent="0" algn="just">
              <a:buNone/>
            </a:pPr>
            <a:r>
              <a:rPr lang="ru-RU" dirty="0"/>
              <a:t>	 Анна купила </a:t>
            </a:r>
            <a:r>
              <a:rPr lang="ru-RU" b="1" dirty="0"/>
              <a:t>красивую</a:t>
            </a:r>
            <a:r>
              <a:rPr lang="ru-RU" dirty="0"/>
              <a:t> юбку.</a:t>
            </a:r>
          </a:p>
          <a:p>
            <a:pPr marL="0" indent="0" algn="just">
              <a:buNone/>
            </a:pPr>
            <a:r>
              <a:rPr lang="ru-RU" dirty="0"/>
              <a:t>	 Анна купила красивую </a:t>
            </a:r>
            <a:r>
              <a:rPr lang="ru-RU" b="1" dirty="0"/>
              <a:t>юбку.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424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4C822-747C-4545-A6EE-F03FDBF3F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83974"/>
          </a:xfrm>
        </p:spPr>
        <p:txBody>
          <a:bodyPr>
            <a:normAutofit fontScale="90000"/>
          </a:bodyPr>
          <a:lstStyle/>
          <a:p>
            <a:r>
              <a:rPr lang="ru-RU" dirty="0"/>
              <a:t>Синтагма, фраза, предложение, высказывание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571C5-6E0A-4E12-83DC-C8AA73B49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/>
              <a:t>Синтагма -  интонационно-смысловые единства, которые представляют собой минимальный отрезок речевой цепи и являются частями фраз или фразами.</a:t>
            </a:r>
          </a:p>
          <a:p>
            <a:pPr marL="0" indent="0" algn="just">
              <a:buNone/>
            </a:pPr>
            <a:r>
              <a:rPr lang="ru-RU" i="1" dirty="0"/>
              <a:t>Пример: У дверей вагона второго класса</a:t>
            </a:r>
            <a:r>
              <a:rPr lang="en-US" i="1" dirty="0"/>
              <a:t>|</a:t>
            </a:r>
            <a:r>
              <a:rPr lang="ru-RU" i="1" dirty="0"/>
              <a:t> стояли трое молодых людей</a:t>
            </a:r>
            <a:r>
              <a:rPr lang="en-US" i="1" dirty="0"/>
              <a:t>|</a:t>
            </a:r>
            <a:r>
              <a:rPr lang="ru-RU" i="1" dirty="0"/>
              <a:t>, в нетерпении ожидая</a:t>
            </a:r>
            <a:r>
              <a:rPr lang="en-US" i="1" dirty="0"/>
              <a:t>|</a:t>
            </a:r>
            <a:r>
              <a:rPr lang="ru-RU" i="1" dirty="0"/>
              <a:t> третьего звонка</a:t>
            </a:r>
            <a:r>
              <a:rPr lang="en-US" i="1" dirty="0"/>
              <a:t>||</a:t>
            </a:r>
            <a:r>
              <a:rPr lang="ru-RU" i="1" dirty="0"/>
              <a:t>.</a:t>
            </a:r>
            <a:r>
              <a:rPr lang="en-US" i="1" dirty="0"/>
              <a:t> (</a:t>
            </a:r>
            <a:r>
              <a:rPr lang="ru-RU" i="1" dirty="0"/>
              <a:t>Куприн)</a:t>
            </a:r>
          </a:p>
          <a:p>
            <a:pPr marL="0" indent="0" algn="just">
              <a:buNone/>
            </a:pPr>
            <a:r>
              <a:rPr lang="ru-RU" i="1" dirty="0"/>
              <a:t>! Иногда синтагмы еще называются речевыми тактами.</a:t>
            </a:r>
          </a:p>
          <a:p>
            <a:pPr marL="0" indent="0" algn="just">
              <a:buNone/>
            </a:pPr>
            <a:endParaRPr lang="ru-RU" i="1" dirty="0"/>
          </a:p>
          <a:p>
            <a:pPr algn="just"/>
            <a:r>
              <a:rPr lang="ru-RU" i="1" dirty="0"/>
              <a:t>Членение речи на синтагмы называется синтагматическим членением.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895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DFB705-953E-4A60-A571-4AC478FEE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318052"/>
            <a:ext cx="9601200" cy="5549348"/>
          </a:xfrm>
        </p:spPr>
        <p:txBody>
          <a:bodyPr/>
          <a:lstStyle/>
          <a:p>
            <a:pPr algn="just"/>
            <a:r>
              <a:rPr lang="ru-RU" dirty="0"/>
              <a:t>Синтагматическое членение выполняет ряд функций:</a:t>
            </a:r>
          </a:p>
          <a:p>
            <a:pPr marL="0" indent="0" algn="just">
              <a:buNone/>
            </a:pPr>
            <a:r>
              <a:rPr lang="ru-RU" dirty="0"/>
              <a:t>	- различительная функция проявляется в том, что синтагматическое 	членение выявляет смысл и различную синтаксическую структуру внешне 	совершенно одинаковых фраз.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i="1" dirty="0"/>
              <a:t>Казнить,</a:t>
            </a:r>
            <a:r>
              <a:rPr lang="en-US" i="1" dirty="0"/>
              <a:t>|</a:t>
            </a:r>
            <a:r>
              <a:rPr lang="ru-RU" i="1" dirty="0"/>
              <a:t> нельзя помиловать.</a:t>
            </a:r>
          </a:p>
          <a:p>
            <a:pPr marL="0" indent="0" algn="just">
              <a:buNone/>
            </a:pPr>
            <a:r>
              <a:rPr lang="ru-RU" i="1" dirty="0"/>
              <a:t>	 Казнить нельзя,</a:t>
            </a:r>
            <a:r>
              <a:rPr lang="en-US" i="1" dirty="0"/>
              <a:t>|</a:t>
            </a:r>
            <a:r>
              <a:rPr lang="ru-RU" i="1" dirty="0"/>
              <a:t> помиловать.</a:t>
            </a:r>
          </a:p>
          <a:p>
            <a:pPr marL="0" indent="0" algn="just">
              <a:buNone/>
            </a:pPr>
            <a:r>
              <a:rPr lang="ru-RU" dirty="0"/>
              <a:t>	- образующая функция проявляется в том, что синтагматическое членение 	 различать варианты одного и того же смысла при помощи более или менее 	дробного членения, в результате которого создаются определённые 	синтаксические конструкции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i="1" dirty="0"/>
              <a:t>Увидимся завтра вечером</a:t>
            </a:r>
            <a:r>
              <a:rPr lang="en-US" i="1" dirty="0"/>
              <a:t>||</a:t>
            </a:r>
            <a:r>
              <a:rPr lang="ru-RU" i="1" dirty="0"/>
              <a:t>.</a:t>
            </a:r>
          </a:p>
          <a:p>
            <a:pPr marL="0" indent="0" algn="just">
              <a:buNone/>
            </a:pPr>
            <a:r>
              <a:rPr lang="ru-RU" i="1" dirty="0"/>
              <a:t>	Увидимся завтра,</a:t>
            </a:r>
            <a:r>
              <a:rPr lang="en-US" i="1" dirty="0"/>
              <a:t>|</a:t>
            </a:r>
            <a:r>
              <a:rPr lang="ru-RU" i="1" dirty="0"/>
              <a:t>вечером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179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7809D-92CB-4B95-9F55-6934BFF0E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55374"/>
            <a:ext cx="9601200" cy="5112026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! В интонационном плане синтагма является интонационно оформленным отрезком речи, в организации которой участвуют составные элементы интонации: мелодика, пауза, синтагматическое ударение.</a:t>
            </a:r>
          </a:p>
          <a:p>
            <a:pPr marL="0" indent="0" algn="just">
              <a:buNone/>
            </a:pPr>
            <a:r>
              <a:rPr lang="ru-RU" dirty="0"/>
              <a:t>! В синтагме выделяются центр синтагмы, </a:t>
            </a:r>
            <a:r>
              <a:rPr lang="ru-RU" dirty="0" err="1"/>
              <a:t>предцентр</a:t>
            </a:r>
            <a:r>
              <a:rPr lang="ru-RU" dirty="0"/>
              <a:t> и </a:t>
            </a:r>
            <a:r>
              <a:rPr lang="ru-RU" dirty="0" err="1"/>
              <a:t>постцентр</a:t>
            </a:r>
            <a:r>
              <a:rPr lang="ru-RU" dirty="0"/>
              <a:t>. Центр синтагмы – это носитель синтагматического ударения, являющийся наиболее информативным в интонационном отношении. </a:t>
            </a:r>
          </a:p>
          <a:p>
            <a:pPr marL="0" indent="0" algn="just">
              <a:buNone/>
            </a:pPr>
            <a:r>
              <a:rPr lang="ru-RU" dirty="0"/>
              <a:t>Синтагматическое членение оформляется посредством синтагматического ударения, под которым понимается усиленное ударение на одном из слогов синтагмы. Выделяя наиболее важное по смыслу слово, синтагматическое ударение, с одной стороны, фонетически объединяет синтагму, с другой, - отделяет её от соседних синтагм. Кроме того, оно способствует правильному пониманию текста, определяет порядок слов и является сигнализацией завершённости или незавершённости фразы. В этой функции оно называется фразовым ударением.</a:t>
            </a:r>
          </a:p>
        </p:txBody>
      </p:sp>
    </p:spTree>
    <p:extLst>
      <p:ext uri="{BB962C8B-B14F-4D97-AF65-F5344CB8AC3E}">
        <p14:creationId xmlns:p14="http://schemas.microsoft.com/office/powerpoint/2010/main" val="412521955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275</TotalTime>
  <Words>1161</Words>
  <Application>Microsoft Office PowerPoint</Application>
  <PresentationFormat>Widescreen</PresentationFormat>
  <Paragraphs>71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Franklin Gothic Book</vt:lpstr>
      <vt:lpstr>Crop</vt:lpstr>
      <vt:lpstr>Фонетика II</vt:lpstr>
      <vt:lpstr>Интонация</vt:lpstr>
      <vt:lpstr>PowerPoint Presentation</vt:lpstr>
      <vt:lpstr>Компоненты интонации</vt:lpstr>
      <vt:lpstr>PowerPoint Presentation</vt:lpstr>
      <vt:lpstr>PowerPoint Presentation</vt:lpstr>
      <vt:lpstr>Синтагма, фраза, предложение, высказывание</vt:lpstr>
      <vt:lpstr>PowerPoint Presentation</vt:lpstr>
      <vt:lpstr>PowerPoint Presentation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Фонетика II</dc:title>
  <dc:creator>asus</dc:creator>
  <cp:lastModifiedBy>asus</cp:lastModifiedBy>
  <cp:revision>32</cp:revision>
  <dcterms:created xsi:type="dcterms:W3CDTF">2020-03-24T12:01:02Z</dcterms:created>
  <dcterms:modified xsi:type="dcterms:W3CDTF">2020-05-04T16:42:33Z</dcterms:modified>
</cp:coreProperties>
</file>