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7" r:id="rId20"/>
    <p:sldId id="278" r:id="rId21"/>
    <p:sldId id="276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-82" y="-49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379C7-8563-4426-92B2-67509356180B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969860D-347C-47FF-B814-34531E7D43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67873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379C7-8563-4426-92B2-67509356180B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969860D-347C-47FF-B814-34531E7D43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76669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379C7-8563-4426-92B2-67509356180B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969860D-347C-47FF-B814-34531E7D438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280921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379C7-8563-4426-92B2-67509356180B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969860D-347C-47FF-B814-34531E7D43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879150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379C7-8563-4426-92B2-67509356180B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969860D-347C-47FF-B814-34531E7D438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573838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379C7-8563-4426-92B2-67509356180B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969860D-347C-47FF-B814-34531E7D43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123721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379C7-8563-4426-92B2-67509356180B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9860D-347C-47FF-B814-34531E7D43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248243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379C7-8563-4426-92B2-67509356180B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9860D-347C-47FF-B814-34531E7D43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07071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379C7-8563-4426-92B2-67509356180B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9860D-347C-47FF-B814-34531E7D43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8239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379C7-8563-4426-92B2-67509356180B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969860D-347C-47FF-B814-34531E7D43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15412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379C7-8563-4426-92B2-67509356180B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969860D-347C-47FF-B814-34531E7D43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07634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379C7-8563-4426-92B2-67509356180B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969860D-347C-47FF-B814-34531E7D43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98297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379C7-8563-4426-92B2-67509356180B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9860D-347C-47FF-B814-34531E7D43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43404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379C7-8563-4426-92B2-67509356180B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9860D-347C-47FF-B814-34531E7D43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87839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379C7-8563-4426-92B2-67509356180B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9860D-347C-47FF-B814-34531E7D43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29302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379C7-8563-4426-92B2-67509356180B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969860D-347C-47FF-B814-34531E7D43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43886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379C7-8563-4426-92B2-67509356180B}" type="datetimeFigureOut">
              <a:rPr lang="tr-TR" smtClean="0"/>
              <a:pPr/>
              <a:t>05.03.2018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969860D-347C-47FF-B814-34531E7D43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16813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9536" y="836712"/>
            <a:ext cx="8229600" cy="3384376"/>
          </a:xfrm>
        </p:spPr>
        <p:txBody>
          <a:bodyPr>
            <a:normAutofit/>
          </a:bodyPr>
          <a:lstStyle/>
          <a:p>
            <a:r>
              <a:rPr lang="tr-TR" b="1" dirty="0" smtClean="0"/>
              <a:t>TL3030</a:t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ÇAĞDAŞ AZERBAYCAN EDEBİYATI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                                        </a:t>
            </a:r>
            <a:br>
              <a:rPr lang="tr-TR" dirty="0" smtClean="0"/>
            </a:br>
            <a:r>
              <a:rPr lang="tr-TR" sz="2700" b="1" dirty="0">
                <a:solidFill>
                  <a:srgbClr val="0070C0"/>
                </a:solidFill>
              </a:rPr>
              <a:t>Prof. Dr. Erdoğan Uygur</a:t>
            </a:r>
          </a:p>
        </p:txBody>
      </p:sp>
    </p:spTree>
    <p:extLst>
      <p:ext uri="{BB962C8B-B14F-4D97-AF65-F5344CB8AC3E}">
        <p14:creationId xmlns:p14="http://schemas.microsoft.com/office/powerpoint/2010/main" xmlns="" val="46779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22114"/>
          </a:xfrm>
        </p:spPr>
        <p:txBody>
          <a:bodyPr>
            <a:normAutofit/>
          </a:bodyPr>
          <a:lstStyle/>
          <a:p>
            <a:r>
              <a:rPr lang="tr-TR" sz="3200" b="1" dirty="0"/>
              <a:t>Molla </a:t>
            </a:r>
            <a:r>
              <a:rPr lang="tr-TR" sz="3200" b="1" dirty="0" err="1"/>
              <a:t>Nasreddin’den</a:t>
            </a:r>
            <a:r>
              <a:rPr lang="tr-TR" sz="3200" b="1" dirty="0"/>
              <a:t>…</a:t>
            </a:r>
            <a:br>
              <a:rPr lang="tr-TR" sz="3200" b="1" dirty="0"/>
            </a:br>
            <a:endParaRPr lang="tr-TR" sz="1200" b="1" dirty="0"/>
          </a:p>
        </p:txBody>
      </p:sp>
      <p:pic>
        <p:nvPicPr>
          <p:cNvPr id="4098" name="Picture 2" descr="E:\ECTS-Bologna\Açık Ders-Ocak 2018\Yazarların Resimleri\molla-nesreddi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7768" y="1412776"/>
            <a:ext cx="4176464" cy="39604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33777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4082"/>
          </a:xfrm>
        </p:spPr>
        <p:txBody>
          <a:bodyPr>
            <a:normAutofit/>
          </a:bodyPr>
          <a:lstStyle/>
          <a:p>
            <a:r>
              <a:rPr lang="tr-TR" sz="3200" b="1" dirty="0"/>
              <a:t>Molla </a:t>
            </a:r>
            <a:r>
              <a:rPr lang="tr-TR" sz="3200" b="1" dirty="0" err="1"/>
              <a:t>Nasreddin’den</a:t>
            </a:r>
            <a:r>
              <a:rPr lang="tr-TR" sz="3200" b="1" dirty="0"/>
              <a:t>…</a:t>
            </a:r>
          </a:p>
        </p:txBody>
      </p:sp>
      <p:pic>
        <p:nvPicPr>
          <p:cNvPr id="8194" name="Picture 2" descr="E:\ECTS-Bologna\Bologna Tr-İng-Kasım 2017\Yazarların Resimleri\Molla_Nəsrəddi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7769" y="1052737"/>
            <a:ext cx="4392487" cy="50734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58330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567608" y="1484784"/>
            <a:ext cx="7200800" cy="1815882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just"/>
            <a:r>
              <a:rPr lang="tr-TR" sz="2800" spc="-300" dirty="0"/>
              <a:t>Matbuat faaliyetlerinin yoğun olarak icra edildiği Tiflis ve Bakü şehirleri matbuat-edebiyat-siyaset sacayağında entelektüellerin pek çok konuda düşüncelerini ifade edebildikleri önemli merkezler olmuştur. </a:t>
            </a:r>
          </a:p>
        </p:txBody>
      </p:sp>
    </p:spTree>
    <p:extLst>
      <p:ext uri="{BB962C8B-B14F-4D97-AF65-F5344CB8AC3E}">
        <p14:creationId xmlns:p14="http://schemas.microsoft.com/office/powerpoint/2010/main" xmlns="" val="145721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567608" y="1340768"/>
            <a:ext cx="727280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spc="-300" dirty="0"/>
              <a:t>Yazarlar ve şairler de matbuat organları aracılığıyla edebî faaliyetlerde bulunmuşlardır. </a:t>
            </a:r>
            <a:r>
              <a:rPr lang="tr-TR" sz="2800" spc="-300" dirty="0" err="1"/>
              <a:t>Füyuzat</a:t>
            </a:r>
            <a:r>
              <a:rPr lang="tr-TR" sz="2800" spc="-300" dirty="0"/>
              <a:t>, </a:t>
            </a:r>
            <a:r>
              <a:rPr lang="tr-TR" sz="2800" spc="-300" dirty="0" err="1"/>
              <a:t>İrşad</a:t>
            </a:r>
            <a:r>
              <a:rPr lang="tr-TR" sz="2800" spc="-300" dirty="0"/>
              <a:t>, Molla </a:t>
            </a:r>
            <a:r>
              <a:rPr lang="tr-TR" sz="2800" spc="-300" dirty="0" err="1"/>
              <a:t>Nasreddin</a:t>
            </a:r>
            <a:r>
              <a:rPr lang="tr-TR" sz="2800" spc="-300" dirty="0"/>
              <a:t>, gibi gazete ve dergiler edebiyat adamlarının şiir, öykü, hatta piyeslerini yayınladıkları  zeminlerdir.</a:t>
            </a:r>
          </a:p>
        </p:txBody>
      </p:sp>
    </p:spTree>
    <p:extLst>
      <p:ext uri="{BB962C8B-B14F-4D97-AF65-F5344CB8AC3E}">
        <p14:creationId xmlns:p14="http://schemas.microsoft.com/office/powerpoint/2010/main" xmlns="" val="132243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94122"/>
          </a:xfrm>
        </p:spPr>
        <p:txBody>
          <a:bodyPr>
            <a:normAutofit/>
          </a:bodyPr>
          <a:lstStyle/>
          <a:p>
            <a:r>
              <a:rPr lang="tr-TR" sz="3200" b="1" dirty="0"/>
              <a:t>Hiciv Şairi Mirza </a:t>
            </a:r>
            <a:r>
              <a:rPr lang="tr-TR" sz="3200" b="1" dirty="0" err="1"/>
              <a:t>Elekber</a:t>
            </a:r>
            <a:r>
              <a:rPr lang="tr-TR" sz="3200" b="1" dirty="0"/>
              <a:t> </a:t>
            </a:r>
            <a:r>
              <a:rPr lang="tr-TR" sz="3200" b="1" dirty="0" err="1"/>
              <a:t>Sabir</a:t>
            </a:r>
            <a:r>
              <a:rPr lang="tr-TR" sz="3200" b="1" dirty="0"/>
              <a:t> (1862-1911)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207568" y="1600201"/>
            <a:ext cx="4824536" cy="452596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sz="7200" dirty="0"/>
              <a:t> BİR MECLİSTE ON İKİ KİŞİNİN SOHBETİ</a:t>
            </a:r>
          </a:p>
          <a:p>
            <a:pPr>
              <a:buNone/>
            </a:pPr>
            <a:endParaRPr lang="tr-TR" sz="6000" dirty="0"/>
          </a:p>
          <a:p>
            <a:pPr>
              <a:buNone/>
            </a:pPr>
            <a:r>
              <a:rPr lang="tr-TR" sz="6000" dirty="0"/>
              <a:t>VEKİL       : Haksıza haklı deyip çok günaha batmışım.</a:t>
            </a:r>
          </a:p>
          <a:p>
            <a:pPr>
              <a:buNone/>
            </a:pPr>
            <a:r>
              <a:rPr lang="tr-TR" sz="6000" dirty="0"/>
              <a:t>HEKİM     :Derdi teşhis etmeyip hısım akraba ağlatmışım.</a:t>
            </a:r>
          </a:p>
          <a:p>
            <a:pPr>
              <a:buNone/>
            </a:pPr>
            <a:r>
              <a:rPr lang="tr-TR" sz="6000" dirty="0"/>
              <a:t>TACİR       : Ben helal ile haramı birbirine katmışım.</a:t>
            </a:r>
          </a:p>
          <a:p>
            <a:pPr>
              <a:buNone/>
            </a:pPr>
            <a:r>
              <a:rPr lang="tr-TR" sz="6000" dirty="0"/>
              <a:t>AĞITÇI     : Halkın parasın alıp gözlerin ıslatmışım.</a:t>
            </a:r>
          </a:p>
          <a:p>
            <a:pPr>
              <a:buNone/>
            </a:pPr>
            <a:r>
              <a:rPr lang="tr-TR" sz="6000" dirty="0"/>
              <a:t>DERVİŞ    : Nerde bulsam söz açıp bin bir yalan satmışım.</a:t>
            </a:r>
          </a:p>
          <a:p>
            <a:pPr>
              <a:buNone/>
            </a:pPr>
            <a:r>
              <a:rPr lang="tr-TR" sz="6000" dirty="0"/>
              <a:t>SOFİ         : Gece gündüz hak deyip herkesi oynatmışım.</a:t>
            </a:r>
          </a:p>
          <a:p>
            <a:pPr>
              <a:buNone/>
            </a:pPr>
            <a:r>
              <a:rPr lang="tr-TR" sz="6000" dirty="0"/>
              <a:t>MOLLA    : Günde bir fetva verip halkı çok aldatmışım.</a:t>
            </a:r>
          </a:p>
          <a:p>
            <a:pPr>
              <a:buNone/>
            </a:pPr>
            <a:r>
              <a:rPr lang="tr-TR" sz="6000" dirty="0"/>
              <a:t>BİLGİN     : Ümidimi kesmişim, bütün bir insanlığı atmışım.</a:t>
            </a:r>
          </a:p>
          <a:p>
            <a:pPr>
              <a:buNone/>
            </a:pPr>
            <a:r>
              <a:rPr lang="tr-TR" sz="6000" dirty="0"/>
              <a:t>CAHİL      : Ortada </a:t>
            </a:r>
            <a:r>
              <a:rPr lang="tr-TR" sz="6000" dirty="0" err="1"/>
              <a:t>keyf</a:t>
            </a:r>
            <a:r>
              <a:rPr lang="tr-TR" sz="6000" dirty="0"/>
              <a:t> eyleyip her merama çatmışım.</a:t>
            </a:r>
          </a:p>
          <a:p>
            <a:pPr>
              <a:buNone/>
            </a:pPr>
            <a:r>
              <a:rPr lang="tr-TR" sz="6000" dirty="0"/>
              <a:t>ŞAİR        : Bülbüle, güle, aşka dair  yalanlar fırlatmışım.</a:t>
            </a:r>
          </a:p>
          <a:p>
            <a:pPr>
              <a:buNone/>
            </a:pPr>
            <a:r>
              <a:rPr lang="tr-TR" sz="6000" dirty="0"/>
              <a:t>HALK       : Anlamam bir şey, cehalet uykusuna yatmışım.</a:t>
            </a:r>
          </a:p>
          <a:p>
            <a:pPr>
              <a:buNone/>
            </a:pPr>
            <a:r>
              <a:rPr lang="tr-TR" sz="6000" dirty="0"/>
              <a:t>GAZETECİ :  Ben gazetem dolsun diye yazıyı uzatmışım.</a:t>
            </a:r>
          </a:p>
          <a:p>
            <a:pPr algn="just">
              <a:buNone/>
            </a:pPr>
            <a:endParaRPr lang="tr-TR" sz="3100" dirty="0"/>
          </a:p>
        </p:txBody>
      </p:sp>
      <p:pic>
        <p:nvPicPr>
          <p:cNvPr id="5123" name="Picture 3" descr="E:\ECTS-Bologna\Bologna Tr-İng-Kasım 2017\Yazarların Resimleri\Mirza Elekber Sabir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14260" y="1772816"/>
            <a:ext cx="2354148" cy="29523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76126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b="1" dirty="0"/>
              <a:t>Azerbaycan romantizminin önemli şairlerinden</a:t>
            </a:r>
            <a:br>
              <a:rPr lang="tr-TR" sz="2800" b="1" dirty="0"/>
            </a:br>
            <a:r>
              <a:rPr lang="tr-TR" sz="2800" b="1" dirty="0"/>
              <a:t> Muhammed Hadi (1879-1920)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981199" y="1600201"/>
            <a:ext cx="6358759" cy="452596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tr-TR" sz="2000" dirty="0" smtClean="0"/>
              <a:t>Türk </a:t>
            </a:r>
            <a:r>
              <a:rPr lang="tr-TR" sz="2000" dirty="0" err="1" smtClean="0"/>
              <a:t>Nəğməsi</a:t>
            </a:r>
            <a:endParaRPr lang="tr-TR" sz="2000" dirty="0" smtClean="0"/>
          </a:p>
          <a:p>
            <a:pPr>
              <a:buNone/>
            </a:pPr>
            <a:r>
              <a:rPr lang="tr-TR" sz="2000" dirty="0" smtClean="0"/>
              <a:t>	</a:t>
            </a:r>
            <a:r>
              <a:rPr lang="en-US" sz="2000" dirty="0" err="1" smtClean="0"/>
              <a:t>Türkün</a:t>
            </a:r>
            <a:r>
              <a:rPr lang="en-US" sz="2000" dirty="0" smtClean="0"/>
              <a:t> </a:t>
            </a:r>
            <a:r>
              <a:rPr lang="en-US" sz="2000" dirty="0" err="1" smtClean="0"/>
              <a:t>tökülən</a:t>
            </a:r>
            <a:r>
              <a:rPr lang="en-US" sz="2000" dirty="0" smtClean="0"/>
              <a:t> </a:t>
            </a:r>
            <a:r>
              <a:rPr lang="en-US" sz="2000" dirty="0" err="1" smtClean="0"/>
              <a:t>qanları</a:t>
            </a:r>
            <a:r>
              <a:rPr lang="en-US" sz="2000" dirty="0" smtClean="0"/>
              <a:t> </a:t>
            </a:r>
            <a:r>
              <a:rPr lang="en-US" sz="2000" dirty="0" err="1" smtClean="0"/>
              <a:t>bihudə</a:t>
            </a:r>
            <a:r>
              <a:rPr lang="en-US" sz="2000" dirty="0" smtClean="0"/>
              <a:t> </a:t>
            </a:r>
            <a:r>
              <a:rPr lang="en-US" sz="2000" dirty="0" err="1" smtClean="0"/>
              <a:t>gedərmi</a:t>
            </a:r>
            <a:r>
              <a:rPr lang="en-US" sz="2000" dirty="0" smtClean="0"/>
              <a:t>?</a:t>
            </a:r>
          </a:p>
          <a:p>
            <a:pPr>
              <a:buNone/>
            </a:pPr>
            <a:r>
              <a:rPr lang="tr-TR" sz="2000" dirty="0" smtClean="0"/>
              <a:t>	</a:t>
            </a:r>
            <a:r>
              <a:rPr lang="en-US" sz="2000" dirty="0" err="1" smtClean="0"/>
              <a:t>Diqqətlə</a:t>
            </a:r>
            <a:r>
              <a:rPr lang="en-US" sz="2000" dirty="0" smtClean="0"/>
              <a:t> </a:t>
            </a:r>
            <a:r>
              <a:rPr lang="en-US" sz="2000" dirty="0" err="1" smtClean="0"/>
              <a:t>düşün</a:t>
            </a:r>
            <a:r>
              <a:rPr lang="en-US" sz="2000" dirty="0" smtClean="0"/>
              <a:t>, </a:t>
            </a:r>
            <a:r>
              <a:rPr lang="en-US" sz="2000" dirty="0" err="1" smtClean="0"/>
              <a:t>yoxsa</a:t>
            </a:r>
            <a:r>
              <a:rPr lang="en-US" sz="2000" dirty="0" smtClean="0"/>
              <a:t> </a:t>
            </a:r>
            <a:r>
              <a:rPr lang="en-US" sz="2000" dirty="0" err="1" smtClean="0"/>
              <a:t>bu</a:t>
            </a:r>
            <a:r>
              <a:rPr lang="en-US" sz="2000" dirty="0" smtClean="0"/>
              <a:t> </a:t>
            </a:r>
            <a:r>
              <a:rPr lang="en-US" sz="2000" dirty="0" err="1" smtClean="0"/>
              <a:t>qan</a:t>
            </a:r>
            <a:r>
              <a:rPr lang="en-US" sz="2000" dirty="0" smtClean="0"/>
              <a:t> </a:t>
            </a:r>
            <a:r>
              <a:rPr lang="en-US" sz="2000" dirty="0" err="1" smtClean="0"/>
              <a:t>həpsi</a:t>
            </a:r>
            <a:r>
              <a:rPr lang="en-US" sz="2000" dirty="0" smtClean="0"/>
              <a:t> </a:t>
            </a:r>
            <a:r>
              <a:rPr lang="en-US" sz="2000" dirty="0" err="1" smtClean="0"/>
              <a:t>hədərmi</a:t>
            </a:r>
            <a:r>
              <a:rPr lang="en-US" sz="2000" dirty="0" smtClean="0"/>
              <a:t>?</a:t>
            </a:r>
          </a:p>
          <a:p>
            <a:pPr>
              <a:buNone/>
            </a:pPr>
            <a:r>
              <a:rPr lang="tr-TR" sz="2000" dirty="0" smtClean="0"/>
              <a:t>	</a:t>
            </a:r>
            <a:r>
              <a:rPr lang="en-US" sz="2000" dirty="0" err="1" smtClean="0"/>
              <a:t>Dörd</a:t>
            </a:r>
            <a:r>
              <a:rPr lang="en-US" sz="2000" dirty="0" smtClean="0"/>
              <a:t> </a:t>
            </a:r>
            <a:r>
              <a:rPr lang="en-US" sz="2000" dirty="0" err="1" smtClean="0"/>
              <a:t>ildə</a:t>
            </a:r>
            <a:r>
              <a:rPr lang="en-US" sz="2000" dirty="0" smtClean="0"/>
              <a:t> </a:t>
            </a:r>
            <a:r>
              <a:rPr lang="en-US" sz="2000" dirty="0" err="1" smtClean="0"/>
              <a:t>verilmiş</a:t>
            </a:r>
            <a:r>
              <a:rPr lang="en-US" sz="2000" dirty="0" smtClean="0"/>
              <a:t> </a:t>
            </a:r>
            <a:r>
              <a:rPr lang="en-US" sz="2000" dirty="0" err="1" smtClean="0"/>
              <a:t>bu</a:t>
            </a:r>
            <a:r>
              <a:rPr lang="en-US" sz="2000" dirty="0" smtClean="0"/>
              <a:t> </a:t>
            </a:r>
            <a:r>
              <a:rPr lang="en-US" sz="2000" dirty="0" err="1" smtClean="0"/>
              <a:t>qədər</a:t>
            </a:r>
            <a:r>
              <a:rPr lang="en-US" sz="2000" dirty="0" smtClean="0"/>
              <a:t> can </a:t>
            </a:r>
            <a:r>
              <a:rPr lang="en-US" sz="2000" dirty="0" err="1" smtClean="0"/>
              <a:t>hədər</a:t>
            </a:r>
            <a:r>
              <a:rPr lang="en-US" sz="2000" dirty="0" smtClean="0"/>
              <a:t> </a:t>
            </a:r>
            <a:r>
              <a:rPr lang="en-US" sz="2000" dirty="0" err="1" smtClean="0"/>
              <a:t>olmaz</a:t>
            </a:r>
            <a:r>
              <a:rPr lang="en-US" sz="2000" dirty="0" smtClean="0"/>
              <a:t>,</a:t>
            </a:r>
          </a:p>
          <a:p>
            <a:pPr>
              <a:buNone/>
            </a:pPr>
            <a:r>
              <a:rPr lang="tr-TR" sz="2000" dirty="0" smtClean="0"/>
              <a:t>	</a:t>
            </a:r>
            <a:r>
              <a:rPr lang="en-US" sz="2000" dirty="0" err="1" smtClean="0"/>
              <a:t>Qiymətli</a:t>
            </a:r>
            <a:r>
              <a:rPr lang="en-US" sz="2000" dirty="0" smtClean="0"/>
              <a:t> </a:t>
            </a:r>
            <a:r>
              <a:rPr lang="en-US" sz="2000" dirty="0" err="1" smtClean="0"/>
              <a:t>olan</a:t>
            </a:r>
            <a:r>
              <a:rPr lang="en-US" sz="2000" dirty="0" smtClean="0"/>
              <a:t> </a:t>
            </a:r>
            <a:r>
              <a:rPr lang="en-US" sz="2000" dirty="0" err="1" smtClean="0"/>
              <a:t>Xuni-sehidan</a:t>
            </a:r>
            <a:r>
              <a:rPr lang="en-US" sz="2000" dirty="0" smtClean="0"/>
              <a:t> </a:t>
            </a:r>
            <a:r>
              <a:rPr lang="en-US" sz="2000" dirty="0" err="1" smtClean="0"/>
              <a:t>hədər</a:t>
            </a:r>
            <a:r>
              <a:rPr lang="en-US" sz="2000" dirty="0" smtClean="0"/>
              <a:t> </a:t>
            </a:r>
            <a:r>
              <a:rPr lang="en-US" sz="2000" dirty="0" err="1" smtClean="0"/>
              <a:t>olmaz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tr-TR" sz="2000" dirty="0" smtClean="0"/>
              <a:t>	</a:t>
            </a:r>
            <a:r>
              <a:rPr lang="en-US" sz="2000" dirty="0" err="1" smtClean="0"/>
              <a:t>Dul</a:t>
            </a:r>
            <a:r>
              <a:rPr lang="en-US" sz="2000" dirty="0" smtClean="0"/>
              <a:t> </a:t>
            </a:r>
            <a:r>
              <a:rPr lang="en-US" sz="2000" dirty="0" err="1" smtClean="0"/>
              <a:t>qalmış</a:t>
            </a:r>
            <a:r>
              <a:rPr lang="en-US" sz="2000" dirty="0" smtClean="0"/>
              <a:t> </a:t>
            </a:r>
            <a:r>
              <a:rPr lang="en-US" sz="2000" dirty="0" err="1" smtClean="0"/>
              <a:t>olan</a:t>
            </a:r>
            <a:r>
              <a:rPr lang="en-US" sz="2000" dirty="0" smtClean="0"/>
              <a:t> </a:t>
            </a:r>
            <a:r>
              <a:rPr lang="en-US" sz="2000" dirty="0" err="1" smtClean="0"/>
              <a:t>növheyi-nisvan</a:t>
            </a:r>
            <a:r>
              <a:rPr lang="en-US" sz="2000" dirty="0" smtClean="0"/>
              <a:t> </a:t>
            </a:r>
            <a:r>
              <a:rPr lang="en-US" sz="2000" dirty="0" err="1" smtClean="0"/>
              <a:t>hədər</a:t>
            </a:r>
            <a:r>
              <a:rPr lang="en-US" sz="2000" dirty="0" smtClean="0"/>
              <a:t> </a:t>
            </a:r>
            <a:r>
              <a:rPr lang="en-US" sz="2000" dirty="0" err="1" smtClean="0"/>
              <a:t>olmaz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tr-TR" sz="2000" dirty="0" smtClean="0"/>
              <a:t>	</a:t>
            </a:r>
            <a:r>
              <a:rPr lang="en-US" sz="2000" dirty="0" err="1" smtClean="0"/>
              <a:t>Bax</a:t>
            </a:r>
            <a:r>
              <a:rPr lang="en-US" sz="2000" dirty="0" smtClean="0"/>
              <a:t> </a:t>
            </a:r>
            <a:r>
              <a:rPr lang="en-US" sz="2000" dirty="0" err="1" smtClean="0"/>
              <a:t>sən</a:t>
            </a:r>
            <a:r>
              <a:rPr lang="en-US" sz="2000" dirty="0" smtClean="0"/>
              <a:t> </a:t>
            </a:r>
            <a:r>
              <a:rPr lang="en-US" sz="2000" dirty="0" err="1" smtClean="0"/>
              <a:t>sonuna</a:t>
            </a:r>
            <a:r>
              <a:rPr lang="en-US" sz="2000" dirty="0" smtClean="0"/>
              <a:t> </a:t>
            </a:r>
            <a:r>
              <a:rPr lang="en-US" sz="2000" dirty="0" err="1" smtClean="0"/>
              <a:t>himməti-turkan</a:t>
            </a:r>
            <a:r>
              <a:rPr lang="en-US" sz="2000" dirty="0" smtClean="0"/>
              <a:t> </a:t>
            </a:r>
            <a:r>
              <a:rPr lang="en-US" sz="2000" dirty="0" err="1" smtClean="0"/>
              <a:t>hədər</a:t>
            </a:r>
            <a:r>
              <a:rPr lang="en-US" sz="2000" dirty="0" smtClean="0"/>
              <a:t> </a:t>
            </a:r>
            <a:r>
              <a:rPr lang="en-US" sz="2000" dirty="0" err="1" smtClean="0"/>
              <a:t>olmaz</a:t>
            </a:r>
            <a:r>
              <a:rPr lang="en-US" sz="2000" dirty="0" smtClean="0"/>
              <a:t>,</a:t>
            </a:r>
          </a:p>
          <a:p>
            <a:pPr>
              <a:buNone/>
            </a:pPr>
            <a:r>
              <a:rPr lang="tr-TR" sz="2000" dirty="0" smtClean="0"/>
              <a:t>	</a:t>
            </a:r>
            <a:r>
              <a:rPr lang="en-US" sz="2000" dirty="0" err="1" smtClean="0"/>
              <a:t>Qan</a:t>
            </a:r>
            <a:r>
              <a:rPr lang="en-US" sz="2000" dirty="0" smtClean="0"/>
              <a:t> </a:t>
            </a:r>
            <a:r>
              <a:rPr lang="en-US" sz="2000" dirty="0" err="1" smtClean="0"/>
              <a:t>ilə</a:t>
            </a:r>
            <a:r>
              <a:rPr lang="en-US" sz="2000" dirty="0" smtClean="0"/>
              <a:t> </a:t>
            </a:r>
            <a:r>
              <a:rPr lang="en-US" sz="2000" dirty="0" err="1" smtClean="0"/>
              <a:t>qazandıq</a:t>
            </a:r>
            <a:r>
              <a:rPr lang="en-US" sz="2000" dirty="0" smtClean="0"/>
              <a:t> </a:t>
            </a:r>
            <a:r>
              <a:rPr lang="en-US" sz="2000" dirty="0" err="1" smtClean="0"/>
              <a:t>zəfəri</a:t>
            </a:r>
            <a:r>
              <a:rPr lang="en-US" sz="2000" dirty="0" smtClean="0"/>
              <a:t>, </a:t>
            </a:r>
            <a:r>
              <a:rPr lang="en-US" sz="2000" dirty="0" err="1" smtClean="0"/>
              <a:t>verməriz</a:t>
            </a:r>
            <a:r>
              <a:rPr lang="en-US" sz="2000" dirty="0" smtClean="0"/>
              <a:t> </a:t>
            </a:r>
            <a:r>
              <a:rPr lang="en-US" sz="2000" dirty="0" err="1" smtClean="0"/>
              <a:t>əldən</a:t>
            </a:r>
            <a:r>
              <a:rPr lang="en-US" sz="2000" dirty="0" smtClean="0"/>
              <a:t>,</a:t>
            </a:r>
          </a:p>
          <a:p>
            <a:pPr>
              <a:buNone/>
            </a:pPr>
            <a:r>
              <a:rPr lang="tr-TR" sz="2000" dirty="0" smtClean="0"/>
              <a:t>	</a:t>
            </a:r>
            <a:r>
              <a:rPr lang="en-US" sz="2000" dirty="0" err="1" smtClean="0"/>
              <a:t>Xof</a:t>
            </a:r>
            <a:r>
              <a:rPr lang="en-US" sz="2000" dirty="0" smtClean="0"/>
              <a:t> </a:t>
            </a:r>
            <a:r>
              <a:rPr lang="en-US" sz="2000" dirty="0" err="1" smtClean="0"/>
              <a:t>eyləmədik</a:t>
            </a:r>
            <a:r>
              <a:rPr lang="en-US" sz="2000" dirty="0" smtClean="0"/>
              <a:t> </a:t>
            </a:r>
            <a:r>
              <a:rPr lang="en-US" sz="2000" dirty="0" err="1" smtClean="0"/>
              <a:t>ateşi-dehhase</a:t>
            </a:r>
            <a:r>
              <a:rPr lang="en-US" sz="2000" dirty="0" smtClean="0"/>
              <a:t> </a:t>
            </a:r>
            <a:r>
              <a:rPr lang="en-US" sz="2000" dirty="0" err="1" smtClean="0"/>
              <a:t>duveldən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tr-TR" sz="2000" dirty="0" smtClean="0"/>
              <a:t>	</a:t>
            </a:r>
            <a:r>
              <a:rPr lang="en-US" sz="2000" dirty="0" err="1" smtClean="0"/>
              <a:t>Bir</a:t>
            </a:r>
            <a:r>
              <a:rPr lang="en-US" sz="2000" dirty="0" smtClean="0"/>
              <a:t> </a:t>
            </a:r>
            <a:r>
              <a:rPr lang="en-US" sz="2000" dirty="0" err="1" smtClean="0"/>
              <a:t>zərrə</a:t>
            </a:r>
            <a:r>
              <a:rPr lang="en-US" sz="2000" dirty="0" smtClean="0"/>
              <a:t> </a:t>
            </a:r>
            <a:r>
              <a:rPr lang="en-US" sz="2000" dirty="0" err="1" smtClean="0"/>
              <a:t>belə</a:t>
            </a:r>
            <a:r>
              <a:rPr lang="en-US" sz="2000" dirty="0" smtClean="0"/>
              <a:t> </a:t>
            </a:r>
            <a:r>
              <a:rPr lang="en-US" sz="2000" dirty="0" err="1" smtClean="0"/>
              <a:t>qorxmayırız</a:t>
            </a:r>
            <a:r>
              <a:rPr lang="en-US" sz="2000" dirty="0" smtClean="0"/>
              <a:t> </a:t>
            </a:r>
            <a:r>
              <a:rPr lang="en-US" sz="2000" dirty="0" err="1" smtClean="0"/>
              <a:t>desti-əcəldən</a:t>
            </a:r>
            <a:r>
              <a:rPr lang="en-US" sz="2000" dirty="0" smtClean="0"/>
              <a:t>,</a:t>
            </a:r>
          </a:p>
          <a:p>
            <a:pPr>
              <a:buNone/>
            </a:pPr>
            <a:r>
              <a:rPr lang="tr-TR" sz="2000" dirty="0" smtClean="0"/>
              <a:t>	</a:t>
            </a:r>
            <a:r>
              <a:rPr lang="en-US" sz="2000" dirty="0" err="1" smtClean="0"/>
              <a:t>İstərsə</a:t>
            </a:r>
            <a:r>
              <a:rPr lang="en-US" sz="2000" dirty="0" smtClean="0"/>
              <a:t> </a:t>
            </a:r>
            <a:r>
              <a:rPr lang="en-US" sz="2000" dirty="0" err="1" smtClean="0"/>
              <a:t>cahan</a:t>
            </a:r>
            <a:r>
              <a:rPr lang="en-US" sz="2000" dirty="0" smtClean="0"/>
              <a:t> </a:t>
            </a:r>
            <a:r>
              <a:rPr lang="en-US" sz="2000" dirty="0" err="1" smtClean="0"/>
              <a:t>çevrilə</a:t>
            </a:r>
            <a:r>
              <a:rPr lang="en-US" sz="2000" dirty="0" smtClean="0"/>
              <a:t> </a:t>
            </a:r>
            <a:r>
              <a:rPr lang="en-US" sz="2000" dirty="0" err="1" smtClean="0"/>
              <a:t>tərsinə</a:t>
            </a:r>
            <a:r>
              <a:rPr lang="en-US" sz="2000" dirty="0" smtClean="0"/>
              <a:t> </a:t>
            </a:r>
            <a:r>
              <a:rPr lang="en-US" sz="2000" dirty="0" err="1" smtClean="0"/>
              <a:t>təməldən</a:t>
            </a:r>
            <a:endParaRPr lang="en-US" sz="2000" dirty="0" smtClean="0"/>
          </a:p>
          <a:p>
            <a:pPr>
              <a:buNone/>
            </a:pPr>
            <a:r>
              <a:rPr lang="tr-TR" sz="2000" dirty="0" smtClean="0"/>
              <a:t>	</a:t>
            </a:r>
            <a:r>
              <a:rPr lang="en-US" sz="2000" dirty="0" err="1" smtClean="0"/>
              <a:t>Türkün</a:t>
            </a:r>
            <a:r>
              <a:rPr lang="en-US" sz="2000" dirty="0" smtClean="0"/>
              <a:t> </a:t>
            </a:r>
            <a:r>
              <a:rPr lang="en-US" sz="2000" dirty="0" err="1" smtClean="0"/>
              <a:t>üzü</a:t>
            </a:r>
            <a:r>
              <a:rPr lang="en-US" sz="2000" dirty="0" smtClean="0"/>
              <a:t> </a:t>
            </a:r>
            <a:r>
              <a:rPr lang="en-US" sz="2000" dirty="0" err="1" smtClean="0"/>
              <a:t>çevrilməyəcək</a:t>
            </a:r>
            <a:r>
              <a:rPr lang="en-US" sz="2000" dirty="0" smtClean="0"/>
              <a:t> </a:t>
            </a:r>
            <a:r>
              <a:rPr lang="en-US" sz="2000" dirty="0" err="1" smtClean="0"/>
              <a:t>səmti</a:t>
            </a:r>
            <a:r>
              <a:rPr lang="en-US" sz="2000" dirty="0" smtClean="0"/>
              <a:t> </a:t>
            </a:r>
            <a:r>
              <a:rPr lang="en-US" sz="2000" dirty="0" err="1" smtClean="0"/>
              <a:t>əməldən</a:t>
            </a:r>
            <a:r>
              <a:rPr lang="en-US" sz="2000" dirty="0" smtClean="0"/>
              <a:t>.</a:t>
            </a:r>
          </a:p>
          <a:p>
            <a:pPr>
              <a:buNone/>
            </a:pPr>
            <a:endParaRPr lang="tr-TR" sz="2000" dirty="0"/>
          </a:p>
        </p:txBody>
      </p:sp>
      <p:pic>
        <p:nvPicPr>
          <p:cNvPr id="3074" name="Picture 2" descr="E:\ECTS-Bologna\Bologna Tr-İng-Kasım 2017\Yazarların Resimleri\Muhammad_Hadi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33564" y="2288382"/>
            <a:ext cx="2794000" cy="3149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96794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714202"/>
          </a:xfrm>
        </p:spPr>
        <p:txBody>
          <a:bodyPr>
            <a:noAutofit/>
          </a:bodyPr>
          <a:lstStyle/>
          <a:p>
            <a:r>
              <a:rPr lang="tr-TR" sz="2800" b="1" dirty="0"/>
              <a:t>Üzeyir </a:t>
            </a:r>
            <a:r>
              <a:rPr lang="tr-TR" sz="2800" b="1" dirty="0" err="1"/>
              <a:t>Hacıbeyli</a:t>
            </a:r>
            <a:r>
              <a:rPr lang="tr-TR" sz="2800" b="1" dirty="0"/>
              <a:t> (1885-1948)</a:t>
            </a:r>
            <a:br>
              <a:rPr lang="tr-TR" sz="2800" b="1" dirty="0"/>
            </a:br>
            <a:r>
              <a:rPr lang="tr-TR" sz="2800" b="1" dirty="0"/>
              <a:t/>
            </a:r>
            <a:br>
              <a:rPr lang="tr-TR" sz="2800" b="1" dirty="0"/>
            </a:br>
            <a:r>
              <a:rPr lang="tr-TR" sz="2800" b="1" dirty="0"/>
              <a:t>O Olmasın Bu Olsun piyesinden…</a:t>
            </a:r>
            <a:br>
              <a:rPr lang="tr-TR" sz="2800" b="1" dirty="0"/>
            </a:br>
            <a:endParaRPr lang="tr-TR" sz="2800" b="1" dirty="0"/>
          </a:p>
        </p:txBody>
      </p:sp>
      <p:pic>
        <p:nvPicPr>
          <p:cNvPr id="11266" name="Picture 2" descr="E:\ECTS-Bologna\Bologna Tr-İng-Kasım 2017\Yazarların Resimleri\O Olmasın Bu Olsun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7688" y="1916832"/>
            <a:ext cx="5616624" cy="3600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28838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567608" y="908721"/>
            <a:ext cx="7200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XX. yüzyılın başlarında Çağdaş Azerbaycan Edebiyatının öncüleri arasında Mirza </a:t>
            </a:r>
            <a:r>
              <a:rPr lang="tr-TR" sz="2800" dirty="0" err="1"/>
              <a:t>Elekber</a:t>
            </a:r>
            <a:r>
              <a:rPr lang="tr-TR" sz="2800" dirty="0"/>
              <a:t> </a:t>
            </a:r>
            <a:r>
              <a:rPr lang="tr-TR" sz="2800" dirty="0" err="1"/>
              <a:t>Sabir</a:t>
            </a:r>
            <a:r>
              <a:rPr lang="tr-TR" sz="2800" dirty="0"/>
              <a:t>, Necef Bey </a:t>
            </a:r>
            <a:r>
              <a:rPr lang="tr-TR" sz="2800" dirty="0" err="1"/>
              <a:t>Vezirov</a:t>
            </a:r>
            <a:r>
              <a:rPr lang="tr-TR" sz="2800" dirty="0"/>
              <a:t>, Neriman Nerimanov, Üzeyir </a:t>
            </a:r>
            <a:r>
              <a:rPr lang="tr-TR" sz="2800" dirty="0" err="1"/>
              <a:t>Hacıbeyli</a:t>
            </a:r>
            <a:r>
              <a:rPr lang="tr-TR" sz="2800" dirty="0"/>
              <a:t>, Muhammed Hadi, </a:t>
            </a:r>
            <a:r>
              <a:rPr lang="tr-TR" sz="2800" dirty="0" err="1"/>
              <a:t>Abdurrahim</a:t>
            </a:r>
            <a:r>
              <a:rPr lang="tr-TR" sz="2800" dirty="0"/>
              <a:t> </a:t>
            </a:r>
            <a:r>
              <a:rPr lang="tr-TR" sz="2800" dirty="0" err="1"/>
              <a:t>Hakverdiyev</a:t>
            </a:r>
            <a:r>
              <a:rPr lang="tr-TR" sz="2800" dirty="0"/>
              <a:t>, Cafer </a:t>
            </a:r>
            <a:r>
              <a:rPr lang="tr-TR" sz="2800" dirty="0" err="1"/>
              <a:t>Cabbarlı</a:t>
            </a:r>
            <a:r>
              <a:rPr lang="tr-TR" sz="2800" dirty="0"/>
              <a:t>, Hüseyin </a:t>
            </a:r>
            <a:r>
              <a:rPr lang="tr-TR" sz="2800" dirty="0" err="1"/>
              <a:t>Cavid</a:t>
            </a:r>
            <a:r>
              <a:rPr lang="tr-TR" sz="2800" dirty="0"/>
              <a:t> gibi isimleri saymak mümkündür.</a:t>
            </a:r>
          </a:p>
        </p:txBody>
      </p:sp>
    </p:spTree>
    <p:extLst>
      <p:ext uri="{BB962C8B-B14F-4D97-AF65-F5344CB8AC3E}">
        <p14:creationId xmlns:p14="http://schemas.microsoft.com/office/powerpoint/2010/main" xmlns="" val="121986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495600" y="1484784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200" dirty="0"/>
              <a:t>Soru-Cevap</a:t>
            </a:r>
          </a:p>
          <a:p>
            <a:pPr algn="ctr"/>
            <a:r>
              <a:rPr lang="tr-TR" sz="3200" dirty="0"/>
              <a:t>Katkı ve eleştiriler</a:t>
            </a:r>
          </a:p>
        </p:txBody>
      </p:sp>
    </p:spTree>
    <p:extLst>
      <p:ext uri="{BB962C8B-B14F-4D97-AF65-F5344CB8AC3E}">
        <p14:creationId xmlns:p14="http://schemas.microsoft.com/office/powerpoint/2010/main" xmlns="" val="182333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 txBox="1">
            <a:spLocks/>
          </p:cNvSpPr>
          <p:nvPr/>
        </p:nvSpPr>
        <p:spPr>
          <a:xfrm>
            <a:off x="1803096" y="627706"/>
            <a:ext cx="8229600" cy="338437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b="1" dirty="0" smtClean="0"/>
              <a:t>KAYNAKLAR</a:t>
            </a:r>
            <a:endParaRPr lang="tr-TR" sz="2700" b="1" dirty="0">
              <a:solidFill>
                <a:srgbClr val="0070C0"/>
              </a:solidFill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803096" y="1537363"/>
            <a:ext cx="961696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Durmuş, </a:t>
            </a:r>
            <a:r>
              <a:rPr lang="tr-TR" dirty="0" err="1"/>
              <a:t>Mitat</a:t>
            </a:r>
            <a:r>
              <a:rPr lang="tr-TR" dirty="0"/>
              <a:t>, “Azerbaycan Sahası Türk Edebiyatında İlk Süreli Yayın Faaliyetleri ve Molla </a:t>
            </a:r>
            <a:r>
              <a:rPr lang="tr-TR" dirty="0" err="1"/>
              <a:t>Nesreddin</a:t>
            </a:r>
            <a:r>
              <a:rPr lang="tr-TR" dirty="0"/>
              <a:t> Dergisi”, </a:t>
            </a:r>
            <a:r>
              <a:rPr lang="tr-TR" i="1" dirty="0" err="1"/>
              <a:t>Turkish</a:t>
            </a:r>
            <a:r>
              <a:rPr lang="tr-TR" i="1" dirty="0"/>
              <a:t> </a:t>
            </a:r>
            <a:r>
              <a:rPr lang="tr-TR" i="1" dirty="0" err="1"/>
              <a:t>Studies</a:t>
            </a:r>
            <a:r>
              <a:rPr lang="tr-TR" i="1" dirty="0"/>
              <a:t> International </a:t>
            </a:r>
            <a:r>
              <a:rPr lang="tr-TR" i="1" dirty="0" err="1"/>
              <a:t>Periodical</a:t>
            </a:r>
            <a:r>
              <a:rPr lang="tr-TR" i="1" dirty="0"/>
              <a:t> </a:t>
            </a:r>
            <a:r>
              <a:rPr lang="tr-TR" i="1" dirty="0" err="1"/>
              <a:t>For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Languages</a:t>
            </a:r>
            <a:r>
              <a:rPr lang="tr-TR" i="1" dirty="0"/>
              <a:t>, </a:t>
            </a:r>
            <a:r>
              <a:rPr lang="tr-TR" i="1" dirty="0" err="1"/>
              <a:t>Literature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History</a:t>
            </a:r>
            <a:r>
              <a:rPr lang="tr-TR" i="1" dirty="0"/>
              <a:t> of </a:t>
            </a:r>
            <a:r>
              <a:rPr lang="tr-TR" i="1" dirty="0" err="1"/>
              <a:t>Turkish</a:t>
            </a:r>
            <a:r>
              <a:rPr lang="tr-TR" i="1" dirty="0"/>
              <a:t> </a:t>
            </a:r>
            <a:r>
              <a:rPr lang="tr-TR" i="1" dirty="0" err="1"/>
              <a:t>or</a:t>
            </a:r>
            <a:r>
              <a:rPr lang="tr-TR" i="1" dirty="0"/>
              <a:t> </a:t>
            </a:r>
            <a:r>
              <a:rPr lang="tr-TR" i="1" dirty="0" err="1"/>
              <a:t>Turkic</a:t>
            </a:r>
            <a:r>
              <a:rPr lang="tr-TR" dirty="0"/>
              <a:t>, (</a:t>
            </a:r>
            <a:r>
              <a:rPr lang="tr-TR" dirty="0" err="1"/>
              <a:t>volume</a:t>
            </a:r>
            <a:r>
              <a:rPr lang="tr-TR" dirty="0"/>
              <a:t> 3/7): 353-363, 2008.</a:t>
            </a:r>
          </a:p>
          <a:p>
            <a:r>
              <a:rPr lang="tr-TR" dirty="0"/>
              <a:t>Erol, Ali (2006), “Türk Kültür ve Fikir Hayatında </a:t>
            </a:r>
            <a:r>
              <a:rPr lang="tr-TR" dirty="0" err="1"/>
              <a:t>Ekinçi</a:t>
            </a:r>
            <a:r>
              <a:rPr lang="tr-TR" dirty="0"/>
              <a:t> (1875-1877), </a:t>
            </a:r>
            <a:r>
              <a:rPr lang="tr-TR" i="1" dirty="0"/>
              <a:t>Bilig</a:t>
            </a:r>
            <a:r>
              <a:rPr lang="tr-TR" dirty="0"/>
              <a:t>, sayı 39: 53-72, Ankara.</a:t>
            </a:r>
          </a:p>
          <a:p>
            <a:r>
              <a:rPr lang="tr-TR" dirty="0" err="1"/>
              <a:t>Füyûzât</a:t>
            </a:r>
            <a:r>
              <a:rPr lang="tr-TR" dirty="0"/>
              <a:t> (1906-1907),  </a:t>
            </a:r>
            <a:r>
              <a:rPr lang="tr-TR" dirty="0" err="1"/>
              <a:t>Füyûzât</a:t>
            </a:r>
            <a:r>
              <a:rPr lang="tr-TR" dirty="0"/>
              <a:t> ve </a:t>
            </a:r>
            <a:r>
              <a:rPr lang="tr-TR" dirty="0" err="1"/>
              <a:t>Kaspi</a:t>
            </a:r>
            <a:r>
              <a:rPr lang="tr-TR" dirty="0"/>
              <a:t> Matbaası, </a:t>
            </a:r>
            <a:r>
              <a:rPr lang="tr-TR" dirty="0" err="1"/>
              <a:t>Bakû</a:t>
            </a:r>
            <a:r>
              <a:rPr lang="tr-TR" dirty="0"/>
              <a:t>.</a:t>
            </a:r>
          </a:p>
          <a:p>
            <a:r>
              <a:rPr lang="tr-TR" dirty="0" err="1"/>
              <a:t>Garaşova</a:t>
            </a:r>
            <a:r>
              <a:rPr lang="tr-TR" dirty="0"/>
              <a:t>, Sevil (2004), “XX. Yüzyıl Azerbaycan Fikir Tarihinde Ali Bey </a:t>
            </a:r>
            <a:r>
              <a:rPr lang="tr-TR" dirty="0" err="1"/>
              <a:t>Hüseyinzade’nin</a:t>
            </a:r>
            <a:r>
              <a:rPr lang="tr-TR" dirty="0"/>
              <a:t> Yeri”, </a:t>
            </a:r>
            <a:r>
              <a:rPr lang="tr-TR" i="1" dirty="0"/>
              <a:t>Türkiyat Araştırmaları Dergisi</a:t>
            </a:r>
            <a:r>
              <a:rPr lang="tr-TR" dirty="0"/>
              <a:t>, Selçuk Üniversitesi Türkiyat Araştırmaları Enstitüsü, sayı 16, Konya.</a:t>
            </a:r>
          </a:p>
          <a:p>
            <a:r>
              <a:rPr lang="tr-TR" dirty="0" err="1"/>
              <a:t>Hesenova</a:t>
            </a:r>
            <a:r>
              <a:rPr lang="tr-TR" dirty="0"/>
              <a:t>, </a:t>
            </a:r>
            <a:r>
              <a:rPr lang="tr-TR" dirty="0" err="1"/>
              <a:t>Sedaqet</a:t>
            </a:r>
            <a:r>
              <a:rPr lang="tr-TR" dirty="0"/>
              <a:t> (2006), </a:t>
            </a:r>
            <a:r>
              <a:rPr lang="tr-TR" i="1" dirty="0"/>
              <a:t>Ali Bey </a:t>
            </a:r>
            <a:r>
              <a:rPr lang="tr-TR" i="1" dirty="0" err="1"/>
              <a:t>Hüseyinzade’nin</a:t>
            </a:r>
            <a:r>
              <a:rPr lang="tr-TR" i="1" dirty="0"/>
              <a:t> </a:t>
            </a:r>
            <a:r>
              <a:rPr lang="tr-TR" i="1" dirty="0" err="1"/>
              <a:t>Dilçilik</a:t>
            </a:r>
            <a:r>
              <a:rPr lang="tr-TR" i="1" dirty="0"/>
              <a:t> Görüşleri</a:t>
            </a:r>
            <a:r>
              <a:rPr lang="tr-TR" dirty="0"/>
              <a:t>, Azerbaycan </a:t>
            </a:r>
            <a:r>
              <a:rPr lang="tr-TR" dirty="0" err="1"/>
              <a:t>Respublikası</a:t>
            </a:r>
            <a:r>
              <a:rPr lang="tr-TR" dirty="0"/>
              <a:t> </a:t>
            </a:r>
            <a:r>
              <a:rPr lang="tr-TR" dirty="0" err="1"/>
              <a:t>Tehsil</a:t>
            </a:r>
            <a:r>
              <a:rPr lang="tr-TR" dirty="0"/>
              <a:t> Nazırlığı </a:t>
            </a:r>
            <a:r>
              <a:rPr lang="tr-TR" dirty="0" err="1"/>
              <a:t>Naxçıvan</a:t>
            </a:r>
            <a:r>
              <a:rPr lang="tr-TR" dirty="0"/>
              <a:t> </a:t>
            </a:r>
            <a:r>
              <a:rPr lang="tr-TR" dirty="0" err="1"/>
              <a:t>Müellimler</a:t>
            </a:r>
            <a:r>
              <a:rPr lang="tr-TR" dirty="0"/>
              <a:t> </a:t>
            </a:r>
            <a:r>
              <a:rPr lang="tr-TR" dirty="0" err="1"/>
              <a:t>İnstitutu</a:t>
            </a:r>
            <a:r>
              <a:rPr lang="tr-TR" dirty="0"/>
              <a:t>, Bakı. </a:t>
            </a:r>
          </a:p>
          <a:p>
            <a:r>
              <a:rPr lang="tr-TR" dirty="0" err="1"/>
              <a:t>Hüseynov</a:t>
            </a:r>
            <a:r>
              <a:rPr lang="tr-TR" dirty="0"/>
              <a:t>, </a:t>
            </a:r>
            <a:r>
              <a:rPr lang="tr-TR" dirty="0" err="1"/>
              <a:t>Şirmemmed</a:t>
            </a:r>
            <a:r>
              <a:rPr lang="tr-TR" dirty="0"/>
              <a:t> (</a:t>
            </a:r>
            <a:r>
              <a:rPr lang="tr-TR" dirty="0" err="1"/>
              <a:t>Tertib</a:t>
            </a:r>
            <a:r>
              <a:rPr lang="tr-TR" dirty="0"/>
              <a:t> edeni) (1992), </a:t>
            </a:r>
            <a:r>
              <a:rPr lang="tr-TR" i="1" dirty="0" err="1"/>
              <a:t>Mehemmed</a:t>
            </a:r>
            <a:r>
              <a:rPr lang="tr-TR" i="1" dirty="0"/>
              <a:t> Emin </a:t>
            </a:r>
            <a:r>
              <a:rPr lang="tr-TR" i="1" dirty="0" err="1"/>
              <a:t>Resulzade</a:t>
            </a:r>
            <a:r>
              <a:rPr lang="tr-TR" i="1" dirty="0"/>
              <a:t>, Eserleri, Birinci </a:t>
            </a:r>
            <a:r>
              <a:rPr lang="tr-TR" i="1" dirty="0" err="1"/>
              <a:t>Cild</a:t>
            </a:r>
            <a:r>
              <a:rPr lang="tr-TR" i="1" dirty="0"/>
              <a:t> 1903-1909</a:t>
            </a:r>
            <a:r>
              <a:rPr lang="tr-TR" dirty="0"/>
              <a:t>, </a:t>
            </a:r>
            <a:r>
              <a:rPr lang="tr-TR" dirty="0" err="1"/>
              <a:t>Azerneşr</a:t>
            </a:r>
            <a:r>
              <a:rPr lang="tr-TR" dirty="0"/>
              <a:t>, Bakı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958605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3. HAFTA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91544" y="2132856"/>
            <a:ext cx="8229600" cy="139675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3600" b="1" dirty="0" smtClean="0"/>
              <a:t>İlk Dönemde Edebî Faaliyetler (1905-1920)</a:t>
            </a:r>
          </a:p>
          <a:p>
            <a:pPr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xmlns="" val="429474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803096" y="1981932"/>
            <a:ext cx="860842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İmanov</a:t>
            </a:r>
            <a:r>
              <a:rPr lang="tr-TR" dirty="0"/>
              <a:t>, </a:t>
            </a:r>
            <a:r>
              <a:rPr lang="tr-TR" dirty="0" err="1"/>
              <a:t>Vügar</a:t>
            </a:r>
            <a:r>
              <a:rPr lang="tr-TR" dirty="0"/>
              <a:t> (2003), </a:t>
            </a:r>
            <a:r>
              <a:rPr lang="tr-TR" i="1" dirty="0"/>
              <a:t>Ali </a:t>
            </a:r>
            <a:r>
              <a:rPr lang="tr-TR" i="1" dirty="0" err="1"/>
              <a:t>Merdan</a:t>
            </a:r>
            <a:r>
              <a:rPr lang="tr-TR" i="1" dirty="0"/>
              <a:t> </a:t>
            </a:r>
            <a:r>
              <a:rPr lang="tr-TR" i="1" dirty="0" err="1"/>
              <a:t>Topçubaşı</a:t>
            </a:r>
            <a:r>
              <a:rPr lang="tr-TR" i="1" dirty="0"/>
              <a:t> (1865-1934), Lider Bir Aydın ve Bağımsız Azerbaycan Cumhuriyeti’nin Temsili</a:t>
            </a:r>
            <a:r>
              <a:rPr lang="tr-TR" dirty="0"/>
              <a:t>, Boğaziçi Üniversitesi Yayınevi, İstanbul.</a:t>
            </a:r>
          </a:p>
          <a:p>
            <a:r>
              <a:rPr lang="tr-TR" dirty="0" err="1"/>
              <a:t>Kanlıdere</a:t>
            </a:r>
            <a:r>
              <a:rPr lang="tr-TR" dirty="0"/>
              <a:t>, Ahmet (2004), “Sovyet ve Türk Tarih Yazıcılığında Rusya Müslümanlarının Düşünce Tarihi”, </a:t>
            </a:r>
            <a:r>
              <a:rPr lang="tr-TR" i="1" dirty="0"/>
              <a:t>Türkiye Araştırmaları Literatür Dergisi</a:t>
            </a:r>
            <a:r>
              <a:rPr lang="tr-TR" dirty="0"/>
              <a:t>, Cilt 2, Sayı 1, 2004, (149-181).</a:t>
            </a:r>
          </a:p>
          <a:p>
            <a:r>
              <a:rPr lang="tr-TR" dirty="0"/>
              <a:t>Karaca, Ahmet (Hazırlayan) (1991), </a:t>
            </a:r>
            <a:r>
              <a:rPr lang="tr-TR" i="1" dirty="0"/>
              <a:t>Milli Azerbaycan Hareketi</a:t>
            </a:r>
            <a:r>
              <a:rPr lang="tr-TR" dirty="0"/>
              <a:t>, Azerbaycan Kültür Derneği Yayınları, Ankara.</a:t>
            </a:r>
          </a:p>
          <a:p>
            <a:r>
              <a:rPr lang="tr-TR" dirty="0" err="1"/>
              <a:t>Kurat</a:t>
            </a:r>
            <a:r>
              <a:rPr lang="tr-TR" dirty="0"/>
              <a:t>, </a:t>
            </a:r>
            <a:r>
              <a:rPr lang="tr-TR" dirty="0" err="1"/>
              <a:t>Akdes</a:t>
            </a:r>
            <a:r>
              <a:rPr lang="tr-TR" dirty="0"/>
              <a:t> Nimet (2010), </a:t>
            </a:r>
            <a:r>
              <a:rPr lang="tr-TR" i="1" dirty="0"/>
              <a:t>Rusya Tarihi, Başlangıçtan 1917’ye Kadar</a:t>
            </a:r>
            <a:r>
              <a:rPr lang="tr-TR" dirty="0"/>
              <a:t>, 5. Baskı (Tıpkıbasım), Türk Tarih Kurumu Basımevi, Ankara.</a:t>
            </a:r>
          </a:p>
          <a:p>
            <a:r>
              <a:rPr lang="tr-TR" dirty="0"/>
              <a:t>Maraş, İbrahim (2016), “</a:t>
            </a:r>
            <a:r>
              <a:rPr lang="tr-TR" dirty="0" err="1"/>
              <a:t>Hüseyinzade</a:t>
            </a:r>
            <a:r>
              <a:rPr lang="tr-TR" dirty="0"/>
              <a:t> Ali ve Türk Düşüncesi Açısından Önemi”, </a:t>
            </a:r>
            <a:r>
              <a:rPr lang="tr-TR" i="1" dirty="0"/>
              <a:t>I. Milletlerarası Türkiye-Azerbaycan Münasebetleri Sempozyumu (12-14 Mayıs 2016), Kastamonu, (Düzenleyen: Kastamonu Üniversitesi-Azerbaycan Turizm ve </a:t>
            </a:r>
            <a:r>
              <a:rPr lang="tr-TR" i="1" dirty="0" err="1"/>
              <a:t>Menecment</a:t>
            </a:r>
            <a:r>
              <a:rPr lang="tr-TR" i="1" dirty="0"/>
              <a:t> Üniversitesi), Bildiriler Özet/Tam Metinler</a:t>
            </a:r>
            <a:r>
              <a:rPr lang="tr-TR" dirty="0"/>
              <a:t>, Aralık 2016, (</a:t>
            </a:r>
            <a:r>
              <a:rPr lang="tr-TR" dirty="0" err="1"/>
              <a:t>ss</a:t>
            </a:r>
            <a:r>
              <a:rPr lang="tr-TR" dirty="0"/>
              <a:t>. 9-14). </a:t>
            </a:r>
          </a:p>
        </p:txBody>
      </p:sp>
      <p:sp>
        <p:nvSpPr>
          <p:cNvPr id="3" name="1 Başlık"/>
          <p:cNvSpPr txBox="1">
            <a:spLocks/>
          </p:cNvSpPr>
          <p:nvPr/>
        </p:nvSpPr>
        <p:spPr>
          <a:xfrm>
            <a:off x="1803096" y="627706"/>
            <a:ext cx="8229600" cy="338437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b="1" dirty="0" smtClean="0"/>
              <a:t>KAYNAKLAR</a:t>
            </a:r>
            <a:endParaRPr lang="tr-TR" sz="27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24659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803096" y="1502688"/>
            <a:ext cx="956966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Molla Nasreddin, cilt I (1906-1907), (Tertipleyen Turan Hesenzade-1996), </a:t>
            </a:r>
            <a:r>
              <a:rPr lang="tr-TR" dirty="0" err="1"/>
              <a:t>Azerneşr</a:t>
            </a:r>
            <a:r>
              <a:rPr lang="tr-TR" dirty="0"/>
              <a:t>, Bakı.</a:t>
            </a:r>
          </a:p>
          <a:p>
            <a:r>
              <a:rPr lang="tr-TR" dirty="0" err="1"/>
              <a:t>Nesibli</a:t>
            </a:r>
            <a:r>
              <a:rPr lang="tr-TR" dirty="0"/>
              <a:t>, </a:t>
            </a:r>
            <a:r>
              <a:rPr lang="tr-TR" dirty="0" err="1"/>
              <a:t>Nesib</a:t>
            </a:r>
            <a:r>
              <a:rPr lang="tr-TR" dirty="0"/>
              <a:t> (2017), “Azerbaycan’ın Millet ve Devlet Kurucuları”, </a:t>
            </a:r>
            <a:r>
              <a:rPr lang="tr-TR" i="1" dirty="0"/>
              <a:t>Azerbaycan Türklerinin Önderleri</a:t>
            </a:r>
            <a:r>
              <a:rPr lang="tr-TR" dirty="0"/>
              <a:t>, (Türkiye Türkçesine </a:t>
            </a:r>
            <a:r>
              <a:rPr lang="tr-TR" dirty="0" err="1"/>
              <a:t>Akt</a:t>
            </a:r>
            <a:r>
              <a:rPr lang="tr-TR" dirty="0"/>
              <a:t>. Orhan </a:t>
            </a:r>
            <a:r>
              <a:rPr lang="tr-TR" dirty="0" err="1"/>
              <a:t>Uravelli</a:t>
            </a:r>
            <a:r>
              <a:rPr lang="tr-TR" dirty="0"/>
              <a:t>; Selçuk Akın), </a:t>
            </a:r>
            <a:r>
              <a:rPr lang="tr-TR" dirty="0" err="1"/>
              <a:t>Berikan</a:t>
            </a:r>
            <a:r>
              <a:rPr lang="tr-TR" dirty="0"/>
              <a:t> Yayınevi, Ankara.</a:t>
            </a:r>
          </a:p>
          <a:p>
            <a:r>
              <a:rPr lang="tr-TR" dirty="0" err="1"/>
              <a:t>Nusretoğlu</a:t>
            </a:r>
            <a:r>
              <a:rPr lang="tr-TR" dirty="0"/>
              <a:t>, Telman (2017), </a:t>
            </a:r>
            <a:r>
              <a:rPr lang="tr-TR" i="1" dirty="0"/>
              <a:t>Azerbaycan’da Rus Kilisesi ve </a:t>
            </a:r>
            <a:r>
              <a:rPr lang="tr-TR" i="1" dirty="0" err="1"/>
              <a:t>Rusçuluk</a:t>
            </a:r>
            <a:r>
              <a:rPr lang="tr-TR" i="1" dirty="0"/>
              <a:t> Faaliyetleri</a:t>
            </a:r>
            <a:r>
              <a:rPr lang="tr-TR" dirty="0"/>
              <a:t>, </a:t>
            </a:r>
            <a:r>
              <a:rPr lang="tr-TR" dirty="0" err="1"/>
              <a:t>Ötüken</a:t>
            </a:r>
            <a:r>
              <a:rPr lang="tr-TR" dirty="0"/>
              <a:t>, İstanbul.</a:t>
            </a:r>
          </a:p>
          <a:p>
            <a:r>
              <a:rPr lang="tr-TR" dirty="0" err="1"/>
              <a:t>Semedli</a:t>
            </a:r>
            <a:r>
              <a:rPr lang="tr-TR" dirty="0"/>
              <a:t>, </a:t>
            </a:r>
            <a:r>
              <a:rPr lang="tr-TR" dirty="0" err="1"/>
              <a:t>Elza</a:t>
            </a:r>
            <a:r>
              <a:rPr lang="tr-TR" dirty="0"/>
              <a:t> (2009), “XX. Yüzyılda Ortak Türk Dili Çalışmalarında Ali Bey </a:t>
            </a:r>
            <a:r>
              <a:rPr lang="tr-TR" dirty="0" err="1"/>
              <a:t>Hüseynzade`nin</a:t>
            </a:r>
            <a:r>
              <a:rPr lang="tr-TR" dirty="0"/>
              <a:t> Rolü”, </a:t>
            </a:r>
            <a:r>
              <a:rPr lang="tr-TR" i="1" dirty="0" err="1"/>
              <a:t>Turkish</a:t>
            </a:r>
            <a:r>
              <a:rPr lang="tr-TR" i="1" dirty="0"/>
              <a:t> </a:t>
            </a:r>
            <a:r>
              <a:rPr lang="tr-TR" i="1" dirty="0" err="1"/>
              <a:t>Studies</a:t>
            </a:r>
            <a:r>
              <a:rPr lang="tr-TR" dirty="0"/>
              <a:t>, Volume 4/8 Fall 2009, (</a:t>
            </a:r>
            <a:r>
              <a:rPr lang="tr-TR" dirty="0" err="1"/>
              <a:t>ss</a:t>
            </a:r>
            <a:r>
              <a:rPr lang="tr-TR" dirty="0"/>
              <a:t>. 1986-1995).</a:t>
            </a:r>
          </a:p>
          <a:p>
            <a:r>
              <a:rPr lang="tr-TR" dirty="0" err="1"/>
              <a:t>Talıbzade</a:t>
            </a:r>
            <a:r>
              <a:rPr lang="tr-TR" dirty="0"/>
              <a:t>, </a:t>
            </a:r>
            <a:r>
              <a:rPr lang="tr-TR" dirty="0" err="1"/>
              <a:t>Kamal</a:t>
            </a:r>
            <a:r>
              <a:rPr lang="tr-TR" dirty="0"/>
              <a:t> (1966) XX </a:t>
            </a:r>
            <a:r>
              <a:rPr lang="tr-TR" dirty="0" err="1"/>
              <a:t>Esr</a:t>
            </a:r>
            <a:r>
              <a:rPr lang="tr-TR" dirty="0"/>
              <a:t> Azerbaycan Edebi </a:t>
            </a:r>
            <a:r>
              <a:rPr lang="tr-TR" dirty="0" err="1"/>
              <a:t>Tengidi</a:t>
            </a:r>
            <a:r>
              <a:rPr lang="tr-TR" dirty="0"/>
              <a:t> (1905-1917-ci İller), Azerbaycan SSR </a:t>
            </a:r>
            <a:r>
              <a:rPr lang="tr-TR" dirty="0" err="1"/>
              <a:t>Elmler</a:t>
            </a:r>
            <a:r>
              <a:rPr lang="tr-TR" dirty="0"/>
              <a:t> </a:t>
            </a:r>
            <a:r>
              <a:rPr lang="tr-TR" dirty="0" err="1"/>
              <a:t>Akademiyası</a:t>
            </a:r>
            <a:r>
              <a:rPr lang="tr-TR" dirty="0"/>
              <a:t> </a:t>
            </a:r>
            <a:r>
              <a:rPr lang="tr-TR" dirty="0" err="1"/>
              <a:t>Neşriyyatı</a:t>
            </a:r>
            <a:r>
              <a:rPr lang="tr-TR" dirty="0"/>
              <a:t>, Bakı.</a:t>
            </a:r>
          </a:p>
          <a:p>
            <a:r>
              <a:rPr lang="tr-TR" dirty="0"/>
              <a:t>Uygur, Erdoğan, “Üzeyir Hacıbeyli’nin ‘O Olmasın, Bu Olsun’ piyesinde Kadının Toplumdaki Yeri”, </a:t>
            </a:r>
            <a:r>
              <a:rPr lang="tr-TR" i="1" dirty="0"/>
              <a:t>Türk Kültür Dergisi Azerbaycan</a:t>
            </a:r>
            <a:r>
              <a:rPr lang="tr-TR" dirty="0"/>
              <a:t>, yıl 53, sayı 363, s. 31-35, Ankara, 2005.</a:t>
            </a:r>
          </a:p>
          <a:p>
            <a:r>
              <a:rPr lang="tr-TR" dirty="0"/>
              <a:t>Uygur, Erdoğan (2008) “</a:t>
            </a:r>
            <a:r>
              <a:rPr lang="tr-TR" dirty="0" err="1"/>
              <a:t>Füyûzat</a:t>
            </a:r>
            <a:r>
              <a:rPr lang="tr-TR" dirty="0"/>
              <a:t> ve Molla Nasreddin Dergilerinde Edebî Dil Tartışmaları”, </a:t>
            </a:r>
            <a:r>
              <a:rPr lang="tr-TR" i="1" dirty="0"/>
              <a:t>Modern Türklük Araştırmaları Dergisi-</a:t>
            </a:r>
            <a:r>
              <a:rPr lang="tr-TR" i="1" dirty="0" err="1"/>
              <a:t>Journal</a:t>
            </a:r>
            <a:r>
              <a:rPr lang="tr-TR" i="1" dirty="0"/>
              <a:t> of Modern </a:t>
            </a:r>
            <a:r>
              <a:rPr lang="tr-TR" i="1" dirty="0" err="1"/>
              <a:t>Turkish</a:t>
            </a:r>
            <a:r>
              <a:rPr lang="tr-TR" i="1" dirty="0"/>
              <a:t> </a:t>
            </a:r>
            <a:r>
              <a:rPr lang="tr-TR" i="1" dirty="0" err="1"/>
              <a:t>Studies</a:t>
            </a:r>
            <a:r>
              <a:rPr lang="tr-TR" dirty="0"/>
              <a:t>, cilt 4, sayı 4 , s. 53-64, Ocak 2008.</a:t>
            </a:r>
          </a:p>
          <a:p>
            <a:r>
              <a:rPr lang="tr-TR" dirty="0"/>
              <a:t>Uygur, Erdoğan (2010), “Azerbaycan Matbuatında </a:t>
            </a:r>
            <a:r>
              <a:rPr lang="tr-TR" dirty="0" err="1"/>
              <a:t>Füyuzat</a:t>
            </a:r>
            <a:r>
              <a:rPr lang="tr-TR" dirty="0"/>
              <a:t> Dergisi”, </a:t>
            </a:r>
            <a:r>
              <a:rPr lang="tr-TR" i="1" dirty="0"/>
              <a:t>Modern Türklük Araştırmaları Dergisi</a:t>
            </a:r>
            <a:r>
              <a:rPr lang="tr-TR" dirty="0"/>
              <a:t>, cilt 7, sayı 2, Haziran 2010, Ankara. (15.07.2010).</a:t>
            </a:r>
          </a:p>
          <a:p>
            <a:r>
              <a:rPr lang="tr-TR" dirty="0"/>
              <a:t>Yel, Selma (1999-2003), “Azerbaycan Cumhuriyeti Devleti'nin Kuruluşunda Türkiye'nin Yardımları İlhak Amacına mı Yönelikti?”, </a:t>
            </a:r>
            <a:r>
              <a:rPr lang="tr-TR" i="1" dirty="0"/>
              <a:t>Ankara Üniversitesi Türk İnkılâp Tarihi </a:t>
            </a:r>
            <a:r>
              <a:rPr lang="tr-TR" i="1" dirty="0" err="1"/>
              <a:t>Ensitüsü</a:t>
            </a:r>
            <a:r>
              <a:rPr lang="tr-TR" i="1" dirty="0"/>
              <a:t> Atatürk Yolu Dergisi</a:t>
            </a:r>
            <a:r>
              <a:rPr lang="tr-TR" dirty="0"/>
              <a:t>, S. 24, s. 563-578.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3" name="1 Başlık"/>
          <p:cNvSpPr txBox="1">
            <a:spLocks/>
          </p:cNvSpPr>
          <p:nvPr/>
        </p:nvSpPr>
        <p:spPr>
          <a:xfrm>
            <a:off x="1803096" y="627706"/>
            <a:ext cx="8229600" cy="338437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b="1" dirty="0" smtClean="0"/>
              <a:t>KAYNAKLAR</a:t>
            </a:r>
            <a:endParaRPr lang="tr-TR" sz="27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3186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331125" y="1680790"/>
            <a:ext cx="71287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Ali Bey </a:t>
            </a:r>
            <a:r>
              <a:rPr lang="tr-TR" sz="2800" dirty="0" err="1"/>
              <a:t>Hüseyinzade</a:t>
            </a:r>
            <a:r>
              <a:rPr lang="tr-TR" sz="2800" dirty="0"/>
              <a:t> ve Ahmet </a:t>
            </a:r>
            <a:r>
              <a:rPr lang="tr-TR" sz="2800" dirty="0" err="1"/>
              <a:t>Ağayev’in</a:t>
            </a:r>
            <a:r>
              <a:rPr lang="tr-TR" sz="2800" dirty="0"/>
              <a:t> başyazarlığında Hayat (1905-1906) gazetesi yayınlanmaya başlamıştır. </a:t>
            </a:r>
          </a:p>
        </p:txBody>
      </p:sp>
    </p:spTree>
    <p:extLst>
      <p:ext uri="{BB962C8B-B14F-4D97-AF65-F5344CB8AC3E}">
        <p14:creationId xmlns:p14="http://schemas.microsoft.com/office/powerpoint/2010/main" xmlns="" val="389978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860286" y="1199320"/>
            <a:ext cx="71287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spc="-150" dirty="0"/>
              <a:t>Hayat gazetesi ilk sayısından itibaren Azerbaycan’da millî bilincin oluşmasına yönelik yayınlar yapmaya başlamıştır. Dil ve kültür ağırlıklı yayın yapan gazete’de Ali Bey </a:t>
            </a:r>
            <a:r>
              <a:rPr lang="tr-TR" sz="2800" spc="-150" dirty="0" err="1"/>
              <a:t>Hüseyinzade’nin</a:t>
            </a:r>
            <a:r>
              <a:rPr lang="tr-TR" sz="2800" spc="-150" dirty="0"/>
              <a:t> ayrıntılı bir şekilde kaleme aldığı “Türkler kimdir ve kimlerden ibarettir” yazı dizisi Türk dünyasının kapsamını belirlemeyi amaçlamıştır.</a:t>
            </a:r>
          </a:p>
        </p:txBody>
      </p:sp>
    </p:spTree>
    <p:extLst>
      <p:ext uri="{BB962C8B-B14F-4D97-AF65-F5344CB8AC3E}">
        <p14:creationId xmlns:p14="http://schemas.microsoft.com/office/powerpoint/2010/main" xmlns="" val="51063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977465" y="1228284"/>
            <a:ext cx="7200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Gazetenin sansür kurulu tarafından sakıncalı bulunarak kapatılmasının ardından </a:t>
            </a:r>
            <a:r>
              <a:rPr lang="tr-TR" sz="2800" dirty="0" err="1"/>
              <a:t>Füyûzât</a:t>
            </a:r>
            <a:r>
              <a:rPr lang="tr-TR" sz="2800" dirty="0"/>
              <a:t> (1906-1907) dergisi aynı anlayışla yayın hayatına girmiştir. Aynı yıl Molla </a:t>
            </a:r>
            <a:r>
              <a:rPr lang="tr-TR" sz="2800" dirty="0" err="1"/>
              <a:t>Nasreddin</a:t>
            </a:r>
            <a:r>
              <a:rPr lang="tr-TR" sz="2800" dirty="0"/>
              <a:t> (1906-1931) dergisinin de faaliyete başlaması Azerbaycan fikir hayatına canlılık getirmiştir. </a:t>
            </a:r>
          </a:p>
        </p:txBody>
      </p:sp>
    </p:spTree>
    <p:extLst>
      <p:ext uri="{BB962C8B-B14F-4D97-AF65-F5344CB8AC3E}">
        <p14:creationId xmlns:p14="http://schemas.microsoft.com/office/powerpoint/2010/main" xmlns="" val="117790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/>
              <a:t>Füyuzat</a:t>
            </a:r>
            <a:r>
              <a:rPr lang="tr-TR" sz="3200" b="1" dirty="0"/>
              <a:t> Dergisi (1906-1907)</a:t>
            </a:r>
          </a:p>
        </p:txBody>
      </p:sp>
      <p:pic>
        <p:nvPicPr>
          <p:cNvPr id="10242" name="Picture 2" descr="E:\ECTS-Bologna\Bologna Tr-İng-Kasım 2017\Yazarların Resimleri\Fiyuzat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1624" y="1628800"/>
            <a:ext cx="2952328" cy="4104456"/>
          </a:xfrm>
          <a:prstGeom prst="rect">
            <a:avLst/>
          </a:prstGeom>
          <a:noFill/>
        </p:spPr>
      </p:pic>
      <p:pic>
        <p:nvPicPr>
          <p:cNvPr id="10243" name="Picture 3" descr="E:\ECTS-Bologna\Bologna Tr-İng-Kasım 2017\Yazarların Resimleri\Huseyinzade-Arsivi-Huseyinzade-Ali_Ileri-yaslarinda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6080" y="1700809"/>
            <a:ext cx="2910840" cy="40917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16587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solidFill>
                  <a:srgbClr val="FF0000"/>
                </a:solidFill>
              </a:rPr>
              <a:t>Molla </a:t>
            </a:r>
            <a:r>
              <a:rPr lang="tr-TR" sz="3200" b="1" dirty="0" err="1">
                <a:solidFill>
                  <a:srgbClr val="FF0000"/>
                </a:solidFill>
              </a:rPr>
              <a:t>Nasreddin</a:t>
            </a:r>
            <a:r>
              <a:rPr lang="tr-TR" sz="3200" b="1" dirty="0">
                <a:solidFill>
                  <a:srgbClr val="FF0000"/>
                </a:solidFill>
              </a:rPr>
              <a:t> Dergisi (1906-1931)</a:t>
            </a:r>
          </a:p>
        </p:txBody>
      </p:sp>
      <p:pic>
        <p:nvPicPr>
          <p:cNvPr id="3074" name="Picture 2" descr="E:\ECTS-Bologna\Açık Ders-Ocak 2018\Yazarların Resimleri\nasreddin-01-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9736" y="1196752"/>
            <a:ext cx="4896544" cy="43204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36493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/>
              <a:t>Molla </a:t>
            </a:r>
            <a:r>
              <a:rPr lang="tr-TR" sz="3200" b="1" dirty="0" err="1"/>
              <a:t>Nasreddin’den</a:t>
            </a:r>
            <a:r>
              <a:rPr lang="tr-TR" sz="3200" b="1" dirty="0"/>
              <a:t>…</a:t>
            </a:r>
          </a:p>
        </p:txBody>
      </p:sp>
      <p:pic>
        <p:nvPicPr>
          <p:cNvPr id="6146" name="Picture 2" descr="E:\ECTS-Bologna\Bologna Tr-İng-Kasım 2017\Yazarların Resimleri\nasreddin-gasprinsky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51601" y="1600201"/>
            <a:ext cx="3288798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96653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/>
              <a:t>Molla </a:t>
            </a:r>
            <a:r>
              <a:rPr lang="tr-TR" sz="3200" b="1" dirty="0" err="1"/>
              <a:t>Nasreddin’den</a:t>
            </a:r>
            <a:r>
              <a:rPr lang="tr-TR" sz="3200" b="1" dirty="0"/>
              <a:t>…</a:t>
            </a:r>
          </a:p>
        </p:txBody>
      </p:sp>
      <p:pic>
        <p:nvPicPr>
          <p:cNvPr id="7170" name="Picture 2" descr="E:\ECTS-Bologna\Bologna Tr-İng-Kasım 2017\Yazarların Resimleri\molla-nesreddin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9736" y="1556792"/>
            <a:ext cx="4680520" cy="37444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50330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</TotalTime>
  <Words>828</Words>
  <Application>Microsoft Office PowerPoint</Application>
  <PresentationFormat>Özel</PresentationFormat>
  <Paragraphs>69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Duman</vt:lpstr>
      <vt:lpstr>TL3030  ÇAĞDAŞ AZERBAYCAN EDEBİYATI                                           Prof. Dr. Erdoğan Uygur</vt:lpstr>
      <vt:lpstr>3. HAFTA</vt:lpstr>
      <vt:lpstr>Slayt 3</vt:lpstr>
      <vt:lpstr>Slayt 4</vt:lpstr>
      <vt:lpstr>Slayt 5</vt:lpstr>
      <vt:lpstr>Füyuzat Dergisi (1906-1907)</vt:lpstr>
      <vt:lpstr>Molla Nasreddin Dergisi (1906-1931)</vt:lpstr>
      <vt:lpstr>Molla Nasreddin’den…</vt:lpstr>
      <vt:lpstr>Molla Nasreddin’den…</vt:lpstr>
      <vt:lpstr>Molla Nasreddin’den… </vt:lpstr>
      <vt:lpstr>Molla Nasreddin’den…</vt:lpstr>
      <vt:lpstr>Slayt 12</vt:lpstr>
      <vt:lpstr>Slayt 13</vt:lpstr>
      <vt:lpstr>Hiciv Şairi Mirza Elekber Sabir (1862-1911)</vt:lpstr>
      <vt:lpstr>Azerbaycan romantizminin önemli şairlerinden  Muhammed Hadi (1879-1920)</vt:lpstr>
      <vt:lpstr>Üzeyir Hacıbeyli (1885-1948)  O Olmasın Bu Olsun piyesinden… </vt:lpstr>
      <vt:lpstr>Slayt 17</vt:lpstr>
      <vt:lpstr>Slayt 18</vt:lpstr>
      <vt:lpstr>Slayt 19</vt:lpstr>
      <vt:lpstr>Slayt 20</vt:lpstr>
      <vt:lpstr>Slayt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TL3030  ÇAĞDAŞ AZERBAYCAN EDEBİYATI                                           Prof. Dr. Erdoğan Uygur</dc:title>
  <dc:creator>kısmi zamanlı</dc:creator>
  <cp:lastModifiedBy>Ordinateur</cp:lastModifiedBy>
  <cp:revision>4</cp:revision>
  <dcterms:created xsi:type="dcterms:W3CDTF">2018-03-05T10:45:50Z</dcterms:created>
  <dcterms:modified xsi:type="dcterms:W3CDTF">2018-03-05T20:24:14Z</dcterms:modified>
</cp:coreProperties>
</file>