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4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8D9DB-DC2A-4B29-90DD-42AF0592E376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070C-4726-4387-BED7-EDF064DD310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4B6F589-A51A-417C-BDF5-58846A0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>
                <a:solidFill>
                  <a:schemeClr val="accent1">
                    <a:lumMod val="75000"/>
                  </a:schemeClr>
                </a:solidFill>
              </a:rPr>
              <a:t>WHAT ARE THE PROPERTIES OF A CANCER CELL?</a:t>
            </a:r>
          </a:p>
        </p:txBody>
      </p:sp>
    </p:spTree>
    <p:extLst>
      <p:ext uri="{BB962C8B-B14F-4D97-AF65-F5344CB8AC3E}">
        <p14:creationId xmlns:p14="http://schemas.microsoft.com/office/powerpoint/2010/main" xmlns="" val="229031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06F7543-51FB-40BD-A37F-F9A04CC0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CLEARANCE</a:t>
            </a:r>
          </a:p>
        </p:txBody>
      </p:sp>
      <p:pic>
        <p:nvPicPr>
          <p:cNvPr id="7" name="İçerik Yer Tutucusu 3">
            <a:extLst>
              <a:ext uri="{FF2B5EF4-FFF2-40B4-BE49-F238E27FC236}">
                <a16:creationId xmlns:a16="http://schemas.microsoft.com/office/drawing/2014/main" xmlns="" id="{699F28B4-17AA-4850-A10C-4DE0892DF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0000"/>
          <a:stretch/>
        </p:blipFill>
        <p:spPr>
          <a:xfrm>
            <a:off x="3610830" y="2079344"/>
            <a:ext cx="5411250" cy="318109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B428117A-8B41-4B07-BA41-6439DD2806E2}"/>
              </a:ext>
            </a:extLst>
          </p:cNvPr>
          <p:cNvSpPr/>
          <p:nvPr/>
        </p:nvSpPr>
        <p:spPr>
          <a:xfrm>
            <a:off x="628650" y="2258768"/>
            <a:ext cx="1695450" cy="42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60BFA6B1-8D97-41FB-93D7-994A3CBD10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2210260"/>
            <a:ext cx="2839458" cy="2975106"/>
          </a:xfrm>
          <a:prstGeom prst="rect">
            <a:avLst/>
          </a:prstGeo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xmlns="" id="{9166BEC3-D415-4682-9D03-45584D5713CC}"/>
              </a:ext>
            </a:extLst>
          </p:cNvPr>
          <p:cNvSpPr/>
          <p:nvPr/>
        </p:nvSpPr>
        <p:spPr>
          <a:xfrm>
            <a:off x="628650" y="2079344"/>
            <a:ext cx="2762250" cy="34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xmlns="" id="{2AE1541E-86B9-434B-8CD5-505A4CCDC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198" t="-1395" b="90964"/>
          <a:stretch/>
        </p:blipFill>
        <p:spPr>
          <a:xfrm>
            <a:off x="1342209" y="2160190"/>
            <a:ext cx="1152817" cy="3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6B319F-86FE-4754-878E-06F0804D8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24289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CF7D1B5-3477-499F-ACC5-2C8B07F4E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4289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040B0A82-6E6F-4984-B7FD-D582FA6397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289" y="184667"/>
            <a:ext cx="8024963" cy="64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13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E2F63A8-B6A4-4EC0-B771-B7C075B4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3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tr-T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Abilities</a:t>
            </a:r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9FA2D62-884F-4403-83C1-5B2714E7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945"/>
            <a:ext cx="7886700" cy="4351338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/>
              <a:t>Self-</a:t>
            </a:r>
            <a:r>
              <a:rPr lang="tr-TR" sz="2000" dirty="0" err="1"/>
              <a:t>sufficiency</a:t>
            </a:r>
            <a:r>
              <a:rPr lang="tr-TR" sz="2000" dirty="0"/>
              <a:t> in </a:t>
            </a:r>
            <a:r>
              <a:rPr lang="tr-TR" sz="2000" dirty="0" err="1"/>
              <a:t>growth</a:t>
            </a:r>
            <a:r>
              <a:rPr lang="tr-TR" sz="2000" dirty="0"/>
              <a:t> </a:t>
            </a:r>
            <a:r>
              <a:rPr lang="tr-TR" sz="2000" dirty="0" err="1"/>
              <a:t>signals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Insensitivity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anti-</a:t>
            </a:r>
            <a:r>
              <a:rPr lang="tr-TR" sz="2000" dirty="0" err="1"/>
              <a:t>growth</a:t>
            </a:r>
            <a:r>
              <a:rPr lang="tr-TR" sz="2000" dirty="0"/>
              <a:t> </a:t>
            </a:r>
            <a:r>
              <a:rPr lang="tr-TR" sz="2000" dirty="0" err="1"/>
              <a:t>signals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Evading</a:t>
            </a:r>
            <a:r>
              <a:rPr lang="tr-TR" sz="2000" dirty="0"/>
              <a:t> </a:t>
            </a:r>
            <a:r>
              <a:rPr lang="tr-TR" sz="2000" dirty="0" err="1"/>
              <a:t>programmed</a:t>
            </a:r>
            <a:r>
              <a:rPr lang="tr-TR" sz="2000" dirty="0"/>
              <a:t> </a:t>
            </a:r>
            <a:r>
              <a:rPr lang="tr-TR" sz="2000" dirty="0" err="1"/>
              <a:t>cell</a:t>
            </a:r>
            <a:r>
              <a:rPr lang="tr-TR" sz="2000" dirty="0"/>
              <a:t> </a:t>
            </a:r>
            <a:r>
              <a:rPr lang="tr-TR" sz="2000" dirty="0" err="1"/>
              <a:t>death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activating</a:t>
            </a:r>
            <a:r>
              <a:rPr lang="tr-TR" sz="2000" dirty="0"/>
              <a:t> </a:t>
            </a:r>
            <a:r>
              <a:rPr lang="tr-TR" sz="2000" dirty="0" err="1"/>
              <a:t>Invasion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Metastasis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Limitless</a:t>
            </a:r>
            <a:r>
              <a:rPr lang="tr-TR" sz="2000" dirty="0"/>
              <a:t> </a:t>
            </a:r>
            <a:r>
              <a:rPr lang="tr-TR" sz="2000" dirty="0" err="1"/>
              <a:t>replicative</a:t>
            </a:r>
            <a:r>
              <a:rPr lang="tr-TR" sz="2000" dirty="0"/>
              <a:t> </a:t>
            </a:r>
            <a:r>
              <a:rPr lang="tr-TR" sz="2000" dirty="0" err="1"/>
              <a:t>potential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Sustained</a:t>
            </a:r>
            <a:r>
              <a:rPr lang="tr-TR" sz="2000" dirty="0"/>
              <a:t> </a:t>
            </a:r>
            <a:r>
              <a:rPr lang="tr-TR" sz="2000" dirty="0" err="1"/>
              <a:t>angiogenesis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Tissue</a:t>
            </a:r>
            <a:r>
              <a:rPr lang="tr-TR" sz="2000" dirty="0"/>
              <a:t> </a:t>
            </a:r>
            <a:r>
              <a:rPr lang="tr-TR" sz="2000" dirty="0" err="1"/>
              <a:t>invasion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metastasis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Deregulated</a:t>
            </a:r>
            <a:r>
              <a:rPr lang="tr-TR" sz="2000" dirty="0"/>
              <a:t> </a:t>
            </a:r>
            <a:r>
              <a:rPr lang="tr-TR" sz="2000" dirty="0" err="1"/>
              <a:t>metabolism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Evading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immune</a:t>
            </a:r>
            <a:r>
              <a:rPr lang="tr-TR" sz="2000" dirty="0"/>
              <a:t> </a:t>
            </a:r>
            <a:r>
              <a:rPr lang="tr-TR" sz="2000" dirty="0" err="1"/>
              <a:t>system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Genome</a:t>
            </a:r>
            <a:r>
              <a:rPr lang="tr-TR" sz="2000" dirty="0"/>
              <a:t> </a:t>
            </a:r>
            <a:r>
              <a:rPr lang="tr-TR" sz="2000" dirty="0" err="1"/>
              <a:t>instability</a:t>
            </a:r>
            <a:endParaRPr lang="tr-TR" sz="2000" dirty="0"/>
          </a:p>
          <a:p>
            <a:pPr algn="ctr">
              <a:lnSpc>
                <a:spcPct val="12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dirty="0" err="1"/>
              <a:t>Inflammation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190652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867EAF-AE1D-4322-9DE8-383AE3F7B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-4691"/>
            <a:ext cx="408519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676238-7F95-4EEB-836A-7D2392787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B07B1C0B-BECB-4DF2-9C2C-FC04AD7A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63" y="2088875"/>
            <a:ext cx="2743540" cy="26708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&amp; HOW NPs EXTRAVASATE FROM THE TUMOUR VASCULATURE?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C2ED007F-7608-42BB-95AF-6B243C8DFE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845" t="13623" r="41345" b="16667"/>
          <a:stretch/>
        </p:blipFill>
        <p:spPr>
          <a:xfrm>
            <a:off x="4312920" y="1"/>
            <a:ext cx="4503420" cy="6853309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416546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9BECEE2-510E-4B1C-9B6B-BA06EAB7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INTERCELULAR TRANSPORT</a:t>
            </a:r>
            <a:br>
              <a:rPr lang="tr-TR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  <a:br>
              <a:rPr lang="tr-TR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TRANSCELLULAR MECHANISM</a:t>
            </a:r>
          </a:p>
        </p:txBody>
      </p:sp>
    </p:spTree>
    <p:extLst>
      <p:ext uri="{BB962C8B-B14F-4D97-AF65-F5344CB8AC3E}">
        <p14:creationId xmlns:p14="http://schemas.microsoft.com/office/powerpoint/2010/main" xmlns="" val="237160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5CADB64-7D8D-40F8-AFA0-68D6A5EA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INTRATUMOURAL NP TARGETING THROUGH THE COMPONENTS OF TUMOUR MICROENVIRONMENT…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1C96B0F-C30D-4574-9A8A-3D3D39DD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4902"/>
            <a:ext cx="7886700" cy="4351338"/>
          </a:xfrm>
        </p:spPr>
        <p:txBody>
          <a:bodyPr/>
          <a:lstStyle/>
          <a:p>
            <a:r>
              <a:rPr lang="tr-TR" dirty="0" err="1"/>
              <a:t>Heterogenecity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sz="900" dirty="0"/>
          </a:p>
          <a:p>
            <a:r>
              <a:rPr lang="tr-TR" dirty="0" err="1"/>
              <a:t>Tumour</a:t>
            </a:r>
            <a:r>
              <a:rPr lang="tr-TR" dirty="0"/>
              <a:t> </a:t>
            </a:r>
            <a:r>
              <a:rPr lang="tr-TR" dirty="0" err="1"/>
              <a:t>Interstitial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</a:t>
            </a:r>
            <a:r>
              <a:rPr lang="tr-TR" dirty="0" err="1"/>
              <a:t>Pressure</a:t>
            </a:r>
            <a:endParaRPr lang="tr-TR" dirty="0"/>
          </a:p>
        </p:txBody>
      </p:sp>
      <p:cxnSp>
        <p:nvCxnSpPr>
          <p:cNvPr id="5" name="Bağlayıcı: Dirsek 4">
            <a:extLst>
              <a:ext uri="{FF2B5EF4-FFF2-40B4-BE49-F238E27FC236}">
                <a16:creationId xmlns:a16="http://schemas.microsoft.com/office/drawing/2014/main" xmlns="" id="{3B9505CD-D66A-4891-97D0-E6BF76D7EE5B}"/>
              </a:ext>
            </a:extLst>
          </p:cNvPr>
          <p:cNvCxnSpPr>
            <a:cxnSpLocks/>
          </p:cNvCxnSpPr>
          <p:nvPr/>
        </p:nvCxnSpPr>
        <p:spPr>
          <a:xfrm>
            <a:off x="2705100" y="2611120"/>
            <a:ext cx="1089660" cy="54864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ağlayıcı: Dirsek 9">
            <a:extLst>
              <a:ext uri="{FF2B5EF4-FFF2-40B4-BE49-F238E27FC236}">
                <a16:creationId xmlns:a16="http://schemas.microsoft.com/office/drawing/2014/main" xmlns="" id="{E3044917-15AE-4514-9107-F5D4E765AD96}"/>
              </a:ext>
            </a:extLst>
          </p:cNvPr>
          <p:cNvCxnSpPr>
            <a:cxnSpLocks/>
          </p:cNvCxnSpPr>
          <p:nvPr/>
        </p:nvCxnSpPr>
        <p:spPr>
          <a:xfrm>
            <a:off x="2722126" y="3159760"/>
            <a:ext cx="1055609" cy="87598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5A3A4CF9-64DB-41A6-8B9B-EA8C4D928EDF}"/>
              </a:ext>
            </a:extLst>
          </p:cNvPr>
          <p:cNvSpPr/>
          <p:nvPr/>
        </p:nvSpPr>
        <p:spPr>
          <a:xfrm>
            <a:off x="2705100" y="2885440"/>
            <a:ext cx="525781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xmlns="" id="{86FB71EC-81F4-40FB-B1FB-66F8A20A71B3}"/>
              </a:ext>
            </a:extLst>
          </p:cNvPr>
          <p:cNvSpPr txBox="1"/>
          <p:nvPr/>
        </p:nvSpPr>
        <p:spPr>
          <a:xfrm>
            <a:off x="3844051" y="2885441"/>
            <a:ext cx="3996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STROMA (</a:t>
            </a:r>
            <a:r>
              <a:rPr lang="tr-TR" sz="2800" dirty="0" err="1"/>
              <a:t>non-malignant</a:t>
            </a:r>
            <a:r>
              <a:rPr lang="tr-TR" sz="2800" dirty="0"/>
              <a:t>)</a:t>
            </a:r>
          </a:p>
          <a:p>
            <a:endParaRPr lang="tr-TR" sz="2800" dirty="0"/>
          </a:p>
          <a:p>
            <a:r>
              <a:rPr lang="tr-TR" sz="2800" dirty="0"/>
              <a:t>PARENCHYMA (</a:t>
            </a:r>
            <a:r>
              <a:rPr lang="tr-TR" sz="2800" dirty="0" err="1"/>
              <a:t>malignant</a:t>
            </a:r>
            <a:r>
              <a:rPr lang="tr-TR" sz="2800" dirty="0"/>
              <a:t>)</a:t>
            </a:r>
          </a:p>
        </p:txBody>
      </p:sp>
      <p:cxnSp>
        <p:nvCxnSpPr>
          <p:cNvPr id="20" name="Bağlayıcı: Dirsek 19">
            <a:extLst>
              <a:ext uri="{FF2B5EF4-FFF2-40B4-BE49-F238E27FC236}">
                <a16:creationId xmlns:a16="http://schemas.microsoft.com/office/drawing/2014/main" xmlns="" id="{E2BB185C-7078-4E16-8D78-80D6521E6EBA}"/>
              </a:ext>
            </a:extLst>
          </p:cNvPr>
          <p:cNvCxnSpPr>
            <a:cxnSpLocks/>
          </p:cNvCxnSpPr>
          <p:nvPr/>
        </p:nvCxnSpPr>
        <p:spPr>
          <a:xfrm>
            <a:off x="4572000" y="4927600"/>
            <a:ext cx="1089660" cy="54864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Bağlayıcı: Dirsek 20">
            <a:extLst>
              <a:ext uri="{FF2B5EF4-FFF2-40B4-BE49-F238E27FC236}">
                <a16:creationId xmlns:a16="http://schemas.microsoft.com/office/drawing/2014/main" xmlns="" id="{91648126-2240-4651-9963-B3DDE8ABE732}"/>
              </a:ext>
            </a:extLst>
          </p:cNvPr>
          <p:cNvCxnSpPr>
            <a:cxnSpLocks/>
          </p:cNvCxnSpPr>
          <p:nvPr/>
        </p:nvCxnSpPr>
        <p:spPr>
          <a:xfrm>
            <a:off x="4589026" y="5476240"/>
            <a:ext cx="1055609" cy="87598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DBC3EF5C-C86B-44EE-9A58-1EA9922E5373}"/>
              </a:ext>
            </a:extLst>
          </p:cNvPr>
          <p:cNvSpPr/>
          <p:nvPr/>
        </p:nvSpPr>
        <p:spPr>
          <a:xfrm>
            <a:off x="4572000" y="5201920"/>
            <a:ext cx="525781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xmlns="" id="{882F6BEA-FB5A-487A-BB6E-942C4C43306C}"/>
              </a:ext>
            </a:extLst>
          </p:cNvPr>
          <p:cNvSpPr txBox="1"/>
          <p:nvPr/>
        </p:nvSpPr>
        <p:spPr>
          <a:xfrm>
            <a:off x="5687318" y="5195451"/>
            <a:ext cx="2655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INVASIVENESS</a:t>
            </a:r>
          </a:p>
          <a:p>
            <a:endParaRPr lang="tr-TR" sz="2800" dirty="0"/>
          </a:p>
          <a:p>
            <a:r>
              <a:rPr lang="tr-TR" sz="2800" dirty="0"/>
              <a:t>METASTATIS</a:t>
            </a:r>
          </a:p>
        </p:txBody>
      </p:sp>
    </p:spTree>
    <p:extLst>
      <p:ext uri="{BB962C8B-B14F-4D97-AF65-F5344CB8AC3E}">
        <p14:creationId xmlns:p14="http://schemas.microsoft.com/office/powerpoint/2010/main" xmlns="" val="366201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8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632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2F215CB6-E4C7-48C9-B504-15D26D14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7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Efficacy of Type, Size and Stage of Tumour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D1FE52D-D34C-409F-9037-EF496DB2BE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1135" y="640080"/>
            <a:ext cx="4440282" cy="557881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D823B71-EDCE-4D95-8A57-0BEF0C936353}"/>
              </a:ext>
            </a:extLst>
          </p:cNvPr>
          <p:cNvSpPr/>
          <p:nvPr/>
        </p:nvSpPr>
        <p:spPr>
          <a:xfrm>
            <a:off x="3596640" y="416560"/>
            <a:ext cx="118872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555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42111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3750329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903A2752-6BAE-4B30-97E8-5A9C322303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0303" y="470970"/>
            <a:ext cx="5031811" cy="591606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EF04F02A-BC24-407F-80F8-0C11007C3199}"/>
              </a:ext>
            </a:extLst>
          </p:cNvPr>
          <p:cNvSpPr txBox="1"/>
          <p:nvPr/>
        </p:nvSpPr>
        <p:spPr>
          <a:xfrm>
            <a:off x="644065" y="1669385"/>
            <a:ext cx="2462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solidFill>
                  <a:srgbClr val="000000"/>
                </a:solidFill>
              </a:rPr>
              <a:t>Organs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competing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with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tumour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by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such</a:t>
            </a:r>
            <a:r>
              <a:rPr lang="tr-TR" sz="2800" dirty="0">
                <a:solidFill>
                  <a:srgbClr val="000000"/>
                </a:solidFill>
              </a:rPr>
              <a:t>:</a:t>
            </a:r>
          </a:p>
          <a:p>
            <a:endParaRPr lang="tr-TR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dirty="0" err="1">
                <a:solidFill>
                  <a:srgbClr val="000000"/>
                </a:solidFill>
              </a:rPr>
              <a:t>Mononuclear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Phagocytic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System</a:t>
            </a:r>
            <a:r>
              <a:rPr lang="tr-TR" sz="2800" dirty="0">
                <a:solidFill>
                  <a:srgbClr val="000000"/>
                </a:solidFill>
              </a:rPr>
              <a:t> (MPS)</a:t>
            </a:r>
          </a:p>
          <a:p>
            <a:endParaRPr lang="tr-TR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dirty="0" err="1">
                <a:solidFill>
                  <a:srgbClr val="000000"/>
                </a:solidFill>
              </a:rPr>
              <a:t>Renal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System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76763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42111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D3B02E3-D277-4ECB-86CD-35B85876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9" y="802956"/>
            <a:ext cx="3733482" cy="1454051"/>
          </a:xfrm>
        </p:spPr>
        <p:txBody>
          <a:bodyPr>
            <a:normAutofit/>
          </a:bodyPr>
          <a:lstStyle/>
          <a:p>
            <a:r>
              <a:rPr lang="tr-TR" sz="3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MONONUCLEAR PHAGOCYTIC SYSTEM (MPS)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3750329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9B24FB33-5E60-4C40-9504-6ABD33EDA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" r="-645" b="50313"/>
          <a:stretch/>
        </p:blipFill>
        <p:spPr>
          <a:xfrm>
            <a:off x="41242" y="2015710"/>
            <a:ext cx="4169915" cy="282658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596D2BB-DE22-4045-BBF4-641B77E4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421683"/>
            <a:ext cx="3733184" cy="3639289"/>
          </a:xfrm>
        </p:spPr>
        <p:txBody>
          <a:bodyPr anchor="ctr">
            <a:normAutofit/>
          </a:bodyPr>
          <a:lstStyle/>
          <a:p>
            <a:r>
              <a:rPr lang="tr-TR" sz="2000">
                <a:solidFill>
                  <a:srgbClr val="000000"/>
                </a:solidFill>
              </a:rPr>
              <a:t>A part of the immune system that identifies, degrades and eleminates the nanoparticles in the body. </a:t>
            </a:r>
          </a:p>
          <a:p>
            <a:endParaRPr lang="tr-TR" sz="2000">
              <a:solidFill>
                <a:srgbClr val="000000"/>
              </a:solidFill>
            </a:endParaRPr>
          </a:p>
          <a:p>
            <a:r>
              <a:rPr lang="tr-TR" sz="2000">
                <a:solidFill>
                  <a:srgbClr val="000000"/>
                </a:solidFill>
              </a:rPr>
              <a:t>Consists of liver, bone marrow and any organ that contains phagocytic cell. </a:t>
            </a:r>
          </a:p>
          <a:p>
            <a:endParaRPr lang="tr-TR" sz="2000">
              <a:solidFill>
                <a:srgbClr val="000000"/>
              </a:solidFill>
            </a:endParaRPr>
          </a:p>
          <a:p>
            <a:r>
              <a:rPr lang="tr-TR" sz="2000">
                <a:solidFill>
                  <a:srgbClr val="000000"/>
                </a:solidFill>
              </a:rPr>
              <a:t>Most of the nanoparticles in the circulatory system is eliminated by macrophages within the liver and the spleen.</a:t>
            </a:r>
          </a:p>
        </p:txBody>
      </p:sp>
    </p:spTree>
    <p:extLst>
      <p:ext uri="{BB962C8B-B14F-4D97-AF65-F5344CB8AC3E}">
        <p14:creationId xmlns:p14="http://schemas.microsoft.com/office/powerpoint/2010/main" xmlns="" val="164120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16BCFC8-B201-4340-A2A3-ED82327B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33046"/>
            <a:ext cx="7886700" cy="1325563"/>
          </a:xfrm>
        </p:spPr>
        <p:txBody>
          <a:bodyPr/>
          <a:lstStyle/>
          <a:p>
            <a:pPr algn="ctr"/>
            <a:r>
              <a:rPr lang="tr-TR" b="1" dirty="0"/>
              <a:t>MACROPHAGES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8B54E68-F047-4CF4-88B9-815C3CDA5F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6700" b="1" dirty="0"/>
              <a:t>MACROPHAGES </a:t>
            </a:r>
            <a:r>
              <a:rPr lang="tr-TR" sz="6700" b="1" dirty="0">
                <a:solidFill>
                  <a:schemeClr val="accent1"/>
                </a:solidFill>
              </a:rPr>
              <a:t>IN LIVER</a:t>
            </a:r>
          </a:p>
          <a:p>
            <a:endParaRPr lang="tr-TR" b="1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tr-TR" sz="3600" dirty="0" err="1"/>
              <a:t>Contain</a:t>
            </a:r>
            <a:r>
              <a:rPr lang="tr-TR" sz="3600" dirty="0"/>
              <a:t> </a:t>
            </a:r>
            <a:r>
              <a:rPr lang="tr-TR" sz="3600" dirty="0" err="1"/>
              <a:t>Kupffer</a:t>
            </a:r>
            <a:r>
              <a:rPr lang="tr-TR" sz="3600" dirty="0"/>
              <a:t> </a:t>
            </a:r>
            <a:r>
              <a:rPr lang="tr-TR" sz="3600" dirty="0" err="1"/>
              <a:t>Cells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motile</a:t>
            </a:r>
            <a:r>
              <a:rPr lang="tr-TR" sz="3600" dirty="0"/>
              <a:t> </a:t>
            </a:r>
            <a:r>
              <a:rPr lang="tr-TR" sz="3600" dirty="0" err="1"/>
              <a:t>macrophages</a:t>
            </a:r>
            <a:endParaRPr lang="tr-TR" sz="36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tr-TR" sz="3600" dirty="0" err="1"/>
              <a:t>Kupffer</a:t>
            </a:r>
            <a:r>
              <a:rPr lang="tr-TR" sz="3600" dirty="0"/>
              <a:t> </a:t>
            </a:r>
            <a:r>
              <a:rPr lang="tr-TR" sz="3600" dirty="0" err="1"/>
              <a:t>Cells</a:t>
            </a:r>
            <a:r>
              <a:rPr lang="tr-TR" sz="3600" dirty="0"/>
              <a:t> can </a:t>
            </a:r>
            <a:r>
              <a:rPr lang="tr-TR" sz="3600" dirty="0" err="1"/>
              <a:t>recognize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nanoparticles</a:t>
            </a:r>
            <a:r>
              <a:rPr lang="tr-TR" sz="3600" dirty="0"/>
              <a:t>’ </a:t>
            </a:r>
            <a:r>
              <a:rPr lang="tr-TR" sz="3600" dirty="0" err="1"/>
              <a:t>surfaces</a:t>
            </a:r>
            <a:r>
              <a:rPr lang="tr-TR" sz="3600" dirty="0"/>
              <a:t>. 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reasons</a:t>
            </a:r>
            <a:r>
              <a:rPr lang="tr-TR" sz="3600" dirty="0"/>
              <a:t> of </a:t>
            </a:r>
            <a:r>
              <a:rPr lang="tr-TR" sz="3600" dirty="0" err="1"/>
              <a:t>those</a:t>
            </a:r>
            <a:r>
              <a:rPr lang="tr-TR" sz="3600" dirty="0"/>
              <a:t> </a:t>
            </a:r>
            <a:r>
              <a:rPr lang="tr-TR" sz="3600" dirty="0" err="1"/>
              <a:t>interaction</a:t>
            </a:r>
            <a:r>
              <a:rPr lang="tr-TR" sz="3600" dirty="0"/>
              <a:t>; 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reasons</a:t>
            </a:r>
            <a:r>
              <a:rPr lang="tr-TR" sz="3600" dirty="0"/>
              <a:t>, </a:t>
            </a:r>
            <a:r>
              <a:rPr lang="tr-TR" sz="3600" dirty="0" err="1"/>
              <a:t>rates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types</a:t>
            </a:r>
            <a:r>
              <a:rPr lang="tr-TR" sz="3600" dirty="0"/>
              <a:t> of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interactions</a:t>
            </a:r>
            <a:r>
              <a:rPr lang="tr-TR" sz="3600" dirty="0"/>
              <a:t> </a:t>
            </a:r>
            <a:r>
              <a:rPr lang="tr-TR" sz="3600" dirty="0" err="1"/>
              <a:t>depend</a:t>
            </a:r>
            <a:r>
              <a:rPr lang="tr-TR" sz="3600" dirty="0"/>
              <a:t> on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nanoparticles</a:t>
            </a:r>
            <a:r>
              <a:rPr lang="tr-TR" sz="3600" dirty="0"/>
              <a:t>.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3600" dirty="0" err="1"/>
              <a:t>If</a:t>
            </a:r>
            <a:r>
              <a:rPr lang="tr-TR" sz="3600" dirty="0"/>
              <a:t> </a:t>
            </a:r>
            <a:r>
              <a:rPr lang="tr-TR" sz="3600" dirty="0" err="1"/>
              <a:t>nanoparticles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</a:t>
            </a:r>
            <a:r>
              <a:rPr lang="tr-TR" sz="3600" dirty="0" err="1"/>
              <a:t>larger</a:t>
            </a:r>
            <a:r>
              <a:rPr lang="tr-TR" sz="3600" dirty="0"/>
              <a:t>,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recognition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elimination</a:t>
            </a:r>
            <a:r>
              <a:rPr lang="tr-TR" sz="3600" dirty="0"/>
              <a:t> </a:t>
            </a:r>
            <a:r>
              <a:rPr lang="tr-TR" sz="3600" dirty="0" err="1"/>
              <a:t>take</a:t>
            </a:r>
            <a:r>
              <a:rPr lang="tr-TR" sz="3600" dirty="0"/>
              <a:t> </a:t>
            </a:r>
            <a:r>
              <a:rPr lang="tr-TR" sz="3600" dirty="0" err="1"/>
              <a:t>longer</a:t>
            </a:r>
            <a:r>
              <a:rPr lang="tr-TR" sz="3600" dirty="0"/>
              <a:t>.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3600" dirty="0" err="1"/>
              <a:t>If</a:t>
            </a:r>
            <a:r>
              <a:rPr lang="tr-TR" sz="3600" dirty="0"/>
              <a:t> </a:t>
            </a:r>
            <a:r>
              <a:rPr lang="tr-TR" sz="3600" dirty="0" err="1"/>
              <a:t>smaller</a:t>
            </a:r>
            <a:r>
              <a:rPr lang="tr-TR" sz="3600" dirty="0"/>
              <a:t>, </a:t>
            </a:r>
            <a:r>
              <a:rPr lang="tr-TR" sz="3600" dirty="0" err="1"/>
              <a:t>they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</a:t>
            </a:r>
            <a:r>
              <a:rPr lang="tr-TR" sz="3600" dirty="0" err="1"/>
              <a:t>eliminated</a:t>
            </a:r>
            <a:r>
              <a:rPr lang="tr-TR" sz="3600" dirty="0"/>
              <a:t> </a:t>
            </a:r>
            <a:r>
              <a:rPr lang="tr-TR" sz="3600" dirty="0" err="1"/>
              <a:t>rapidly</a:t>
            </a:r>
            <a:r>
              <a:rPr lang="tr-TR" sz="3600" dirty="0"/>
              <a:t>.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E4211A07-FF34-49BC-BE3E-B6677E2EFE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tr-TR" sz="6700" b="1" dirty="0"/>
              <a:t>MACROPHAGES </a:t>
            </a:r>
            <a:r>
              <a:rPr lang="tr-TR" sz="6700" b="1" dirty="0">
                <a:solidFill>
                  <a:schemeClr val="accent1"/>
                </a:solidFill>
              </a:rPr>
              <a:t>IN SPLEEN</a:t>
            </a:r>
          </a:p>
          <a:p>
            <a:pPr>
              <a:buClr>
                <a:schemeClr val="accent1"/>
              </a:buClr>
            </a:pPr>
            <a:endParaRPr lang="tr-TR" b="1" dirty="0"/>
          </a:p>
          <a:p>
            <a:pPr>
              <a:lnSpc>
                <a:spcPct val="220000"/>
              </a:lnSpc>
              <a:buClr>
                <a:schemeClr val="accent1"/>
              </a:buClr>
            </a:pP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macrophages</a:t>
            </a:r>
            <a:r>
              <a:rPr lang="tr-TR" sz="3600" dirty="0"/>
              <a:t> in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spleen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not </a:t>
            </a:r>
            <a:r>
              <a:rPr lang="tr-TR" sz="3600" dirty="0" err="1"/>
              <a:t>fully</a:t>
            </a:r>
            <a:r>
              <a:rPr lang="tr-TR" sz="3600" dirty="0"/>
              <a:t> </a:t>
            </a:r>
            <a:r>
              <a:rPr lang="tr-TR" sz="3600" dirty="0" err="1"/>
              <a:t>investigated</a:t>
            </a:r>
            <a:r>
              <a:rPr lang="tr-TR" sz="3600" dirty="0"/>
              <a:t>.</a:t>
            </a:r>
          </a:p>
          <a:p>
            <a:pPr>
              <a:lnSpc>
                <a:spcPct val="220000"/>
              </a:lnSpc>
              <a:buClr>
                <a:schemeClr val="accent1"/>
              </a:buClr>
            </a:pPr>
            <a:r>
              <a:rPr lang="tr-TR" sz="3600" dirty="0" err="1"/>
              <a:t>There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</a:t>
            </a:r>
            <a:r>
              <a:rPr lang="tr-TR" sz="3600" dirty="0" err="1"/>
              <a:t>two</a:t>
            </a:r>
            <a:r>
              <a:rPr lang="tr-TR" sz="3600" dirty="0"/>
              <a:t> </a:t>
            </a:r>
            <a:r>
              <a:rPr lang="tr-TR" sz="3600" dirty="0" err="1"/>
              <a:t>parts</a:t>
            </a:r>
            <a:r>
              <a:rPr lang="tr-TR" sz="3600" dirty="0"/>
              <a:t>; White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Red</a:t>
            </a:r>
            <a:r>
              <a:rPr lang="tr-TR" sz="3600" dirty="0"/>
              <a:t>. </a:t>
            </a:r>
          </a:p>
          <a:p>
            <a:pPr>
              <a:lnSpc>
                <a:spcPct val="220000"/>
              </a:lnSpc>
              <a:buClr>
                <a:schemeClr val="accent1"/>
              </a:buClr>
            </a:pPr>
            <a:r>
              <a:rPr lang="tr-TR" sz="3600" dirty="0" err="1"/>
              <a:t>Those</a:t>
            </a:r>
            <a:r>
              <a:rPr lang="tr-TR" sz="3600" dirty="0"/>
              <a:t> </a:t>
            </a:r>
            <a:r>
              <a:rPr lang="tr-TR" sz="3600" dirty="0" err="1"/>
              <a:t>different</a:t>
            </a:r>
            <a:r>
              <a:rPr lang="tr-TR" sz="3600" dirty="0"/>
              <a:t> </a:t>
            </a:r>
            <a:r>
              <a:rPr lang="tr-TR" sz="3600" dirty="0" err="1"/>
              <a:t>parts</a:t>
            </a:r>
            <a:r>
              <a:rPr lang="tr-TR" sz="3600" dirty="0"/>
              <a:t> </a:t>
            </a:r>
            <a:r>
              <a:rPr lang="tr-TR" sz="3600" dirty="0" err="1"/>
              <a:t>have</a:t>
            </a:r>
            <a:r>
              <a:rPr lang="tr-TR" sz="3600" dirty="0"/>
              <a:t> </a:t>
            </a:r>
            <a:r>
              <a:rPr lang="tr-TR" sz="3600" dirty="0" err="1"/>
              <a:t>different</a:t>
            </a:r>
            <a:r>
              <a:rPr lang="tr-TR" sz="3600" dirty="0"/>
              <a:t> </a:t>
            </a:r>
            <a:r>
              <a:rPr lang="tr-TR" sz="3600" dirty="0" err="1"/>
              <a:t>types</a:t>
            </a:r>
            <a:r>
              <a:rPr lang="tr-TR" sz="3600" dirty="0"/>
              <a:t> of </a:t>
            </a:r>
            <a:r>
              <a:rPr lang="tr-TR" sz="3600" dirty="0" err="1"/>
              <a:t>macrophages</a:t>
            </a:r>
            <a:r>
              <a:rPr lang="tr-TR" sz="3600" dirty="0"/>
              <a:t> </a:t>
            </a:r>
            <a:r>
              <a:rPr lang="tr-TR" sz="3600" dirty="0" err="1"/>
              <a:t>that</a:t>
            </a:r>
            <a:r>
              <a:rPr lang="tr-TR" sz="3600" dirty="0"/>
              <a:t> </a:t>
            </a:r>
            <a:r>
              <a:rPr lang="tr-TR" sz="3600" dirty="0" err="1"/>
              <a:t>interacts</a:t>
            </a:r>
            <a:r>
              <a:rPr lang="tr-TR" sz="3600" dirty="0"/>
              <a:t> </a:t>
            </a:r>
            <a:r>
              <a:rPr lang="tr-TR" sz="3600" dirty="0" err="1"/>
              <a:t>with</a:t>
            </a:r>
            <a:r>
              <a:rPr lang="tr-TR" sz="3600" dirty="0"/>
              <a:t> </a:t>
            </a:r>
            <a:r>
              <a:rPr lang="tr-TR" sz="3600" dirty="0" err="1"/>
              <a:t>different</a:t>
            </a:r>
            <a:r>
              <a:rPr lang="tr-TR" sz="3600" dirty="0"/>
              <a:t> </a:t>
            </a:r>
            <a:r>
              <a:rPr lang="tr-TR" sz="3600" dirty="0" err="1"/>
              <a:t>nanoparticles</a:t>
            </a:r>
            <a:r>
              <a:rPr lang="tr-TR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099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Ekran Gösterisi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WHAT ARE THE PROPERTIES OF A CANCER CELL?</vt:lpstr>
      <vt:lpstr>10 Abilities of Tumour</vt:lpstr>
      <vt:lpstr>WHERE &amp; HOW NPs EXTRAVASATE FROM THE TUMOUR VASCULATURE?</vt:lpstr>
      <vt:lpstr>INTERCELULAR TRANSPORT VS. TRANSCELLULAR MECHANISM</vt:lpstr>
      <vt:lpstr>INTRATUMOURAL NP TARGETING THROUGH THE COMPONENTS OF TUMOUR MICROENVIRONMENT…</vt:lpstr>
      <vt:lpstr>Efficacy of Type, Size and Stage of Tumour</vt:lpstr>
      <vt:lpstr>Slayt 7</vt:lpstr>
      <vt:lpstr>MONONUCLEAR PHAGOCYTIC SYSTEM (MPS)</vt:lpstr>
      <vt:lpstr>MACROPHAGES</vt:lpstr>
      <vt:lpstr>RENAL CLEARANCE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PROPERTIES OF A CANCER CELL?</dc:title>
  <dc:creator>Pc Hp</dc:creator>
  <cp:lastModifiedBy>Pc Hp</cp:lastModifiedBy>
  <cp:revision>1</cp:revision>
  <dcterms:created xsi:type="dcterms:W3CDTF">2019-12-30T09:21:18Z</dcterms:created>
  <dcterms:modified xsi:type="dcterms:W3CDTF">2019-12-30T09:21:38Z</dcterms:modified>
</cp:coreProperties>
</file>