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6" r:id="rId2"/>
    <p:sldMasterId id="2147483672" r:id="rId3"/>
  </p:sldMasterIdLst>
  <p:sldIdLst>
    <p:sldId id="323" r:id="rId4"/>
    <p:sldId id="259" r:id="rId5"/>
    <p:sldId id="324" r:id="rId6"/>
    <p:sldId id="263" r:id="rId7"/>
    <p:sldId id="264" r:id="rId8"/>
    <p:sldId id="265" r:id="rId9"/>
    <p:sldId id="266" r:id="rId10"/>
    <p:sldId id="267" r:id="rId11"/>
    <p:sldId id="268" r:id="rId12"/>
    <p:sldId id="325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9144000" cy="6858000" type="screen4x3"/>
  <p:notesSz cx="9144000" cy="6858000"/>
  <p:embeddedFontLst>
    <p:embeddedFont>
      <p:font typeface="Arial" panose="020B0604020202020204" pitchFamily="34" charset="0"/>
      <p:regular r:id="rId22"/>
      <p:bold r:id="rId23"/>
      <p:italic r:id="rId24"/>
    </p:embeddedFont>
    <p:embeddedFont>
      <p:font typeface="Times New Roman" panose="02020603050405020304" pitchFamily="18" charset="0"/>
      <p:regular r:id="rId25"/>
      <p:bold r:id="rId26"/>
    </p:embeddedFont>
    <p:embeddedFont>
      <p:font typeface="Arial Rounded MT Bold" panose="020F0704030504030204" pitchFamily="34" charset="0"/>
      <p:regular r:id="rId27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jp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66509"/>
            <a:ext cx="9144000" cy="560705"/>
          </a:xfrm>
          <a:custGeom>
            <a:avLst/>
            <a:gdLst/>
            <a:ahLst/>
            <a:cxnLst/>
            <a:rect l="l" t="t" r="r" b="b"/>
            <a:pathLst>
              <a:path w="9144000" h="560705">
                <a:moveTo>
                  <a:pt x="9144000" y="0"/>
                </a:moveTo>
                <a:lnTo>
                  <a:pt x="0" y="0"/>
                </a:lnTo>
                <a:lnTo>
                  <a:pt x="0" y="560438"/>
                </a:lnTo>
                <a:lnTo>
                  <a:pt x="9144000" y="560438"/>
                </a:lnTo>
                <a:lnTo>
                  <a:pt x="914400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160146"/>
            <a:ext cx="9144000" cy="573405"/>
          </a:xfrm>
          <a:custGeom>
            <a:avLst/>
            <a:gdLst/>
            <a:ahLst/>
            <a:cxnLst/>
            <a:rect l="l" t="t" r="r" b="b"/>
            <a:pathLst>
              <a:path w="9144000" h="573405">
                <a:moveTo>
                  <a:pt x="0" y="0"/>
                </a:moveTo>
                <a:lnTo>
                  <a:pt x="0" y="573151"/>
                </a:lnTo>
              </a:path>
              <a:path w="9144000" h="573405">
                <a:moveTo>
                  <a:pt x="9144000" y="0"/>
                </a:moveTo>
                <a:lnTo>
                  <a:pt x="9144000" y="573151"/>
                </a:lnTo>
              </a:path>
            </a:pathLst>
          </a:custGeom>
          <a:ln w="127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160146"/>
            <a:ext cx="9144000" cy="573405"/>
          </a:xfrm>
          <a:custGeom>
            <a:avLst/>
            <a:gdLst/>
            <a:ahLst/>
            <a:cxnLst/>
            <a:rect l="l" t="t" r="r" b="b"/>
            <a:pathLst>
              <a:path w="9144000" h="573405">
                <a:moveTo>
                  <a:pt x="9144000" y="560451"/>
                </a:moveTo>
                <a:lnTo>
                  <a:pt x="0" y="560451"/>
                </a:lnTo>
                <a:lnTo>
                  <a:pt x="0" y="573151"/>
                </a:lnTo>
                <a:lnTo>
                  <a:pt x="9144000" y="573151"/>
                </a:lnTo>
                <a:lnTo>
                  <a:pt x="9144000" y="560451"/>
                </a:lnTo>
                <a:close/>
              </a:path>
              <a:path w="9144000" h="573405">
                <a:moveTo>
                  <a:pt x="9144000" y="0"/>
                </a:moveTo>
                <a:lnTo>
                  <a:pt x="0" y="0"/>
                </a:lnTo>
                <a:lnTo>
                  <a:pt x="0" y="12700"/>
                </a:lnTo>
                <a:lnTo>
                  <a:pt x="9144000" y="12700"/>
                </a:lnTo>
                <a:lnTo>
                  <a:pt x="914400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719575" y="281685"/>
            <a:ext cx="1704848" cy="299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95885">
              <a:lnSpc>
                <a:spcPts val="95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tr-TR" sz="13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</a:rPr>
              <a:pPr defTabSz="685800"/>
              <a:t>3/15/2021</a:t>
            </a:fld>
            <a:endParaRPr lang="en-US" sz="13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28575" defTabSz="685800">
              <a:lnSpc>
                <a:spcPts val="930"/>
              </a:lnSpc>
            </a:pPr>
            <a:fld id="{81D60167-4931-47E6-BA6A-407CBD079E47}" type="slidenum">
              <a:rPr lang="tr-TR" smtClean="0"/>
              <a:pPr marL="28575" defTabSz="685800">
                <a:lnSpc>
                  <a:spcPts val="930"/>
                </a:lnSpc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17163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6096"/>
            <a:ext cx="9143999" cy="774191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" y="1"/>
            <a:ext cx="580643" cy="774191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18627" y="1911835"/>
            <a:ext cx="3099884" cy="395985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864996" y="1176021"/>
            <a:ext cx="5414009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tr-TR" sz="13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</a:rPr>
              <a:pPr defTabSz="685800"/>
              <a:t>3/15/2021</a:t>
            </a:fld>
            <a:endParaRPr lang="en-US" sz="13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28575" defTabSz="685800">
              <a:lnSpc>
                <a:spcPts val="930"/>
              </a:lnSpc>
            </a:pPr>
            <a:fld id="{81D60167-4931-47E6-BA6A-407CBD079E47}" type="slidenum">
              <a:rPr lang="tr-TR" smtClean="0"/>
              <a:pPr marL="28575" defTabSz="685800">
                <a:lnSpc>
                  <a:spcPts val="930"/>
                </a:lnSpc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50388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58375" y="79070"/>
            <a:ext cx="1627250" cy="369332"/>
          </a:xfrm>
        </p:spPr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47141" y="2537205"/>
            <a:ext cx="7651909" cy="276999"/>
          </a:xfrm>
        </p:spPr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tr-TR" sz="13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</a:rPr>
              <a:pPr defTabSz="685800"/>
              <a:t>3/15/2021</a:t>
            </a:fld>
            <a:endParaRPr lang="en-US" sz="13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28575" defTabSz="685800">
              <a:lnSpc>
                <a:spcPts val="930"/>
              </a:lnSpc>
            </a:pPr>
            <a:fld id="{81D60167-4931-47E6-BA6A-407CBD079E47}" type="slidenum">
              <a:rPr lang="tr-TR" smtClean="0"/>
              <a:pPr marL="28575" defTabSz="685800">
                <a:lnSpc>
                  <a:spcPts val="930"/>
                </a:lnSpc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89241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58375" y="79070"/>
            <a:ext cx="1627250" cy="369332"/>
          </a:xfrm>
        </p:spPr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tr-TR" sz="13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</a:rPr>
              <a:pPr defTabSz="685800"/>
              <a:t>3/15/2021</a:t>
            </a:fld>
            <a:endParaRPr lang="en-US" sz="13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28575" defTabSz="685800">
              <a:lnSpc>
                <a:spcPts val="930"/>
              </a:lnSpc>
            </a:pPr>
            <a:fld id="{81D60167-4931-47E6-BA6A-407CBD079E47}" type="slidenum">
              <a:rPr lang="tr-TR" smtClean="0"/>
              <a:pPr marL="28575" defTabSz="685800">
                <a:lnSpc>
                  <a:spcPts val="930"/>
                </a:lnSpc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116125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58375" y="79070"/>
            <a:ext cx="1627250" cy="369332"/>
          </a:xfrm>
        </p:spPr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tr-TR" sz="13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</a:rPr>
              <a:pPr defTabSz="685800"/>
              <a:t>3/15/2021</a:t>
            </a:fld>
            <a:endParaRPr lang="en-US" sz="13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28575" defTabSz="685800">
              <a:lnSpc>
                <a:spcPts val="930"/>
              </a:lnSpc>
            </a:pPr>
            <a:fld id="{81D60167-4931-47E6-BA6A-407CBD079E47}" type="slidenum">
              <a:rPr lang="tr-TR" smtClean="0"/>
              <a:pPr marL="28575" defTabSz="685800">
                <a:lnSpc>
                  <a:spcPts val="930"/>
                </a:lnSpc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27581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tr-TR" sz="13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</a:rPr>
              <a:pPr defTabSz="685800"/>
              <a:t>3/15/2021</a:t>
            </a:fld>
            <a:endParaRPr lang="en-US" sz="13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28575" defTabSz="685800">
              <a:lnSpc>
                <a:spcPts val="930"/>
              </a:lnSpc>
            </a:pPr>
            <a:fld id="{81D60167-4931-47E6-BA6A-407CBD079E47}" type="slidenum">
              <a:rPr lang="tr-TR" smtClean="0"/>
              <a:pPr marL="28575" defTabSz="685800">
                <a:lnSpc>
                  <a:spcPts val="930"/>
                </a:lnSpc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31696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95885">
              <a:lnSpc>
                <a:spcPts val="95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95885">
              <a:lnSpc>
                <a:spcPts val="95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3333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95885">
              <a:lnSpc>
                <a:spcPts val="95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7484" y="190144"/>
            <a:ext cx="9116695" cy="459740"/>
          </a:xfrm>
          <a:custGeom>
            <a:avLst/>
            <a:gdLst/>
            <a:ahLst/>
            <a:cxnLst/>
            <a:rect l="l" t="t" r="r" b="b"/>
            <a:pathLst>
              <a:path w="9116695" h="459740">
                <a:moveTo>
                  <a:pt x="0" y="459460"/>
                </a:moveTo>
                <a:lnTo>
                  <a:pt x="9116515" y="459460"/>
                </a:lnTo>
                <a:lnTo>
                  <a:pt x="9116515" y="0"/>
                </a:lnTo>
                <a:lnTo>
                  <a:pt x="0" y="0"/>
                </a:lnTo>
                <a:lnTo>
                  <a:pt x="0" y="45946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7484" y="183769"/>
            <a:ext cx="0" cy="472440"/>
          </a:xfrm>
          <a:custGeom>
            <a:avLst/>
            <a:gdLst/>
            <a:ahLst/>
            <a:cxnLst/>
            <a:rect l="l" t="t" r="r" b="b"/>
            <a:pathLst>
              <a:path h="472440">
                <a:moveTo>
                  <a:pt x="0" y="0"/>
                </a:moveTo>
                <a:lnTo>
                  <a:pt x="0" y="472185"/>
                </a:lnTo>
              </a:path>
            </a:pathLst>
          </a:custGeom>
          <a:ln w="127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21132" y="183768"/>
            <a:ext cx="9123045" cy="472440"/>
          </a:xfrm>
          <a:custGeom>
            <a:avLst/>
            <a:gdLst/>
            <a:ahLst/>
            <a:cxnLst/>
            <a:rect l="l" t="t" r="r" b="b"/>
            <a:pathLst>
              <a:path w="9123045" h="472440">
                <a:moveTo>
                  <a:pt x="9122867" y="459486"/>
                </a:moveTo>
                <a:lnTo>
                  <a:pt x="0" y="459486"/>
                </a:lnTo>
                <a:lnTo>
                  <a:pt x="0" y="472186"/>
                </a:lnTo>
                <a:lnTo>
                  <a:pt x="9122867" y="472186"/>
                </a:lnTo>
                <a:lnTo>
                  <a:pt x="9122867" y="459486"/>
                </a:lnTo>
                <a:close/>
              </a:path>
              <a:path w="9123045" h="472440">
                <a:moveTo>
                  <a:pt x="9122867" y="0"/>
                </a:moveTo>
                <a:lnTo>
                  <a:pt x="0" y="0"/>
                </a:lnTo>
                <a:lnTo>
                  <a:pt x="0" y="12700"/>
                </a:lnTo>
                <a:lnTo>
                  <a:pt x="9122867" y="12700"/>
                </a:lnTo>
                <a:lnTo>
                  <a:pt x="912286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95885">
              <a:lnSpc>
                <a:spcPts val="95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6096"/>
            <a:ext cx="9143999" cy="774191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" y="1"/>
            <a:ext cx="580643" cy="774191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18627" y="1911835"/>
            <a:ext cx="3099884" cy="395985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864996" y="1176021"/>
            <a:ext cx="5414009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tr-TR" sz="13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</a:rPr>
              <a:pPr defTabSz="685800"/>
              <a:t>3/15/2021</a:t>
            </a:fld>
            <a:endParaRPr lang="en-US" sz="13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28575" defTabSz="685800">
              <a:lnSpc>
                <a:spcPts val="930"/>
              </a:lnSpc>
            </a:pPr>
            <a:fld id="{81D60167-4931-47E6-BA6A-407CBD079E47}" type="slidenum">
              <a:rPr lang="tr-TR" smtClean="0"/>
              <a:pPr marL="28575" defTabSz="685800">
                <a:lnSpc>
                  <a:spcPts val="930"/>
                </a:lnSpc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99285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58375" y="79070"/>
            <a:ext cx="1627250" cy="369332"/>
          </a:xfrm>
        </p:spPr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47141" y="2537205"/>
            <a:ext cx="7651909" cy="276999"/>
          </a:xfrm>
        </p:spPr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tr-TR" sz="13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</a:rPr>
              <a:pPr defTabSz="685800"/>
              <a:t>3/15/2021</a:t>
            </a:fld>
            <a:endParaRPr lang="en-US" sz="13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28575" defTabSz="685800">
              <a:lnSpc>
                <a:spcPts val="930"/>
              </a:lnSpc>
            </a:pPr>
            <a:fld id="{81D60167-4931-47E6-BA6A-407CBD079E47}" type="slidenum">
              <a:rPr lang="tr-TR" smtClean="0"/>
              <a:pPr marL="28575" defTabSz="685800">
                <a:lnSpc>
                  <a:spcPts val="930"/>
                </a:lnSpc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05264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58375" y="79070"/>
            <a:ext cx="1627250" cy="369332"/>
          </a:xfrm>
        </p:spPr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tr-TR" sz="13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</a:rPr>
              <a:pPr defTabSz="685800"/>
              <a:t>3/15/2021</a:t>
            </a:fld>
            <a:endParaRPr lang="en-US" sz="13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28575" defTabSz="685800">
              <a:lnSpc>
                <a:spcPts val="930"/>
              </a:lnSpc>
            </a:pPr>
            <a:fld id="{81D60167-4931-47E6-BA6A-407CBD079E47}" type="slidenum">
              <a:rPr lang="tr-TR" smtClean="0"/>
              <a:pPr marL="28575" defTabSz="685800">
                <a:lnSpc>
                  <a:spcPts val="930"/>
                </a:lnSpc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92117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58375" y="79070"/>
            <a:ext cx="1627250" cy="369332"/>
          </a:xfrm>
        </p:spPr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tr-TR" sz="13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</a:rPr>
              <a:pPr defTabSz="685800"/>
              <a:t>3/15/2021</a:t>
            </a:fld>
            <a:endParaRPr lang="en-US" sz="13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28575" defTabSz="685800">
              <a:lnSpc>
                <a:spcPts val="930"/>
              </a:lnSpc>
            </a:pPr>
            <a:fld id="{81D60167-4931-47E6-BA6A-407CBD079E47}" type="slidenum">
              <a:rPr lang="tr-TR" smtClean="0"/>
              <a:pPr marL="28575" defTabSz="685800">
                <a:lnSpc>
                  <a:spcPts val="930"/>
                </a:lnSpc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29738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0095" y="765759"/>
            <a:ext cx="8623808" cy="25863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28371" y="1593342"/>
            <a:ext cx="8324215" cy="38658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269858" y="6479844"/>
            <a:ext cx="192404" cy="1403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95885">
              <a:lnSpc>
                <a:spcPts val="95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" y="6096"/>
            <a:ext cx="9143999" cy="774191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" y="1"/>
            <a:ext cx="580643" cy="77419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58375" y="79070"/>
            <a:ext cx="162725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47141" y="2537205"/>
            <a:ext cx="7651909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1"/>
            <a:ext cx="292608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tr-TR" sz="13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1"/>
            <a:ext cx="210312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</a:rPr>
              <a:pPr defTabSz="685800"/>
              <a:t>3/15/2021</a:t>
            </a:fld>
            <a:endParaRPr lang="en-US" sz="13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01609" y="6464985"/>
            <a:ext cx="173831" cy="1154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28575" defTabSz="685800">
              <a:lnSpc>
                <a:spcPts val="930"/>
              </a:lnSpc>
            </a:pPr>
            <a:fld id="{81D60167-4931-47E6-BA6A-407CBD079E47}" type="slidenum">
              <a:rPr lang="tr-TR" smtClean="0"/>
              <a:pPr marL="28575" defTabSz="685800">
                <a:lnSpc>
                  <a:spcPts val="930"/>
                </a:lnSpc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17868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" y="6096"/>
            <a:ext cx="9143999" cy="774191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" y="1"/>
            <a:ext cx="580643" cy="77419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58375" y="79070"/>
            <a:ext cx="162725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47141" y="2537205"/>
            <a:ext cx="7651909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1"/>
            <a:ext cx="292608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tr-TR" sz="13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1"/>
            <a:ext cx="210312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</a:rPr>
              <a:pPr defTabSz="685800"/>
              <a:t>3/15/2021</a:t>
            </a:fld>
            <a:endParaRPr lang="en-US" sz="13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01609" y="6464985"/>
            <a:ext cx="173831" cy="1154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28575" defTabSz="685800">
              <a:lnSpc>
                <a:spcPts val="930"/>
              </a:lnSpc>
            </a:pPr>
            <a:fld id="{81D60167-4931-47E6-BA6A-407CBD079E47}" type="slidenum">
              <a:rPr lang="tr-TR" smtClean="0"/>
              <a:pPr marL="28575" defTabSz="685800">
                <a:lnSpc>
                  <a:spcPts val="930"/>
                </a:lnSpc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56233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 idx="4"/>
          </p:nvPr>
        </p:nvSpPr>
        <p:spPr>
          <a:xfrm>
            <a:off x="1371600" y="3810000"/>
            <a:ext cx="6400800" cy="806172"/>
          </a:xfrm>
        </p:spPr>
        <p:txBody>
          <a:bodyPr/>
          <a:lstStyle/>
          <a:p>
            <a:r>
              <a:rPr lang="tr-TR" b="1" dirty="0" err="1" smtClean="0">
                <a:solidFill>
                  <a:srgbClr val="C00000"/>
                </a:solidFill>
              </a:rPr>
              <a:t>Farmasötik</a:t>
            </a:r>
            <a:r>
              <a:rPr lang="tr-TR" b="1" dirty="0" smtClean="0">
                <a:solidFill>
                  <a:srgbClr val="C00000"/>
                </a:solidFill>
              </a:rPr>
              <a:t> su, çeşitleri ve kontrolleri</a:t>
            </a:r>
          </a:p>
          <a:p>
            <a:endParaRPr lang="tr-TR" sz="1600" dirty="0" smtClean="0"/>
          </a:p>
          <a:p>
            <a:pPr algn="ctr"/>
            <a:r>
              <a:rPr lang="tr-T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A.Ü Eczacılık Fakültesi </a:t>
            </a:r>
            <a:r>
              <a:rPr lang="tr-TR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Farmasötik</a:t>
            </a:r>
            <a:r>
              <a:rPr lang="tr-T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Teknoloji </a:t>
            </a:r>
            <a:r>
              <a:rPr lang="tr-TR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Ab.Dalı</a:t>
            </a:r>
            <a:endParaRPr lang="tr-T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tr-TR" sz="1600" dirty="0" smtClean="0"/>
          </a:p>
          <a:p>
            <a:pPr algn="ctr"/>
            <a:r>
              <a:rPr lang="tr-TR" sz="1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Prof.Dr.Tansel</a:t>
            </a:r>
            <a:r>
              <a:rPr lang="tr-TR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ÇOMOĞLU</a:t>
            </a:r>
            <a:endParaRPr lang="tr-TR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616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7251"/>
            <a:ext cx="9144000" cy="579596"/>
          </a:xfrm>
          <a:custGeom>
            <a:avLst/>
            <a:gdLst/>
            <a:ahLst/>
            <a:cxnLst/>
            <a:rect l="l" t="t" r="r" b="b"/>
            <a:pathLst>
              <a:path w="12192000" h="772795">
                <a:moveTo>
                  <a:pt x="12192000" y="0"/>
                </a:moveTo>
                <a:lnTo>
                  <a:pt x="0" y="0"/>
                </a:lnTo>
                <a:lnTo>
                  <a:pt x="0" y="772667"/>
                </a:lnTo>
                <a:lnTo>
                  <a:pt x="12192000" y="772667"/>
                </a:lnTo>
                <a:lnTo>
                  <a:pt x="12192000" y="0"/>
                </a:lnTo>
                <a:close/>
              </a:path>
            </a:pathLst>
          </a:custGeom>
          <a:solidFill>
            <a:srgbClr val="418AC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70085" y="916553"/>
            <a:ext cx="3205163" cy="3794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pc="-23" dirty="0"/>
              <a:t>FARMASÖTİK</a:t>
            </a:r>
            <a:r>
              <a:rPr spc="-19" dirty="0"/>
              <a:t> </a:t>
            </a:r>
            <a:r>
              <a:rPr spc="-11" dirty="0"/>
              <a:t>ÇÖZÜCÜLER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378951" y="5677357"/>
            <a:ext cx="7715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900" dirty="0">
                <a:solidFill>
                  <a:srgbClr val="888888"/>
                </a:solidFill>
                <a:latin typeface="Calibri"/>
                <a:cs typeface="Calibri"/>
              </a:rPr>
              <a:t>5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06942" y="1633538"/>
            <a:ext cx="559118" cy="269304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defTabSz="685800">
              <a:lnSpc>
                <a:spcPts val="2081"/>
              </a:lnSpc>
            </a:pPr>
            <a:r>
              <a:rPr spc="-4" dirty="0">
                <a:solidFill>
                  <a:prstClr val="black"/>
                </a:solidFill>
                <a:latin typeface="Calibri"/>
                <a:cs typeface="Calibri"/>
              </a:rPr>
              <a:t>(USP)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8328" y="1614012"/>
            <a:ext cx="5184457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tabLst>
                <a:tab pos="2127409" algn="l"/>
              </a:tabLst>
            </a:pPr>
            <a:r>
              <a:rPr spc="-11" dirty="0">
                <a:solidFill>
                  <a:prstClr val="black"/>
                </a:solidFill>
                <a:latin typeface="Calibri"/>
                <a:cs typeface="Calibri"/>
              </a:rPr>
              <a:t>Farmakopelerde	kayıtlı</a:t>
            </a:r>
            <a:r>
              <a:rPr spc="-2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pc="-4" dirty="0">
                <a:solidFill>
                  <a:prstClr val="black"/>
                </a:solidFill>
                <a:latin typeface="Calibri"/>
                <a:cs typeface="Calibri"/>
              </a:rPr>
              <a:t>sular</a:t>
            </a:r>
            <a:r>
              <a:rPr spc="-1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aşağıda </a:t>
            </a:r>
            <a:r>
              <a:rPr spc="-8" dirty="0">
                <a:solidFill>
                  <a:prstClr val="black"/>
                </a:solidFill>
                <a:latin typeface="Calibri"/>
                <a:cs typeface="Calibri"/>
              </a:rPr>
              <a:t>sıralanmıştır: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8327" y="2162423"/>
            <a:ext cx="7739063" cy="360489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52425" indent="-343376" defTabSz="685800">
              <a:spcBef>
                <a:spcPts val="75"/>
              </a:spcBef>
              <a:buFontTx/>
              <a:buAutoNum type="arabicPeriod"/>
              <a:tabLst>
                <a:tab pos="352425" algn="l"/>
                <a:tab pos="352901" algn="l"/>
              </a:tabLst>
            </a:pPr>
            <a:r>
              <a:rPr spc="-4" dirty="0">
                <a:solidFill>
                  <a:prstClr val="black"/>
                </a:solidFill>
                <a:latin typeface="Calibri"/>
                <a:cs typeface="Calibri"/>
              </a:rPr>
              <a:t>Çeşme</a:t>
            </a:r>
            <a:r>
              <a:rPr spc="-2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(İçme)</a:t>
            </a:r>
            <a:r>
              <a:rPr spc="-4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pc="-4" dirty="0">
                <a:solidFill>
                  <a:prstClr val="black"/>
                </a:solidFill>
                <a:latin typeface="Calibri"/>
                <a:cs typeface="Calibri"/>
              </a:rPr>
              <a:t>Suyu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 marL="352425" indent="-343376" defTabSz="685800">
              <a:spcBef>
                <a:spcPts val="4"/>
              </a:spcBef>
              <a:buFontTx/>
              <a:buAutoNum type="arabicPeriod"/>
              <a:tabLst>
                <a:tab pos="352425" algn="l"/>
                <a:tab pos="352901" algn="l"/>
              </a:tabLst>
            </a:pPr>
            <a:r>
              <a:rPr spc="-4" dirty="0">
                <a:solidFill>
                  <a:prstClr val="black"/>
                </a:solidFill>
                <a:latin typeface="Calibri"/>
                <a:cs typeface="Calibri"/>
              </a:rPr>
              <a:t>Saflandırılmış</a:t>
            </a:r>
            <a:r>
              <a:rPr spc="-3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Su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 marL="352425" indent="-343376" defTabSz="685800">
              <a:buFontTx/>
              <a:buAutoNum type="arabicPeriod"/>
              <a:tabLst>
                <a:tab pos="352425" algn="l"/>
                <a:tab pos="352901" algn="l"/>
              </a:tabLst>
            </a:pPr>
            <a:r>
              <a:rPr spc="-8" dirty="0">
                <a:solidFill>
                  <a:prstClr val="black"/>
                </a:solidFill>
                <a:latin typeface="Calibri"/>
                <a:cs typeface="Calibri"/>
              </a:rPr>
              <a:t>İnjeksiyonluk</a:t>
            </a:r>
            <a:r>
              <a:rPr spc="-1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pc="-8" dirty="0">
                <a:solidFill>
                  <a:prstClr val="black"/>
                </a:solidFill>
                <a:latin typeface="Calibri"/>
                <a:cs typeface="Calibri"/>
              </a:rPr>
              <a:t>(Pirojensiz)</a:t>
            </a:r>
            <a:r>
              <a:rPr spc="-1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Su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 marL="952500" lvl="1" indent="-257651" defTabSz="685800">
              <a:buFont typeface="Arial"/>
              <a:buChar char="•"/>
              <a:tabLst>
                <a:tab pos="952500" algn="l"/>
                <a:tab pos="952976" algn="l"/>
              </a:tabLst>
            </a:pPr>
            <a:r>
              <a:rPr spc="-49" dirty="0">
                <a:solidFill>
                  <a:prstClr val="black"/>
                </a:solidFill>
                <a:latin typeface="Calibri"/>
                <a:cs typeface="Calibri"/>
              </a:rPr>
              <a:t>Taze</a:t>
            </a:r>
            <a:r>
              <a:rPr spc="-1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pc="-4" dirty="0">
                <a:solidFill>
                  <a:prstClr val="black"/>
                </a:solidFill>
                <a:latin typeface="Calibri"/>
                <a:cs typeface="Calibri"/>
              </a:rPr>
              <a:t>injeksiyonluk</a:t>
            </a:r>
            <a:r>
              <a:rPr spc="-4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pc="-4" dirty="0">
                <a:solidFill>
                  <a:prstClr val="black"/>
                </a:solidFill>
                <a:latin typeface="Calibri"/>
                <a:cs typeface="Calibri"/>
              </a:rPr>
              <a:t>su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 marL="952500" lvl="1" indent="-257651" defTabSz="685800">
              <a:buFont typeface="Arial"/>
              <a:buChar char="•"/>
              <a:tabLst>
                <a:tab pos="952500" algn="l"/>
                <a:tab pos="952976" algn="l"/>
              </a:tabLst>
            </a:pPr>
            <a:r>
              <a:rPr spc="-4" dirty="0">
                <a:solidFill>
                  <a:prstClr val="black"/>
                </a:solidFill>
                <a:latin typeface="Calibri"/>
                <a:cs typeface="Calibri"/>
              </a:rPr>
              <a:t>Steril</a:t>
            </a:r>
            <a:r>
              <a:rPr spc="-3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pc="-8" dirty="0">
                <a:solidFill>
                  <a:prstClr val="black"/>
                </a:solidFill>
                <a:latin typeface="Calibri"/>
                <a:cs typeface="Calibri"/>
              </a:rPr>
              <a:t>injeksiyonluk</a:t>
            </a:r>
            <a:r>
              <a:rPr spc="-1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pc="-4" dirty="0">
                <a:solidFill>
                  <a:prstClr val="black"/>
                </a:solidFill>
                <a:latin typeface="Calibri"/>
                <a:cs typeface="Calibri"/>
              </a:rPr>
              <a:t>su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 marL="952500" lvl="1" indent="-257651" defTabSz="685800">
              <a:buFont typeface="Arial"/>
              <a:buChar char="•"/>
              <a:tabLst>
                <a:tab pos="952500" algn="l"/>
                <a:tab pos="952976" algn="l"/>
              </a:tabLst>
            </a:pPr>
            <a:r>
              <a:rPr spc="-4" dirty="0">
                <a:solidFill>
                  <a:prstClr val="black"/>
                </a:solidFill>
                <a:latin typeface="Calibri"/>
                <a:cs typeface="Calibri"/>
              </a:rPr>
              <a:t>Steril</a:t>
            </a:r>
            <a:r>
              <a:rPr spc="-2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pc="-11" dirty="0">
                <a:solidFill>
                  <a:prstClr val="black"/>
                </a:solidFill>
                <a:latin typeface="Calibri"/>
                <a:cs typeface="Calibri"/>
              </a:rPr>
              <a:t>ve</a:t>
            </a:r>
            <a:r>
              <a:rPr spc="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pc="-11" dirty="0">
                <a:solidFill>
                  <a:prstClr val="black"/>
                </a:solidFill>
                <a:latin typeface="Calibri"/>
                <a:cs typeface="Calibri"/>
              </a:rPr>
              <a:t>bakteriyostatik</a:t>
            </a:r>
            <a:r>
              <a:rPr spc="-3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ajanlı</a:t>
            </a:r>
            <a:r>
              <a:rPr spc="-1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pc="-4" dirty="0">
                <a:solidFill>
                  <a:prstClr val="black"/>
                </a:solidFill>
                <a:latin typeface="Calibri"/>
                <a:cs typeface="Calibri"/>
              </a:rPr>
              <a:t>injeksiyonluk</a:t>
            </a:r>
            <a:r>
              <a:rPr spc="-1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pc="-4" dirty="0">
                <a:solidFill>
                  <a:prstClr val="black"/>
                </a:solidFill>
                <a:latin typeface="Calibri"/>
                <a:cs typeface="Calibri"/>
              </a:rPr>
              <a:t>su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 marL="233363" indent="-224314" defTabSz="685800">
              <a:buFont typeface="Calibri"/>
              <a:buAutoNum type="arabicPeriod"/>
              <a:tabLst>
                <a:tab pos="233839" algn="l"/>
              </a:tabLst>
            </a:pPr>
            <a:r>
              <a:rPr i="1" spc="-8" dirty="0">
                <a:solidFill>
                  <a:prstClr val="black"/>
                </a:solidFill>
                <a:latin typeface="Calibri"/>
                <a:cs typeface="Calibri"/>
              </a:rPr>
              <a:t>İrigasyon </a:t>
            </a:r>
            <a:r>
              <a:rPr i="1" spc="-4" dirty="0">
                <a:solidFill>
                  <a:prstClr val="black"/>
                </a:solidFill>
                <a:latin typeface="Calibri"/>
                <a:cs typeface="Calibri"/>
              </a:rPr>
              <a:t>amaçlı</a:t>
            </a:r>
            <a:r>
              <a:rPr i="1" spc="-1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prstClr val="black"/>
                </a:solidFill>
                <a:latin typeface="Calibri"/>
                <a:cs typeface="Calibri"/>
              </a:rPr>
              <a:t>su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 marL="233363" indent="-224314" defTabSz="685800">
              <a:spcBef>
                <a:spcPts val="4"/>
              </a:spcBef>
              <a:buFontTx/>
              <a:buAutoNum type="arabicPeriod"/>
              <a:tabLst>
                <a:tab pos="233839" algn="l"/>
              </a:tabLst>
            </a:pPr>
            <a:r>
              <a:rPr i="1" spc="-8" dirty="0">
                <a:solidFill>
                  <a:prstClr val="black"/>
                </a:solidFill>
                <a:latin typeface="Calibri"/>
                <a:cs typeface="Calibri"/>
              </a:rPr>
              <a:t>inhalasyon</a:t>
            </a:r>
            <a:r>
              <a:rPr i="1" spc="-1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için</a:t>
            </a:r>
            <a:r>
              <a:rPr spc="-2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pc="-4" dirty="0">
                <a:solidFill>
                  <a:prstClr val="black"/>
                </a:solidFill>
                <a:latin typeface="Calibri"/>
                <a:cs typeface="Calibri"/>
              </a:rPr>
              <a:t>su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 marL="233363" indent="-224314" defTabSz="685800">
              <a:buFont typeface="Calibri"/>
              <a:buAutoNum type="arabicPeriod"/>
              <a:tabLst>
                <a:tab pos="233839" algn="l"/>
              </a:tabLst>
            </a:pPr>
            <a:r>
              <a:rPr i="1" spc="-26" dirty="0">
                <a:solidFill>
                  <a:prstClr val="black"/>
                </a:solidFill>
                <a:latin typeface="Calibri"/>
                <a:cs typeface="Calibri"/>
              </a:rPr>
              <a:t>Yıkama</a:t>
            </a:r>
            <a:r>
              <a:rPr i="1" spc="-1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i="1" spc="-4" dirty="0">
                <a:solidFill>
                  <a:prstClr val="black"/>
                </a:solidFill>
                <a:latin typeface="Calibri"/>
                <a:cs typeface="Calibri"/>
              </a:rPr>
              <a:t>ve</a:t>
            </a:r>
            <a:r>
              <a:rPr i="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i="1" spc="-4" dirty="0">
                <a:solidFill>
                  <a:prstClr val="black"/>
                </a:solidFill>
                <a:latin typeface="Calibri"/>
                <a:cs typeface="Calibri"/>
              </a:rPr>
              <a:t>durulama</a:t>
            </a:r>
            <a:r>
              <a:rPr i="1" spc="-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prstClr val="black"/>
                </a:solidFill>
                <a:latin typeface="Calibri"/>
                <a:cs typeface="Calibri"/>
              </a:rPr>
              <a:t>için</a:t>
            </a:r>
            <a:r>
              <a:rPr i="1" spc="-1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prstClr val="black"/>
                </a:solidFill>
                <a:latin typeface="Calibri"/>
                <a:cs typeface="Calibri"/>
              </a:rPr>
              <a:t>su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 marL="233363" indent="-224314" defTabSz="685800">
              <a:buFontTx/>
              <a:buAutoNum type="arabicPeriod"/>
              <a:tabLst>
                <a:tab pos="233839" algn="l"/>
              </a:tabLst>
            </a:pPr>
            <a:r>
              <a:rPr i="1" spc="-4" dirty="0">
                <a:solidFill>
                  <a:prstClr val="black"/>
                </a:solidFill>
                <a:latin typeface="Calibri"/>
                <a:cs typeface="Calibri"/>
              </a:rPr>
              <a:t>Soğutma</a:t>
            </a:r>
            <a:r>
              <a:rPr i="1" spc="-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prstClr val="black"/>
                </a:solidFill>
                <a:latin typeface="Calibri"/>
                <a:cs typeface="Calibri"/>
              </a:rPr>
              <a:t>için</a:t>
            </a:r>
            <a:r>
              <a:rPr i="1" spc="-1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prstClr val="black"/>
                </a:solidFill>
                <a:latin typeface="Calibri"/>
                <a:cs typeface="Calibri"/>
              </a:rPr>
              <a:t>su</a:t>
            </a:r>
            <a:r>
              <a:rPr i="1" spc="-1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pc="-23" dirty="0">
                <a:solidFill>
                  <a:prstClr val="black"/>
                </a:solidFill>
                <a:latin typeface="Calibri"/>
                <a:cs typeface="Calibri"/>
              </a:rPr>
              <a:t>kayıtlıdır.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 defTabSz="685800">
              <a:spcBef>
                <a:spcPts val="8"/>
              </a:spcBef>
            </a:pPr>
            <a:endParaRPr sz="1763">
              <a:solidFill>
                <a:prstClr val="black"/>
              </a:solidFill>
              <a:latin typeface="Calibri"/>
              <a:cs typeface="Calibri"/>
            </a:endParaRPr>
          </a:p>
          <a:p>
            <a:pPr marL="266700" marR="3810" indent="-257651" defTabSz="685800">
              <a:buFont typeface="Arial"/>
              <a:buChar char="•"/>
              <a:tabLst>
                <a:tab pos="266700" algn="l"/>
                <a:tab pos="267176" algn="l"/>
              </a:tabLst>
            </a:pPr>
            <a:r>
              <a:rPr spc="-15" dirty="0">
                <a:solidFill>
                  <a:prstClr val="black"/>
                </a:solidFill>
                <a:latin typeface="Calibri"/>
                <a:cs typeface="Calibri"/>
              </a:rPr>
              <a:t>Dünya</a:t>
            </a:r>
            <a:r>
              <a:rPr spc="29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pc="-8" dirty="0">
                <a:solidFill>
                  <a:prstClr val="black"/>
                </a:solidFill>
                <a:latin typeface="Calibri"/>
                <a:cs typeface="Calibri"/>
              </a:rPr>
              <a:t>Sağlık</a:t>
            </a:r>
            <a:r>
              <a:rPr spc="30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pc="-8" dirty="0">
                <a:solidFill>
                  <a:prstClr val="black"/>
                </a:solidFill>
                <a:latin typeface="Calibri"/>
                <a:cs typeface="Calibri"/>
              </a:rPr>
              <a:t>Örgütü</a:t>
            </a:r>
            <a:r>
              <a:rPr spc="3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pc="-4" dirty="0">
                <a:solidFill>
                  <a:prstClr val="black"/>
                </a:solidFill>
                <a:latin typeface="Calibri"/>
                <a:cs typeface="Calibri"/>
              </a:rPr>
              <a:t>(WHO)</a:t>
            </a:r>
            <a:r>
              <a:rPr spc="30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ise</a:t>
            </a:r>
            <a:r>
              <a:rPr spc="3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i="1" spc="-4" dirty="0">
                <a:solidFill>
                  <a:prstClr val="black"/>
                </a:solidFill>
                <a:latin typeface="Calibri"/>
                <a:cs typeface="Calibri"/>
              </a:rPr>
              <a:t>yumuşatılmış</a:t>
            </a:r>
            <a:r>
              <a:rPr i="1" spc="31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prstClr val="black"/>
                </a:solidFill>
                <a:latin typeface="Calibri"/>
                <a:cs typeface="Calibri"/>
              </a:rPr>
              <a:t>su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,</a:t>
            </a:r>
            <a:r>
              <a:rPr spc="3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i="1" spc="-4" dirty="0">
                <a:solidFill>
                  <a:prstClr val="black"/>
                </a:solidFill>
                <a:latin typeface="Calibri"/>
                <a:cs typeface="Calibri"/>
              </a:rPr>
              <a:t>son</a:t>
            </a:r>
            <a:r>
              <a:rPr i="1" spc="30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prstClr val="black"/>
                </a:solidFill>
                <a:latin typeface="Calibri"/>
                <a:cs typeface="Calibri"/>
              </a:rPr>
              <a:t>durulama</a:t>
            </a:r>
            <a:r>
              <a:rPr i="1" spc="30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prstClr val="black"/>
                </a:solidFill>
                <a:latin typeface="Calibri"/>
                <a:cs typeface="Calibri"/>
              </a:rPr>
              <a:t>için</a:t>
            </a:r>
            <a:r>
              <a:rPr i="1" spc="29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prstClr val="black"/>
                </a:solidFill>
                <a:latin typeface="Calibri"/>
                <a:cs typeface="Calibri"/>
              </a:rPr>
              <a:t>su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,</a:t>
            </a:r>
            <a:r>
              <a:rPr spc="3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i="1" spc="-4" dirty="0">
                <a:solidFill>
                  <a:prstClr val="black"/>
                </a:solidFill>
                <a:latin typeface="Calibri"/>
                <a:cs typeface="Calibri"/>
              </a:rPr>
              <a:t>temiz </a:t>
            </a:r>
            <a:r>
              <a:rPr i="1" spc="-39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prstClr val="black"/>
                </a:solidFill>
                <a:latin typeface="Calibri"/>
                <a:cs typeface="Calibri"/>
              </a:rPr>
              <a:t>buhar</a:t>
            </a:r>
            <a:r>
              <a:rPr i="1" spc="-4" dirty="0">
                <a:solidFill>
                  <a:prstClr val="black"/>
                </a:solidFill>
                <a:latin typeface="Calibri"/>
                <a:cs typeface="Calibri"/>
              </a:rPr>
              <a:t> ve</a:t>
            </a:r>
            <a:r>
              <a:rPr i="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i="1" spc="-8" dirty="0">
                <a:solidFill>
                  <a:prstClr val="black"/>
                </a:solidFill>
                <a:latin typeface="Calibri"/>
                <a:cs typeface="Calibri"/>
              </a:rPr>
              <a:t>otoklav</a:t>
            </a:r>
            <a:r>
              <a:rPr i="1" spc="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prstClr val="black"/>
                </a:solidFill>
                <a:latin typeface="Calibri"/>
                <a:cs typeface="Calibri"/>
              </a:rPr>
              <a:t>için</a:t>
            </a:r>
            <a:r>
              <a:rPr i="1" spc="-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prstClr val="black"/>
                </a:solidFill>
                <a:latin typeface="Calibri"/>
                <a:cs typeface="Calibri"/>
              </a:rPr>
              <a:t>su</a:t>
            </a:r>
            <a:r>
              <a:rPr i="1" spc="-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pc="-4" dirty="0">
                <a:solidFill>
                  <a:prstClr val="black"/>
                </a:solidFill>
                <a:latin typeface="Calibri"/>
                <a:cs typeface="Calibri"/>
              </a:rPr>
              <a:t>tanımlarını</a:t>
            </a:r>
            <a:r>
              <a:rPr spc="-2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pc="-4" dirty="0">
                <a:solidFill>
                  <a:prstClr val="black"/>
                </a:solidFill>
                <a:latin typeface="Calibri"/>
                <a:cs typeface="Calibri"/>
              </a:rPr>
              <a:t>da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pc="-19" dirty="0">
                <a:solidFill>
                  <a:prstClr val="black"/>
                </a:solidFill>
                <a:latin typeface="Calibri"/>
                <a:cs typeface="Calibri"/>
              </a:rPr>
              <a:t>vermektedir.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0896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778347" y="6492544"/>
            <a:ext cx="462280" cy="114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55"/>
              </a:lnSpc>
            </a:pPr>
            <a:r>
              <a:rPr sz="900" spc="-5" dirty="0">
                <a:solidFill>
                  <a:srgbClr val="888888"/>
                </a:solidFill>
                <a:latin typeface="Calibri"/>
                <a:cs typeface="Calibri"/>
              </a:rPr>
              <a:t>1.02.2</a:t>
            </a:r>
            <a:r>
              <a:rPr sz="900" spc="-15" dirty="0">
                <a:solidFill>
                  <a:srgbClr val="888888"/>
                </a:solidFill>
                <a:latin typeface="Calibri"/>
                <a:cs typeface="Calibri"/>
              </a:rPr>
              <a:t>0</a:t>
            </a:r>
            <a:r>
              <a:rPr sz="900" dirty="0">
                <a:solidFill>
                  <a:srgbClr val="888888"/>
                </a:solidFill>
                <a:latin typeface="Calibri"/>
                <a:cs typeface="Calibri"/>
              </a:rPr>
              <a:t>21</a:t>
            </a:r>
            <a:endParaRPr sz="900">
              <a:latin typeface="Calibri"/>
              <a:cs typeface="Calibri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9874199"/>
              </p:ext>
            </p:extLst>
          </p:nvPr>
        </p:nvGraphicFramePr>
        <p:xfrm>
          <a:off x="646044" y="4976814"/>
          <a:ext cx="3450552" cy="167794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0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3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2254">
                <a:tc gridSpan="2">
                  <a:txBody>
                    <a:bodyPr/>
                    <a:lstStyle/>
                    <a:p>
                      <a:pPr>
                        <a:lnSpc>
                          <a:spcPts val="3065"/>
                        </a:lnSpc>
                      </a:pPr>
                      <a:r>
                        <a:rPr sz="2000" spc="-5" dirty="0">
                          <a:latin typeface="Arial"/>
                          <a:cs typeface="Arial"/>
                        </a:rPr>
                        <a:t>İrigasyonluk</a:t>
                      </a:r>
                      <a:r>
                        <a:rPr sz="20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Steril</a:t>
                      </a:r>
                      <a:r>
                        <a:rPr sz="2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15" dirty="0">
                          <a:latin typeface="Arial"/>
                          <a:cs typeface="Arial"/>
                        </a:rPr>
                        <a:t>Su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732">
                <a:tc gridSpan="3">
                  <a:txBody>
                    <a:bodyPr/>
                    <a:lstStyle/>
                    <a:p>
                      <a:pPr>
                        <a:lnSpc>
                          <a:spcPts val="3180"/>
                        </a:lnSpc>
                      </a:pPr>
                      <a:r>
                        <a:rPr sz="2000" spc="-5" dirty="0">
                          <a:latin typeface="Arial"/>
                          <a:cs typeface="Arial"/>
                        </a:rPr>
                        <a:t>İnhalasyonluk</a:t>
                      </a:r>
                      <a:r>
                        <a:rPr sz="2000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Steril</a:t>
                      </a:r>
                      <a:r>
                        <a:rPr sz="2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Su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719">
                <a:tc gridSpan="2">
                  <a:txBody>
                    <a:bodyPr/>
                    <a:lstStyle/>
                    <a:p>
                      <a:pPr marR="12065">
                        <a:lnSpc>
                          <a:spcPts val="3180"/>
                        </a:lnSpc>
                      </a:pPr>
                      <a:r>
                        <a:rPr sz="2000" spc="-5" dirty="0">
                          <a:latin typeface="Arial"/>
                          <a:cs typeface="Arial"/>
                        </a:rPr>
                        <a:t>Ambalajlanmayan</a:t>
                      </a:r>
                      <a:r>
                        <a:rPr sz="2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su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630"/>
                        </a:lnSpc>
                      </a:pPr>
                      <a:endParaRPr sz="8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2242">
                <a:tc>
                  <a:txBody>
                    <a:bodyPr/>
                    <a:lstStyle/>
                    <a:p>
                      <a:pPr>
                        <a:lnSpc>
                          <a:spcPts val="3145"/>
                        </a:lnSpc>
                      </a:pPr>
                      <a:r>
                        <a:rPr sz="2000" spc="-5" dirty="0">
                          <a:latin typeface="Arial"/>
                          <a:cs typeface="Arial"/>
                        </a:rPr>
                        <a:t>Ambalajlanan</a:t>
                      </a:r>
                      <a:r>
                        <a:rPr sz="2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saf</a:t>
                      </a:r>
                      <a:r>
                        <a:rPr sz="2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su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8100">
                      <a:solidFill>
                        <a:srgbClr val="FFFFFF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1320" y="747846"/>
            <a:ext cx="3943397" cy="451893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878073" y="254889"/>
            <a:ext cx="2930525" cy="828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3919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GENEL</a:t>
            </a:r>
            <a:r>
              <a:rPr sz="18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TANIMLAR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spc="-20" dirty="0">
                <a:solidFill>
                  <a:srgbClr val="1F4E79"/>
                </a:solidFill>
                <a:latin typeface="Arial Rounded MT Bold"/>
                <a:cs typeface="Arial Rounded MT Bold"/>
              </a:rPr>
              <a:t>FARMASÖT</a:t>
            </a:r>
            <a:r>
              <a:rPr sz="1800" b="1" spc="-20" dirty="0">
                <a:solidFill>
                  <a:srgbClr val="1F4E79"/>
                </a:solidFill>
                <a:latin typeface="Calibri"/>
                <a:cs typeface="Calibri"/>
              </a:rPr>
              <a:t>İ</a:t>
            </a:r>
            <a:r>
              <a:rPr sz="1800" b="1" spc="-20" dirty="0">
                <a:solidFill>
                  <a:srgbClr val="1F4E79"/>
                </a:solidFill>
                <a:latin typeface="Arial Rounded MT Bold"/>
                <a:cs typeface="Arial Rounded MT Bold"/>
              </a:rPr>
              <a:t>K</a:t>
            </a:r>
            <a:r>
              <a:rPr sz="1800" b="1" spc="-55" dirty="0">
                <a:solidFill>
                  <a:srgbClr val="1F4E79"/>
                </a:solidFill>
                <a:latin typeface="Arial Rounded MT Bold"/>
                <a:cs typeface="Arial Rounded MT Bold"/>
              </a:rPr>
              <a:t> </a:t>
            </a:r>
            <a:r>
              <a:rPr sz="1800" b="1" dirty="0">
                <a:solidFill>
                  <a:srgbClr val="1F4E79"/>
                </a:solidFill>
                <a:latin typeface="Arial Rounded MT Bold"/>
                <a:cs typeface="Arial Rounded MT Bold"/>
              </a:rPr>
              <a:t>AMAÇLI</a:t>
            </a:r>
            <a:r>
              <a:rPr sz="1800" b="1" spc="405" dirty="0">
                <a:solidFill>
                  <a:srgbClr val="1F4E79"/>
                </a:solidFill>
                <a:latin typeface="Arial Rounded MT Bold"/>
                <a:cs typeface="Arial Rounded MT Bold"/>
              </a:rPr>
              <a:t> </a:t>
            </a:r>
            <a:r>
              <a:rPr sz="1800" b="1" dirty="0">
                <a:solidFill>
                  <a:srgbClr val="1F4E79"/>
                </a:solidFill>
                <a:latin typeface="Arial Rounded MT Bold"/>
                <a:cs typeface="Arial Rounded MT Bold"/>
              </a:rPr>
              <a:t>SU</a:t>
            </a:r>
            <a:endParaRPr sz="1800">
              <a:latin typeface="Arial Rounded MT Bold"/>
              <a:cs typeface="Arial Rounded MT Bold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7542" y="6479844"/>
            <a:ext cx="83820" cy="140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dirty="0">
                <a:solidFill>
                  <a:srgbClr val="888888"/>
                </a:solidFill>
                <a:latin typeface="Calibri"/>
                <a:cs typeface="Calibri"/>
              </a:rPr>
              <a:t>1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465">
              <a:lnSpc>
                <a:spcPts val="1060"/>
              </a:lnSpc>
            </a:pPr>
            <a:fld id="{81D60167-4931-47E6-BA6A-407CBD079E47}" type="slidenum">
              <a:rPr dirty="0"/>
              <a:t>11</a:t>
            </a:fld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804163" y="1509141"/>
            <a:ext cx="7166609" cy="34397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Arial"/>
                <a:cs typeface="Arial"/>
              </a:rPr>
              <a:t>Farmakopelerde</a:t>
            </a:r>
            <a:r>
              <a:rPr sz="2800" spc="4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kayıtlı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su</a:t>
            </a:r>
            <a:r>
              <a:rPr sz="2800" dirty="0">
                <a:latin typeface="Arial"/>
                <a:cs typeface="Arial"/>
              </a:rPr>
              <a:t> çeşitleri </a:t>
            </a:r>
            <a:r>
              <a:rPr sz="2800" spc="-20" dirty="0">
                <a:latin typeface="Arial"/>
                <a:cs typeface="Arial"/>
              </a:rPr>
              <a:t>şunlardır.</a:t>
            </a:r>
            <a:endParaRPr sz="2800">
              <a:latin typeface="Arial"/>
              <a:cs typeface="Arial"/>
            </a:endParaRPr>
          </a:p>
          <a:p>
            <a:pPr marL="208915" marR="5372100" indent="-196850">
              <a:lnSpc>
                <a:spcPct val="100000"/>
              </a:lnSpc>
            </a:pPr>
            <a:r>
              <a:rPr sz="2800" b="1" spc="-5" dirty="0">
                <a:latin typeface="Arial"/>
                <a:cs typeface="Arial"/>
              </a:rPr>
              <a:t>İçme</a:t>
            </a:r>
            <a:r>
              <a:rPr sz="2800" b="1" spc="-70" dirty="0">
                <a:latin typeface="Arial"/>
                <a:cs typeface="Arial"/>
              </a:rPr>
              <a:t> </a:t>
            </a:r>
            <a:r>
              <a:rPr sz="2800" b="1" spc="-15" dirty="0">
                <a:latin typeface="Arial"/>
                <a:cs typeface="Arial"/>
              </a:rPr>
              <a:t>Suyu </a:t>
            </a:r>
            <a:r>
              <a:rPr sz="2800" b="1" spc="-765" dirty="0"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Arial"/>
                <a:cs typeface="Arial"/>
              </a:rPr>
              <a:t>Saf</a:t>
            </a:r>
            <a:r>
              <a:rPr sz="2800" b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Arial"/>
                <a:cs typeface="Arial"/>
              </a:rPr>
              <a:t>Su</a:t>
            </a:r>
            <a:endParaRPr sz="2800">
              <a:latin typeface="Arial"/>
              <a:cs typeface="Arial"/>
            </a:endParaRPr>
          </a:p>
          <a:p>
            <a:pPr marL="208915" marR="3869690" indent="-6350">
              <a:lnSpc>
                <a:spcPct val="100000"/>
              </a:lnSpc>
            </a:pPr>
            <a:r>
              <a:rPr sz="2800" b="1" spc="-5" dirty="0">
                <a:solidFill>
                  <a:srgbClr val="FF0000"/>
                </a:solidFill>
                <a:latin typeface="Arial"/>
                <a:cs typeface="Arial"/>
              </a:rPr>
              <a:t>Yüksek saflıkta </a:t>
            </a: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su </a:t>
            </a:r>
            <a:r>
              <a:rPr sz="2800" b="1" spc="-7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Arial"/>
                <a:cs typeface="Arial"/>
              </a:rPr>
              <a:t>Steril</a:t>
            </a:r>
            <a:r>
              <a:rPr sz="2800" b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Arial"/>
                <a:cs typeface="Arial"/>
              </a:rPr>
              <a:t>Saf Su</a:t>
            </a:r>
            <a:endParaRPr sz="2800">
              <a:latin typeface="Arial"/>
              <a:cs typeface="Arial"/>
            </a:endParaRPr>
          </a:p>
          <a:p>
            <a:pPr marL="601980">
              <a:lnSpc>
                <a:spcPct val="100000"/>
              </a:lnSpc>
              <a:spcBef>
                <a:spcPts val="5"/>
              </a:spcBef>
            </a:pP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Enjeksiyonluk</a:t>
            </a:r>
            <a:r>
              <a:rPr sz="2800" b="1" spc="3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006FC0"/>
                </a:solidFill>
                <a:latin typeface="Arial"/>
                <a:cs typeface="Arial"/>
              </a:rPr>
              <a:t>Su</a:t>
            </a:r>
            <a:endParaRPr sz="2800">
              <a:latin typeface="Arial"/>
              <a:cs typeface="Arial"/>
            </a:endParaRPr>
          </a:p>
          <a:p>
            <a:pPr marL="601980">
              <a:lnSpc>
                <a:spcPct val="100000"/>
              </a:lnSpc>
            </a:pP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Steril</a:t>
            </a:r>
            <a:r>
              <a:rPr sz="2800" b="1" spc="-2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Enjeksiyonluk</a:t>
            </a:r>
            <a:r>
              <a:rPr sz="2800" b="1" spc="4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Su</a:t>
            </a:r>
            <a:endParaRPr sz="2800">
              <a:latin typeface="Arial"/>
              <a:cs typeface="Arial"/>
            </a:endParaRPr>
          </a:p>
          <a:p>
            <a:pPr marL="601980">
              <a:lnSpc>
                <a:spcPct val="100000"/>
              </a:lnSpc>
            </a:pP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Bakteriostatik</a:t>
            </a:r>
            <a:r>
              <a:rPr sz="2800" b="1" spc="4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İçeren Enjeksiyonluk</a:t>
            </a:r>
            <a:r>
              <a:rPr sz="2800" b="1" spc="5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Su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3358260" y="5783808"/>
            <a:ext cx="1122680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55"/>
              </a:lnSpc>
            </a:pPr>
            <a:r>
              <a:rPr sz="900" spc="-5" dirty="0">
                <a:solidFill>
                  <a:srgbClr val="888888"/>
                </a:solidFill>
                <a:latin typeface="Calibri"/>
                <a:cs typeface="Calibri"/>
              </a:rPr>
              <a:t>Prof.Dr.</a:t>
            </a:r>
            <a:r>
              <a:rPr sz="900" spc="-15" dirty="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888888"/>
                </a:solidFill>
                <a:latin typeface="Calibri"/>
                <a:cs typeface="Calibri"/>
              </a:rPr>
              <a:t>Ayhan</a:t>
            </a:r>
            <a:r>
              <a:rPr sz="900" spc="15" dirty="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888888"/>
                </a:solidFill>
                <a:latin typeface="Calibri"/>
                <a:cs typeface="Calibri"/>
              </a:rPr>
              <a:t>SAVAŞER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95258" y="6451193"/>
            <a:ext cx="141605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888888"/>
                </a:solidFill>
                <a:latin typeface="Calibri"/>
                <a:cs typeface="Calibri"/>
              </a:rPr>
              <a:t>15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1320" y="747846"/>
            <a:ext cx="3943397" cy="451893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625088" y="254889"/>
            <a:ext cx="1826260" cy="828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652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GENEL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TANIMLAR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1F4E79"/>
                </a:solidFill>
                <a:latin typeface="Arial Rounded MT Bold"/>
                <a:cs typeface="Arial Rounded MT Bold"/>
              </a:rPr>
              <a:t>1.</a:t>
            </a:r>
            <a:r>
              <a:rPr sz="1800" b="1" spc="-30" dirty="0">
                <a:solidFill>
                  <a:srgbClr val="1F4E79"/>
                </a:solidFill>
                <a:latin typeface="Arial Rounded MT Bold"/>
                <a:cs typeface="Arial Rounded MT Bold"/>
              </a:rPr>
              <a:t> </a:t>
            </a:r>
            <a:r>
              <a:rPr sz="1800" b="1" dirty="0">
                <a:solidFill>
                  <a:srgbClr val="1F4E79"/>
                </a:solidFill>
                <a:latin typeface="Calibri"/>
                <a:cs typeface="Calibri"/>
              </a:rPr>
              <a:t>İ</a:t>
            </a:r>
            <a:r>
              <a:rPr sz="1800" b="1" dirty="0">
                <a:solidFill>
                  <a:srgbClr val="1F4E79"/>
                </a:solidFill>
                <a:latin typeface="Arial Rounded MT Bold"/>
                <a:cs typeface="Arial Rounded MT Bold"/>
              </a:rPr>
              <a:t>çme</a:t>
            </a:r>
            <a:r>
              <a:rPr sz="1800" b="1" spc="-50" dirty="0">
                <a:solidFill>
                  <a:srgbClr val="1F4E79"/>
                </a:solidFill>
                <a:latin typeface="Arial Rounded MT Bold"/>
                <a:cs typeface="Arial Rounded MT Bold"/>
              </a:rPr>
              <a:t> </a:t>
            </a:r>
            <a:r>
              <a:rPr sz="1800" b="1" dirty="0">
                <a:solidFill>
                  <a:srgbClr val="1F4E79"/>
                </a:solidFill>
                <a:latin typeface="Arial Rounded MT Bold"/>
                <a:cs typeface="Arial Rounded MT Bold"/>
              </a:rPr>
              <a:t>Suyu</a:t>
            </a:r>
            <a:endParaRPr sz="1800">
              <a:latin typeface="Arial Rounded MT Bold"/>
              <a:cs typeface="Arial Rounded MT Bold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46162" y="1461655"/>
            <a:ext cx="6910070" cy="398145"/>
          </a:xfrm>
          <a:custGeom>
            <a:avLst/>
            <a:gdLst/>
            <a:ahLst/>
            <a:cxnLst/>
            <a:rect l="l" t="t" r="r" b="b"/>
            <a:pathLst>
              <a:path w="6910070" h="398144">
                <a:moveTo>
                  <a:pt x="1603248" y="0"/>
                </a:moveTo>
                <a:lnTo>
                  <a:pt x="0" y="0"/>
                </a:lnTo>
                <a:lnTo>
                  <a:pt x="0" y="397751"/>
                </a:lnTo>
                <a:lnTo>
                  <a:pt x="1603248" y="397751"/>
                </a:lnTo>
                <a:lnTo>
                  <a:pt x="1603248" y="0"/>
                </a:lnTo>
                <a:close/>
              </a:path>
              <a:path w="6910070" h="398144">
                <a:moveTo>
                  <a:pt x="6909879" y="0"/>
                </a:moveTo>
                <a:lnTo>
                  <a:pt x="3762819" y="0"/>
                </a:lnTo>
                <a:lnTo>
                  <a:pt x="3660711" y="0"/>
                </a:lnTo>
                <a:lnTo>
                  <a:pt x="1603311" y="0"/>
                </a:lnTo>
                <a:lnTo>
                  <a:pt x="1603311" y="397751"/>
                </a:lnTo>
                <a:lnTo>
                  <a:pt x="3660711" y="397751"/>
                </a:lnTo>
                <a:lnTo>
                  <a:pt x="3762819" y="397751"/>
                </a:lnTo>
                <a:lnTo>
                  <a:pt x="6909879" y="397751"/>
                </a:lnTo>
                <a:lnTo>
                  <a:pt x="6909879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46162" y="3595242"/>
            <a:ext cx="2217420" cy="398145"/>
          </a:xfrm>
          <a:custGeom>
            <a:avLst/>
            <a:gdLst/>
            <a:ahLst/>
            <a:cxnLst/>
            <a:rect l="l" t="t" r="r" b="b"/>
            <a:pathLst>
              <a:path w="2217420" h="398145">
                <a:moveTo>
                  <a:pt x="2217420" y="0"/>
                </a:moveTo>
                <a:lnTo>
                  <a:pt x="0" y="0"/>
                </a:lnTo>
                <a:lnTo>
                  <a:pt x="0" y="397764"/>
                </a:lnTo>
                <a:lnTo>
                  <a:pt x="2217420" y="397764"/>
                </a:lnTo>
                <a:lnTo>
                  <a:pt x="221742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46162" y="5728880"/>
            <a:ext cx="3939540" cy="398145"/>
          </a:xfrm>
          <a:custGeom>
            <a:avLst/>
            <a:gdLst/>
            <a:ahLst/>
            <a:cxnLst/>
            <a:rect l="l" t="t" r="r" b="b"/>
            <a:pathLst>
              <a:path w="3939540" h="398145">
                <a:moveTo>
                  <a:pt x="3939540" y="0"/>
                </a:moveTo>
                <a:lnTo>
                  <a:pt x="0" y="0"/>
                </a:lnTo>
                <a:lnTo>
                  <a:pt x="0" y="397764"/>
                </a:lnTo>
                <a:lnTo>
                  <a:pt x="3939540" y="397764"/>
                </a:lnTo>
                <a:lnTo>
                  <a:pt x="393954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033678" y="1411350"/>
            <a:ext cx="7877809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Arial"/>
                <a:cs typeface="Arial"/>
              </a:rPr>
              <a:t>Amerikan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Farmakopesi</a:t>
            </a:r>
            <a:r>
              <a:rPr sz="2800" spc="4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(USP)’de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içme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suyu, 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Dünya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Sağlık </a:t>
            </a:r>
            <a:r>
              <a:rPr sz="2800" dirty="0">
                <a:latin typeface="Arial"/>
                <a:cs typeface="Arial"/>
              </a:rPr>
              <a:t>Örgütü</a:t>
            </a:r>
            <a:r>
              <a:rPr sz="2800" spc="-5" dirty="0">
                <a:latin typeface="Arial"/>
                <a:cs typeface="Arial"/>
              </a:rPr>
              <a:t> (WHO)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tarafından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belirlenen</a:t>
            </a:r>
            <a:endParaRPr sz="2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46162" y="2315082"/>
            <a:ext cx="3503929" cy="39814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60"/>
              </a:lnSpc>
            </a:pPr>
            <a:r>
              <a:rPr sz="2800" spc="-5" dirty="0">
                <a:latin typeface="Arial"/>
                <a:cs typeface="Arial"/>
              </a:rPr>
              <a:t>içme</a:t>
            </a:r>
            <a:r>
              <a:rPr sz="2800" spc="-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suyu</a:t>
            </a:r>
            <a:r>
              <a:rPr sz="2800" spc="-2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kılavuzuna</a:t>
            </a:r>
            <a:endParaRPr sz="2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37964" y="2265044"/>
            <a:ext cx="331089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Arial"/>
                <a:cs typeface="Arial"/>
              </a:rPr>
              <a:t>uygun</a:t>
            </a:r>
            <a:r>
              <a:rPr sz="2800" spc="-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olan</a:t>
            </a:r>
            <a:r>
              <a:rPr sz="2800" spc="-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su</a:t>
            </a:r>
            <a:r>
              <a:rPr sz="2800" spc="-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olarak</a:t>
            </a:r>
            <a:endParaRPr sz="2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67882" y="2530544"/>
            <a:ext cx="8152765" cy="30130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5" dirty="0">
                <a:latin typeface="Arial"/>
                <a:cs typeface="Arial"/>
              </a:rPr>
              <a:t>tanımlanmıştır.</a:t>
            </a:r>
            <a:endParaRPr sz="2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800" spc="-5" dirty="0">
                <a:latin typeface="Arial"/>
                <a:cs typeface="Arial"/>
              </a:rPr>
              <a:t>İçme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suyunun;</a:t>
            </a:r>
          </a:p>
          <a:p>
            <a:pPr marL="228600" indent="-216535">
              <a:lnSpc>
                <a:spcPct val="100000"/>
              </a:lnSpc>
              <a:buChar char="*"/>
              <a:tabLst>
                <a:tab pos="229235" algn="l"/>
              </a:tabLst>
            </a:pPr>
            <a:r>
              <a:rPr sz="2800" spc="-5" dirty="0">
                <a:latin typeface="Arial"/>
                <a:cs typeface="Arial"/>
              </a:rPr>
              <a:t>Ar-Ge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kimyasal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sentez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aşamasının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ilk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evrelerinde,</a:t>
            </a:r>
            <a:endParaRPr sz="2800" dirty="0">
              <a:latin typeface="Arial"/>
              <a:cs typeface="Arial"/>
            </a:endParaRPr>
          </a:p>
          <a:p>
            <a:pPr marL="12700" marR="909319">
              <a:lnSpc>
                <a:spcPct val="100000"/>
              </a:lnSpc>
              <a:buChar char="*"/>
              <a:tabLst>
                <a:tab pos="248920" algn="l"/>
              </a:tabLst>
            </a:pPr>
            <a:r>
              <a:rPr sz="2800" spc="-5" dirty="0">
                <a:latin typeface="Arial"/>
                <a:cs typeface="Arial"/>
              </a:rPr>
              <a:t>Farmasötik</a:t>
            </a:r>
            <a:r>
              <a:rPr sz="2800" spc="3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üretimde</a:t>
            </a:r>
            <a:r>
              <a:rPr sz="2800" spc="3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kullanılan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ekipmanların </a:t>
            </a:r>
            <a:r>
              <a:rPr sz="2800" spc="-76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temizliğinin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ilk aşamasında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veya</a:t>
            </a:r>
            <a:endParaRPr sz="2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800" spc="-5" dirty="0">
                <a:latin typeface="Arial"/>
                <a:cs typeface="Arial"/>
              </a:rPr>
              <a:t>*Farmasötik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su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üretiminde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kullanıldığı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için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371599" y="5679135"/>
            <a:ext cx="4943117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Arial"/>
                <a:cs typeface="Arial"/>
              </a:rPr>
              <a:t>kalitesi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oldukça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önemlidir.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49421" y="254889"/>
            <a:ext cx="1702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GENEL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TANIMLAR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95258" y="6451193"/>
            <a:ext cx="141605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888888"/>
                </a:solidFill>
                <a:latin typeface="Calibri"/>
                <a:cs typeface="Calibri"/>
              </a:rPr>
              <a:t>16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24737" y="907866"/>
            <a:ext cx="1986627" cy="451893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576065" y="943483"/>
            <a:ext cx="12858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F4E79"/>
                </a:solidFill>
                <a:latin typeface="Arial Rounded MT Bold"/>
                <a:cs typeface="Arial Rounded MT Bold"/>
              </a:rPr>
              <a:t>D</a:t>
            </a:r>
            <a:r>
              <a:rPr sz="1800" b="1" dirty="0">
                <a:solidFill>
                  <a:srgbClr val="1F4E79"/>
                </a:solidFill>
                <a:latin typeface="Calibri"/>
                <a:cs typeface="Calibri"/>
              </a:rPr>
              <a:t>İ</a:t>
            </a:r>
            <a:r>
              <a:rPr sz="1800" b="1" dirty="0">
                <a:solidFill>
                  <a:srgbClr val="1F4E79"/>
                </a:solidFill>
                <a:latin typeface="Arial Rounded MT Bold"/>
                <a:cs typeface="Arial Rounded MT Bold"/>
              </a:rPr>
              <a:t>ST</a:t>
            </a:r>
            <a:r>
              <a:rPr sz="1800" b="1" dirty="0">
                <a:solidFill>
                  <a:srgbClr val="1F4E79"/>
                </a:solidFill>
                <a:latin typeface="Calibri"/>
                <a:cs typeface="Calibri"/>
              </a:rPr>
              <a:t>İ</a:t>
            </a:r>
            <a:r>
              <a:rPr sz="1800" b="1" dirty="0">
                <a:solidFill>
                  <a:srgbClr val="1F4E79"/>
                </a:solidFill>
                <a:latin typeface="Arial Rounded MT Bold"/>
                <a:cs typeface="Arial Rounded MT Bold"/>
              </a:rPr>
              <a:t>LE</a:t>
            </a:r>
            <a:r>
              <a:rPr sz="1800" b="1" spc="-105" dirty="0">
                <a:solidFill>
                  <a:srgbClr val="1F4E79"/>
                </a:solidFill>
                <a:latin typeface="Arial Rounded MT Bold"/>
                <a:cs typeface="Arial Rounded MT Bold"/>
              </a:rPr>
              <a:t> </a:t>
            </a:r>
            <a:r>
              <a:rPr sz="1800" b="1" dirty="0">
                <a:solidFill>
                  <a:srgbClr val="1F4E79"/>
                </a:solidFill>
                <a:latin typeface="Arial Rounded MT Bold"/>
                <a:cs typeface="Arial Rounded MT Bold"/>
              </a:rPr>
              <a:t>SU</a:t>
            </a:r>
            <a:endParaRPr sz="1800">
              <a:latin typeface="Arial Rounded MT Bold"/>
              <a:cs typeface="Arial Rounded MT Bold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8922" y="4106417"/>
            <a:ext cx="1445260" cy="398145"/>
          </a:xfrm>
          <a:custGeom>
            <a:avLst/>
            <a:gdLst/>
            <a:ahLst/>
            <a:cxnLst/>
            <a:rect l="l" t="t" r="r" b="b"/>
            <a:pathLst>
              <a:path w="1445260" h="398145">
                <a:moveTo>
                  <a:pt x="1444752" y="0"/>
                </a:moveTo>
                <a:lnTo>
                  <a:pt x="1068324" y="0"/>
                </a:lnTo>
                <a:lnTo>
                  <a:pt x="969264" y="0"/>
                </a:lnTo>
                <a:lnTo>
                  <a:pt x="0" y="0"/>
                </a:lnTo>
                <a:lnTo>
                  <a:pt x="0" y="397764"/>
                </a:lnTo>
                <a:lnTo>
                  <a:pt x="969264" y="397764"/>
                </a:lnTo>
                <a:lnTo>
                  <a:pt x="1068324" y="397764"/>
                </a:lnTo>
                <a:lnTo>
                  <a:pt x="1444752" y="397764"/>
                </a:lnTo>
                <a:lnTo>
                  <a:pt x="144475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20876" y="1495805"/>
            <a:ext cx="69900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latin typeface="Arial"/>
                <a:cs typeface="Arial"/>
              </a:rPr>
              <a:t>Distile</a:t>
            </a:r>
            <a:r>
              <a:rPr sz="2800" b="1" spc="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Su (Aqua</a:t>
            </a:r>
            <a:r>
              <a:rPr sz="2800" b="1" spc="3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Destillata, </a:t>
            </a:r>
            <a:r>
              <a:rPr sz="2800" b="1" spc="-5" dirty="0">
                <a:latin typeface="Arial"/>
                <a:cs typeface="Arial"/>
              </a:rPr>
              <a:t>Eau</a:t>
            </a:r>
            <a:r>
              <a:rPr sz="2800" b="1" spc="10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Distillée);</a:t>
            </a:r>
            <a:endParaRPr sz="2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8924" y="1972817"/>
            <a:ext cx="7790180" cy="42672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60"/>
              </a:lnSpc>
            </a:pPr>
            <a:r>
              <a:rPr sz="2800" dirty="0">
                <a:latin typeface="Arial"/>
                <a:cs typeface="Arial"/>
              </a:rPr>
              <a:t>Eczacılıkta</a:t>
            </a:r>
            <a:r>
              <a:rPr sz="2800" spc="-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sadece</a:t>
            </a:r>
            <a:r>
              <a:rPr sz="2800" spc="-5" dirty="0">
                <a:latin typeface="Arial"/>
                <a:cs typeface="Arial"/>
              </a:rPr>
              <a:t> su</a:t>
            </a:r>
            <a:r>
              <a:rPr sz="2800" dirty="0">
                <a:latin typeface="Arial"/>
                <a:cs typeface="Arial"/>
              </a:rPr>
              <a:t> terimi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ile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i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distile</a:t>
            </a:r>
            <a:r>
              <a:rPr sz="2800" i="1" u="heavy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800" i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su</a:t>
            </a:r>
            <a:r>
              <a:rPr sz="2800" i="1" spc="-10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anlaşılır.</a:t>
            </a:r>
            <a:endParaRPr sz="2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8924" y="2399538"/>
            <a:ext cx="8942070" cy="398145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60"/>
              </a:lnSpc>
              <a:tabLst>
                <a:tab pos="4532630" algn="l"/>
              </a:tabLst>
            </a:pPr>
            <a:r>
              <a:rPr sz="2800" spc="-5" dirty="0">
                <a:latin typeface="Arial"/>
                <a:cs typeface="Arial"/>
              </a:rPr>
              <a:t>Distile</a:t>
            </a:r>
            <a:r>
              <a:rPr sz="2800" spc="3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su,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bazı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kaynaklarda	</a:t>
            </a:r>
            <a:r>
              <a:rPr sz="2800" i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saf</a:t>
            </a:r>
            <a:r>
              <a:rPr sz="2800" i="1"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800" i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su</a:t>
            </a:r>
            <a:r>
              <a:rPr sz="2800" i="1" u="heavy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olarak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da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nitelendirilir</a:t>
            </a:r>
            <a:endParaRPr sz="2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036811" y="2349499"/>
            <a:ext cx="1244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Arial"/>
                <a:cs typeface="Arial"/>
              </a:rPr>
              <a:t>.</a:t>
            </a:r>
            <a:endParaRPr sz="2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6171" y="2776219"/>
            <a:ext cx="8313420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Arial"/>
                <a:cs typeface="Arial"/>
              </a:rPr>
              <a:t>İyi</a:t>
            </a:r>
            <a:r>
              <a:rPr sz="2800" spc="-5" dirty="0">
                <a:latin typeface="Arial"/>
                <a:cs typeface="Arial"/>
              </a:rPr>
              <a:t> bir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çözücüdür,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ucuzdur;</a:t>
            </a:r>
            <a:r>
              <a:rPr sz="2800" dirty="0">
                <a:latin typeface="Arial"/>
                <a:cs typeface="Arial"/>
              </a:rPr>
              <a:t> ayrıca </a:t>
            </a:r>
            <a:r>
              <a:rPr sz="2800" spc="-5" dirty="0">
                <a:latin typeface="Arial"/>
                <a:cs typeface="Arial"/>
              </a:rPr>
              <a:t>fizyolojik </a:t>
            </a:r>
            <a:r>
              <a:rPr sz="2800" dirty="0">
                <a:latin typeface="Arial"/>
                <a:cs typeface="Arial"/>
              </a:rPr>
              <a:t>sıvılarının </a:t>
            </a:r>
            <a:r>
              <a:rPr sz="2800" spc="-76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yapısına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da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uygundur.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800" spc="-5" dirty="0">
                <a:latin typeface="Arial"/>
                <a:cs typeface="Arial"/>
              </a:rPr>
              <a:t>Distile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su;</a:t>
            </a:r>
            <a:endParaRPr sz="2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157983" y="4533138"/>
            <a:ext cx="3880485" cy="39814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65"/>
              </a:lnSpc>
            </a:pPr>
            <a:r>
              <a:rPr sz="2800" dirty="0">
                <a:latin typeface="Arial"/>
                <a:cs typeface="Arial"/>
              </a:rPr>
              <a:t>çeşme</a:t>
            </a:r>
            <a:r>
              <a:rPr sz="2800" spc="-2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(içme)</a:t>
            </a:r>
            <a:r>
              <a:rPr sz="2800" spc="-2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suyundan</a:t>
            </a:r>
            <a:endParaRPr sz="2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6171" y="4483049"/>
            <a:ext cx="66986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932170" algn="l"/>
              </a:tabLst>
            </a:pPr>
            <a:r>
              <a:rPr sz="2800" spc="-5" dirty="0">
                <a:latin typeface="Arial"/>
                <a:cs typeface="Arial"/>
              </a:rPr>
              <a:t>İyi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k</a:t>
            </a:r>
            <a:r>
              <a:rPr sz="2800" dirty="0">
                <a:latin typeface="Arial"/>
                <a:cs typeface="Arial"/>
              </a:rPr>
              <a:t>a</a:t>
            </a:r>
            <a:r>
              <a:rPr sz="2800" spc="-10" dirty="0">
                <a:latin typeface="Arial"/>
                <a:cs typeface="Arial"/>
              </a:rPr>
              <a:t>lit</a:t>
            </a:r>
            <a:r>
              <a:rPr sz="2800" dirty="0">
                <a:latin typeface="Arial"/>
                <a:cs typeface="Arial"/>
              </a:rPr>
              <a:t>e</a:t>
            </a:r>
            <a:r>
              <a:rPr sz="2800" spc="-10" dirty="0">
                <a:latin typeface="Arial"/>
                <a:cs typeface="Arial"/>
              </a:rPr>
              <a:t>l</a:t>
            </a:r>
            <a:r>
              <a:rPr sz="2800" spc="-5" dirty="0">
                <a:latin typeface="Arial"/>
                <a:cs typeface="Arial"/>
              </a:rPr>
              <a:t>i </a:t>
            </a:r>
            <a:r>
              <a:rPr sz="2800" spc="-10" dirty="0">
                <a:latin typeface="Arial"/>
                <a:cs typeface="Arial"/>
              </a:rPr>
              <a:t>bi</a:t>
            </a:r>
            <a:r>
              <a:rPr sz="2800" spc="-5" dirty="0">
                <a:latin typeface="Arial"/>
                <a:cs typeface="Arial"/>
              </a:rPr>
              <a:t>r</a:t>
            </a:r>
            <a:r>
              <a:rPr sz="2800" dirty="0">
                <a:latin typeface="Arial"/>
                <a:cs typeface="Arial"/>
              </a:rPr>
              <a:t>	</a:t>
            </a:r>
            <a:r>
              <a:rPr sz="2800" spc="-5" dirty="0">
                <a:latin typeface="Arial"/>
                <a:cs typeface="Arial"/>
              </a:rPr>
              <a:t>veya</a:t>
            </a:r>
            <a:endParaRPr sz="2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890004" y="4533138"/>
            <a:ext cx="1506220" cy="39814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1270">
              <a:lnSpc>
                <a:spcPts val="3065"/>
              </a:lnSpc>
            </a:pPr>
            <a:r>
              <a:rPr sz="2800" spc="-5" dirty="0">
                <a:latin typeface="Arial"/>
                <a:cs typeface="Arial"/>
              </a:rPr>
              <a:t>de</a:t>
            </a:r>
            <a:r>
              <a:rPr sz="2800" dirty="0">
                <a:latin typeface="Arial"/>
                <a:cs typeface="Arial"/>
              </a:rPr>
              <a:t>i</a:t>
            </a:r>
            <a:r>
              <a:rPr sz="2800" spc="-5" dirty="0">
                <a:latin typeface="Arial"/>
                <a:cs typeface="Arial"/>
              </a:rPr>
              <a:t>y</a:t>
            </a:r>
            <a:r>
              <a:rPr sz="2800" dirty="0">
                <a:latin typeface="Arial"/>
                <a:cs typeface="Arial"/>
              </a:rPr>
              <a:t>o</a:t>
            </a:r>
            <a:r>
              <a:rPr sz="2800" spc="-5" dirty="0">
                <a:latin typeface="Arial"/>
                <a:cs typeface="Arial"/>
              </a:rPr>
              <a:t>ni</a:t>
            </a:r>
            <a:r>
              <a:rPr sz="2800" dirty="0">
                <a:latin typeface="Arial"/>
                <a:cs typeface="Arial"/>
              </a:rPr>
              <a:t>z</a:t>
            </a:r>
            <a:r>
              <a:rPr sz="2800" spc="-5" dirty="0">
                <a:latin typeface="Arial"/>
                <a:cs typeface="Arial"/>
              </a:rPr>
              <a:t>e</a:t>
            </a:r>
            <a:endParaRPr sz="2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6171" y="4910454"/>
            <a:ext cx="62985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Arial"/>
                <a:cs typeface="Arial"/>
              </a:rPr>
              <a:t>sudan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hareket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edilerek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normal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şartlarda</a:t>
            </a:r>
            <a:endParaRPr sz="28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6171" y="5337149"/>
            <a:ext cx="26797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Arial"/>
                <a:cs typeface="Arial"/>
              </a:rPr>
              <a:t>*distilasyon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veya</a:t>
            </a:r>
            <a:endParaRPr sz="28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6171" y="5764174"/>
            <a:ext cx="414210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Arial"/>
                <a:cs typeface="Arial"/>
              </a:rPr>
              <a:t>*vakum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distilasyonu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ya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da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0772" y="6190894"/>
            <a:ext cx="334264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Arial"/>
                <a:cs typeface="Arial"/>
              </a:rPr>
              <a:t>*</a:t>
            </a:r>
            <a:r>
              <a:rPr sz="2800" dirty="0">
                <a:latin typeface="Arial"/>
                <a:cs typeface="Arial"/>
              </a:rPr>
              <a:t>b</a:t>
            </a:r>
            <a:r>
              <a:rPr sz="2800" spc="-5" dirty="0">
                <a:latin typeface="Arial"/>
                <a:cs typeface="Arial"/>
              </a:rPr>
              <a:t>u</a:t>
            </a:r>
            <a:r>
              <a:rPr sz="2800" spc="-1030" dirty="0">
                <a:latin typeface="Arial"/>
                <a:cs typeface="Arial"/>
              </a:rPr>
              <a:t>h</a:t>
            </a:r>
            <a:r>
              <a:rPr sz="1350" baseline="-9259" dirty="0">
                <a:solidFill>
                  <a:srgbClr val="888888"/>
                </a:solidFill>
                <a:latin typeface="Calibri"/>
                <a:cs typeface="Calibri"/>
              </a:rPr>
              <a:t>1</a:t>
            </a:r>
            <a:r>
              <a:rPr sz="1350" spc="-7" baseline="-9259" dirty="0">
                <a:solidFill>
                  <a:srgbClr val="888888"/>
                </a:solidFill>
                <a:latin typeface="Calibri"/>
                <a:cs typeface="Calibri"/>
              </a:rPr>
              <a:t>1</a:t>
            </a:r>
            <a:r>
              <a:rPr sz="1350" spc="-165" baseline="-9259" dirty="0">
                <a:solidFill>
                  <a:srgbClr val="888888"/>
                </a:solidFill>
                <a:latin typeface="Calibri"/>
                <a:cs typeface="Calibri"/>
              </a:rPr>
              <a:t>.</a:t>
            </a:r>
            <a:r>
              <a:rPr sz="2800" spc="-1450" dirty="0">
                <a:latin typeface="Arial"/>
                <a:cs typeface="Arial"/>
              </a:rPr>
              <a:t>a</a:t>
            </a:r>
            <a:r>
              <a:rPr sz="1350" spc="-7" baseline="-9259" dirty="0">
                <a:solidFill>
                  <a:srgbClr val="888888"/>
                </a:solidFill>
                <a:latin typeface="Calibri"/>
                <a:cs typeface="Calibri"/>
              </a:rPr>
              <a:t>02.</a:t>
            </a:r>
            <a:r>
              <a:rPr sz="1350" spc="-232" baseline="-9259" dirty="0">
                <a:solidFill>
                  <a:srgbClr val="888888"/>
                </a:solidFill>
                <a:latin typeface="Calibri"/>
                <a:cs typeface="Calibri"/>
              </a:rPr>
              <a:t>2</a:t>
            </a:r>
            <a:r>
              <a:rPr sz="2800" spc="-790" dirty="0">
                <a:latin typeface="Arial"/>
                <a:cs typeface="Arial"/>
              </a:rPr>
              <a:t>r</a:t>
            </a:r>
            <a:r>
              <a:rPr sz="1350" spc="-22" baseline="-9259" dirty="0">
                <a:solidFill>
                  <a:srgbClr val="888888"/>
                </a:solidFill>
                <a:latin typeface="Calibri"/>
                <a:cs typeface="Calibri"/>
              </a:rPr>
              <a:t>0</a:t>
            </a:r>
            <a:r>
              <a:rPr sz="1350" baseline="-9259" dirty="0">
                <a:solidFill>
                  <a:srgbClr val="888888"/>
                </a:solidFill>
                <a:latin typeface="Calibri"/>
                <a:cs typeface="Calibri"/>
              </a:rPr>
              <a:t>21 </a:t>
            </a:r>
            <a:r>
              <a:rPr sz="2800" spc="-5" dirty="0">
                <a:latin typeface="Arial"/>
                <a:cs typeface="Arial"/>
              </a:rPr>
              <a:t>i</a:t>
            </a:r>
            <a:r>
              <a:rPr sz="2800" dirty="0">
                <a:latin typeface="Arial"/>
                <a:cs typeface="Arial"/>
              </a:rPr>
              <a:t>l</a:t>
            </a:r>
            <a:r>
              <a:rPr sz="2800" spc="-5" dirty="0">
                <a:latin typeface="Arial"/>
                <a:cs typeface="Arial"/>
              </a:rPr>
              <a:t>e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d</a:t>
            </a:r>
            <a:r>
              <a:rPr sz="2800" dirty="0">
                <a:latin typeface="Arial"/>
                <a:cs typeface="Arial"/>
              </a:rPr>
              <a:t>i</a:t>
            </a:r>
            <a:r>
              <a:rPr sz="2800" spc="-5" dirty="0">
                <a:latin typeface="Arial"/>
                <a:cs typeface="Arial"/>
              </a:rPr>
              <a:t>s</a:t>
            </a:r>
            <a:r>
              <a:rPr sz="2800" dirty="0">
                <a:latin typeface="Arial"/>
                <a:cs typeface="Arial"/>
              </a:rPr>
              <a:t>t</a:t>
            </a:r>
            <a:r>
              <a:rPr sz="2800" spc="-5" dirty="0">
                <a:latin typeface="Arial"/>
                <a:cs typeface="Arial"/>
              </a:rPr>
              <a:t>il</a:t>
            </a:r>
            <a:r>
              <a:rPr sz="2800" dirty="0">
                <a:latin typeface="Arial"/>
                <a:cs typeface="Arial"/>
              </a:rPr>
              <a:t>a</a:t>
            </a:r>
            <a:r>
              <a:rPr sz="2800" spc="-5" dirty="0">
                <a:latin typeface="Arial"/>
                <a:cs typeface="Arial"/>
              </a:rPr>
              <a:t>s</a:t>
            </a:r>
            <a:r>
              <a:rPr sz="2800" dirty="0">
                <a:latin typeface="Arial"/>
                <a:cs typeface="Arial"/>
              </a:rPr>
              <a:t>y</a:t>
            </a:r>
            <a:r>
              <a:rPr sz="2800" spc="-5" dirty="0">
                <a:latin typeface="Arial"/>
                <a:cs typeface="Arial"/>
              </a:rPr>
              <a:t>on</a:t>
            </a:r>
            <a:endParaRPr sz="28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485388" y="6240030"/>
            <a:ext cx="3110865" cy="39814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635">
              <a:lnSpc>
                <a:spcPts val="3070"/>
              </a:lnSpc>
            </a:pPr>
            <a:r>
              <a:rPr sz="2800" spc="-5" dirty="0">
                <a:latin typeface="Arial"/>
                <a:cs typeface="Arial"/>
              </a:rPr>
              <a:t>yapılarak</a:t>
            </a:r>
            <a:r>
              <a:rPr sz="2800" spc="-30" dirty="0">
                <a:latin typeface="Arial"/>
                <a:cs typeface="Arial"/>
              </a:rPr>
              <a:t> </a:t>
            </a:r>
            <a:r>
              <a:rPr sz="2800" spc="-15" dirty="0">
                <a:latin typeface="Arial"/>
                <a:cs typeface="Arial"/>
              </a:rPr>
              <a:t>hazırlanır.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57628" y="598919"/>
            <a:ext cx="3970782" cy="57532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695191" y="112522"/>
            <a:ext cx="1756410" cy="859155"/>
          </a:xfrm>
          <a:prstGeom prst="rect">
            <a:avLst/>
          </a:prstGeom>
        </p:spPr>
        <p:txBody>
          <a:bodyPr vert="horz" wrap="square" lIns="0" tIns="154940" rIns="0" bIns="0" rtlCol="0">
            <a:spAutoFit/>
          </a:bodyPr>
          <a:lstStyle/>
          <a:p>
            <a:pPr marL="66675">
              <a:lnSpc>
                <a:spcPct val="100000"/>
              </a:lnSpc>
              <a:spcBef>
                <a:spcPts val="122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GENEL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TANIMLAR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20"/>
              </a:spcBef>
            </a:pPr>
            <a:r>
              <a:rPr sz="1800" b="1" dirty="0">
                <a:solidFill>
                  <a:srgbClr val="1F4E79"/>
                </a:solidFill>
                <a:latin typeface="Arial Rounded MT Bold"/>
                <a:cs typeface="Arial Rounded MT Bold"/>
              </a:rPr>
              <a:t>2.</a:t>
            </a:r>
            <a:r>
              <a:rPr sz="1800" b="1" spc="-30" dirty="0">
                <a:solidFill>
                  <a:srgbClr val="1F4E79"/>
                </a:solidFill>
                <a:latin typeface="Arial Rounded MT Bold"/>
                <a:cs typeface="Arial Rounded MT Bold"/>
              </a:rPr>
              <a:t> </a:t>
            </a:r>
            <a:r>
              <a:rPr sz="1800" b="1" dirty="0">
                <a:solidFill>
                  <a:srgbClr val="1F4E79"/>
                </a:solidFill>
                <a:latin typeface="Arial Rounded MT Bold"/>
                <a:cs typeface="Arial Rounded MT Bold"/>
              </a:rPr>
              <a:t>1.</a:t>
            </a:r>
            <a:r>
              <a:rPr sz="1800" b="1" spc="-25" dirty="0">
                <a:solidFill>
                  <a:srgbClr val="1F4E79"/>
                </a:solidFill>
                <a:latin typeface="Arial Rounded MT Bold"/>
                <a:cs typeface="Arial Rounded MT Bold"/>
              </a:rPr>
              <a:t> </a:t>
            </a:r>
            <a:r>
              <a:rPr sz="1800" b="1" dirty="0">
                <a:solidFill>
                  <a:srgbClr val="1F4E79"/>
                </a:solidFill>
                <a:latin typeface="Arial Rounded MT Bold"/>
                <a:cs typeface="Arial Rounded MT Bold"/>
              </a:rPr>
              <a:t>Saf</a:t>
            </a:r>
            <a:r>
              <a:rPr sz="1800" b="1" spc="155" dirty="0">
                <a:solidFill>
                  <a:srgbClr val="1F4E79"/>
                </a:solidFill>
                <a:latin typeface="Arial Rounded MT Bold"/>
                <a:cs typeface="Arial Rounded MT Bold"/>
              </a:rPr>
              <a:t> </a:t>
            </a:r>
            <a:r>
              <a:rPr sz="1800" b="1" dirty="0">
                <a:solidFill>
                  <a:srgbClr val="1F4E79"/>
                </a:solidFill>
                <a:latin typeface="Arial Rounded MT Bold"/>
                <a:cs typeface="Arial Rounded MT Bold"/>
              </a:rPr>
              <a:t>Su</a:t>
            </a:r>
            <a:endParaRPr sz="1800">
              <a:latin typeface="Arial Rounded MT Bold"/>
              <a:cs typeface="Arial Rounded MT Bold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9022" y="1066799"/>
            <a:ext cx="5972810" cy="398145"/>
          </a:xfrm>
          <a:custGeom>
            <a:avLst/>
            <a:gdLst/>
            <a:ahLst/>
            <a:cxnLst/>
            <a:rect l="l" t="t" r="r" b="b"/>
            <a:pathLst>
              <a:path w="5972809" h="398144">
                <a:moveTo>
                  <a:pt x="5972505" y="0"/>
                </a:moveTo>
                <a:lnTo>
                  <a:pt x="5972505" y="0"/>
                </a:lnTo>
                <a:lnTo>
                  <a:pt x="0" y="0"/>
                </a:lnTo>
                <a:lnTo>
                  <a:pt x="0" y="397764"/>
                </a:lnTo>
                <a:lnTo>
                  <a:pt x="5972505" y="397764"/>
                </a:lnTo>
                <a:lnTo>
                  <a:pt x="5972505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9022" y="1920239"/>
            <a:ext cx="1664335" cy="398145"/>
          </a:xfrm>
          <a:custGeom>
            <a:avLst/>
            <a:gdLst/>
            <a:ahLst/>
            <a:cxnLst/>
            <a:rect l="l" t="t" r="r" b="b"/>
            <a:pathLst>
              <a:path w="1664335" h="398144">
                <a:moveTo>
                  <a:pt x="1664208" y="0"/>
                </a:moveTo>
                <a:lnTo>
                  <a:pt x="0" y="0"/>
                </a:lnTo>
                <a:lnTo>
                  <a:pt x="0" y="397763"/>
                </a:lnTo>
                <a:lnTo>
                  <a:pt x="1664208" y="397763"/>
                </a:lnTo>
                <a:lnTo>
                  <a:pt x="1664208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19022" y="1066800"/>
            <a:ext cx="5985510" cy="426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60"/>
              </a:lnSpc>
            </a:pPr>
            <a:r>
              <a:rPr sz="2800" spc="-5" dirty="0">
                <a:latin typeface="Arial"/>
                <a:cs typeface="Arial"/>
              </a:rPr>
              <a:t>Saf </a:t>
            </a:r>
            <a:r>
              <a:rPr sz="2800" dirty="0">
                <a:latin typeface="Arial"/>
                <a:cs typeface="Arial"/>
              </a:rPr>
              <a:t>su </a:t>
            </a:r>
            <a:r>
              <a:rPr sz="2800" spc="-5" dirty="0">
                <a:latin typeface="Arial"/>
                <a:cs typeface="Arial"/>
              </a:rPr>
              <a:t>(saflandırılmış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su,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arıtılmış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su);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dirty="0"/>
              <a:t>14</a:t>
            </a:fld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4998720" y="1493519"/>
            <a:ext cx="2258695" cy="39814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635">
              <a:lnSpc>
                <a:spcPts val="3060"/>
              </a:lnSpc>
            </a:pPr>
            <a:r>
              <a:rPr sz="2800" spc="-5" dirty="0">
                <a:latin typeface="Arial"/>
                <a:cs typeface="Arial"/>
              </a:rPr>
              <a:t>de</a:t>
            </a:r>
            <a:r>
              <a:rPr sz="2800" dirty="0">
                <a:latin typeface="Arial"/>
                <a:cs typeface="Arial"/>
              </a:rPr>
              <a:t>i</a:t>
            </a:r>
            <a:r>
              <a:rPr sz="2800" spc="-5" dirty="0">
                <a:latin typeface="Arial"/>
                <a:cs typeface="Arial"/>
              </a:rPr>
              <a:t>y</a:t>
            </a:r>
            <a:r>
              <a:rPr sz="2800" dirty="0">
                <a:latin typeface="Arial"/>
                <a:cs typeface="Arial"/>
              </a:rPr>
              <a:t>o</a:t>
            </a:r>
            <a:r>
              <a:rPr sz="2800" spc="-5" dirty="0">
                <a:latin typeface="Arial"/>
                <a:cs typeface="Arial"/>
              </a:rPr>
              <a:t>ni</a:t>
            </a:r>
            <a:r>
              <a:rPr sz="2800" dirty="0">
                <a:latin typeface="Arial"/>
                <a:cs typeface="Arial"/>
              </a:rPr>
              <a:t>z</a:t>
            </a:r>
            <a:r>
              <a:rPr sz="2800" spc="-5" dirty="0">
                <a:latin typeface="Arial"/>
                <a:cs typeface="Arial"/>
              </a:rPr>
              <a:t>a</a:t>
            </a:r>
            <a:r>
              <a:rPr sz="2800" dirty="0">
                <a:latin typeface="Arial"/>
                <a:cs typeface="Arial"/>
              </a:rPr>
              <a:t>s</a:t>
            </a:r>
            <a:r>
              <a:rPr sz="2800" spc="-5" dirty="0">
                <a:latin typeface="Arial"/>
                <a:cs typeface="Arial"/>
              </a:rPr>
              <a:t>y</a:t>
            </a:r>
            <a:r>
              <a:rPr sz="2800" dirty="0">
                <a:latin typeface="Arial"/>
                <a:cs typeface="Arial"/>
              </a:rPr>
              <a:t>o</a:t>
            </a:r>
            <a:r>
              <a:rPr sz="2800" spc="-5" dirty="0">
                <a:latin typeface="Arial"/>
                <a:cs typeface="Arial"/>
              </a:rPr>
              <a:t>n</a:t>
            </a:r>
            <a:endParaRPr sz="2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06576" y="1442669"/>
            <a:ext cx="64636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6351905" algn="l"/>
              </a:tabLst>
            </a:pPr>
            <a:r>
              <a:rPr sz="2800" spc="-5" dirty="0">
                <a:latin typeface="Arial"/>
                <a:cs typeface="Arial"/>
              </a:rPr>
              <a:t>İçme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s</a:t>
            </a:r>
            <a:r>
              <a:rPr sz="2800" dirty="0">
                <a:latin typeface="Arial"/>
                <a:cs typeface="Arial"/>
              </a:rPr>
              <a:t>u</a:t>
            </a:r>
            <a:r>
              <a:rPr sz="2800" spc="-5" dirty="0">
                <a:latin typeface="Arial"/>
                <a:cs typeface="Arial"/>
              </a:rPr>
              <a:t>y</a:t>
            </a:r>
            <a:r>
              <a:rPr sz="2800" dirty="0">
                <a:latin typeface="Arial"/>
                <a:cs typeface="Arial"/>
              </a:rPr>
              <a:t>u</a:t>
            </a:r>
            <a:r>
              <a:rPr sz="2800" spc="-10" dirty="0">
                <a:latin typeface="Arial"/>
                <a:cs typeface="Arial"/>
              </a:rPr>
              <a:t>nd</a:t>
            </a:r>
            <a:r>
              <a:rPr sz="2800" dirty="0">
                <a:latin typeface="Arial"/>
                <a:cs typeface="Arial"/>
              </a:rPr>
              <a:t>a</a:t>
            </a:r>
            <a:r>
              <a:rPr sz="2800" spc="-5" dirty="0">
                <a:latin typeface="Arial"/>
                <a:cs typeface="Arial"/>
              </a:rPr>
              <a:t>n </a:t>
            </a:r>
            <a:r>
              <a:rPr sz="2800" dirty="0">
                <a:latin typeface="Arial"/>
                <a:cs typeface="Arial"/>
              </a:rPr>
              <a:t>h</a:t>
            </a:r>
            <a:r>
              <a:rPr sz="2800" spc="-10" dirty="0">
                <a:latin typeface="Arial"/>
                <a:cs typeface="Arial"/>
              </a:rPr>
              <a:t>ar</a:t>
            </a:r>
            <a:r>
              <a:rPr sz="2800" dirty="0">
                <a:latin typeface="Arial"/>
                <a:cs typeface="Arial"/>
              </a:rPr>
              <a:t>e</a:t>
            </a:r>
            <a:r>
              <a:rPr sz="2800" spc="-5" dirty="0">
                <a:latin typeface="Arial"/>
                <a:cs typeface="Arial"/>
              </a:rPr>
              <a:t>k</a:t>
            </a:r>
            <a:r>
              <a:rPr sz="2800" dirty="0">
                <a:latin typeface="Arial"/>
                <a:cs typeface="Arial"/>
              </a:rPr>
              <a:t>e</a:t>
            </a:r>
            <a:r>
              <a:rPr sz="2800" spc="-5" dirty="0">
                <a:latin typeface="Arial"/>
                <a:cs typeface="Arial"/>
              </a:rPr>
              <a:t>tle</a:t>
            </a:r>
            <a:r>
              <a:rPr sz="2800" dirty="0">
                <a:latin typeface="Arial"/>
                <a:cs typeface="Arial"/>
              </a:rPr>
              <a:t>	,</a:t>
            </a:r>
            <a:endParaRPr sz="2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06576" y="1870074"/>
            <a:ext cx="7745095" cy="38593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41605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Arial"/>
                <a:cs typeface="Arial"/>
              </a:rPr>
              <a:t>distilasyon, </a:t>
            </a:r>
            <a:r>
              <a:rPr sz="2800" spc="-10" dirty="0">
                <a:latin typeface="Arial"/>
                <a:cs typeface="Arial"/>
              </a:rPr>
              <a:t>iyon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değiştirici,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tersine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ozmoz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ve 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filtrasyon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gibi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(membran</a:t>
            </a:r>
            <a:r>
              <a:rPr sz="2800" spc="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filtreler </a:t>
            </a:r>
            <a:r>
              <a:rPr sz="2800" spc="-5" dirty="0">
                <a:latin typeface="Arial"/>
                <a:cs typeface="Arial"/>
              </a:rPr>
              <a:t>kullanılır)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uygun </a:t>
            </a:r>
            <a:r>
              <a:rPr sz="2800" spc="-76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yöntemlerle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15" dirty="0">
                <a:latin typeface="Arial"/>
                <a:cs typeface="Arial"/>
              </a:rPr>
              <a:t>hazırlanır.</a:t>
            </a:r>
            <a:endParaRPr sz="28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2800" spc="-5" dirty="0">
                <a:latin typeface="Arial"/>
                <a:cs typeface="Arial"/>
              </a:rPr>
              <a:t>Saf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su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eldesinde,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iyonik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ve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organik</a:t>
            </a:r>
            <a:r>
              <a:rPr sz="2800" spc="4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safsızlıklar 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için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verilen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farmakope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limitlerine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uyulmalı, 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mikrobiyolojik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üremelerden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korunmalı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ve 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kullanılan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sistemler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de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mutlaka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valide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edilmelidir. </a:t>
            </a:r>
            <a:r>
              <a:rPr sz="2800" spc="-765" dirty="0">
                <a:latin typeface="Arial"/>
                <a:cs typeface="Arial"/>
              </a:rPr>
              <a:t> </a:t>
            </a:r>
            <a:r>
              <a:rPr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Saf</a:t>
            </a:r>
            <a:r>
              <a:rPr b="1"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su;</a:t>
            </a:r>
            <a:r>
              <a:rPr b="1" u="heavy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steril,</a:t>
            </a:r>
            <a:r>
              <a:rPr spc="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apirojen</a:t>
            </a:r>
            <a:r>
              <a:rPr spc="2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olması zorunlu</a:t>
            </a:r>
            <a:r>
              <a:rPr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olan</a:t>
            </a:r>
            <a:r>
              <a:rPr spc="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ilaçlar </a:t>
            </a:r>
            <a:r>
              <a:rPr spc="-76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dışındaki </a:t>
            </a:r>
            <a:r>
              <a:rPr spc="-5" dirty="0" err="1">
                <a:latin typeface="Arial"/>
                <a:cs typeface="Arial"/>
              </a:rPr>
              <a:t>farmasötik</a:t>
            </a:r>
            <a:r>
              <a:rPr spc="10" dirty="0">
                <a:latin typeface="Arial"/>
                <a:cs typeface="Arial"/>
              </a:rPr>
              <a:t> </a:t>
            </a:r>
            <a:r>
              <a:rPr spc="-5" dirty="0" err="1" smtClean="0">
                <a:latin typeface="Arial"/>
                <a:cs typeface="Arial"/>
              </a:rPr>
              <a:t>ürünlerin</a:t>
            </a:r>
            <a:r>
              <a:rPr lang="tr-TR" spc="-5" dirty="0" smtClean="0">
                <a:latin typeface="Arial"/>
                <a:cs typeface="Arial"/>
              </a:rPr>
              <a:t> hazırlanmasında ve bazı ekipmanların temizliğinde kullanılmaktadır. </a:t>
            </a:r>
            <a:endParaRPr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1320" y="750942"/>
            <a:ext cx="3943397" cy="447291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042920" y="254889"/>
            <a:ext cx="2599690" cy="8362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1882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GENEL</a:t>
            </a:r>
            <a:r>
              <a:rPr sz="18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TANIMLAR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1F4E79"/>
                </a:solidFill>
                <a:latin typeface="Arial Rounded MT Bold"/>
                <a:cs typeface="Arial Rounded MT Bold"/>
              </a:rPr>
              <a:t>2.</a:t>
            </a:r>
            <a:r>
              <a:rPr sz="1800" b="1" spc="-20" dirty="0">
                <a:solidFill>
                  <a:srgbClr val="1F4E79"/>
                </a:solidFill>
                <a:latin typeface="Arial Rounded MT Bold"/>
                <a:cs typeface="Arial Rounded MT Bold"/>
              </a:rPr>
              <a:t> </a:t>
            </a:r>
            <a:r>
              <a:rPr sz="1800" b="1" dirty="0">
                <a:solidFill>
                  <a:srgbClr val="1F4E79"/>
                </a:solidFill>
                <a:latin typeface="Arial Rounded MT Bold"/>
                <a:cs typeface="Arial Rounded MT Bold"/>
              </a:rPr>
              <a:t>2.</a:t>
            </a:r>
            <a:r>
              <a:rPr sz="1800" b="1" spc="-15" dirty="0">
                <a:solidFill>
                  <a:srgbClr val="1F4E79"/>
                </a:solidFill>
                <a:latin typeface="Arial Rounded MT Bold"/>
                <a:cs typeface="Arial Rounded MT Bold"/>
              </a:rPr>
              <a:t> </a:t>
            </a:r>
            <a:r>
              <a:rPr sz="1800" b="1" spc="-5" dirty="0">
                <a:solidFill>
                  <a:srgbClr val="1F4E79"/>
                </a:solidFill>
                <a:latin typeface="Arial Rounded MT Bold"/>
                <a:cs typeface="Arial Rounded MT Bold"/>
              </a:rPr>
              <a:t>Yüksek</a:t>
            </a:r>
            <a:r>
              <a:rPr sz="1800" b="1" spc="-45" dirty="0">
                <a:solidFill>
                  <a:srgbClr val="1F4E79"/>
                </a:solidFill>
                <a:latin typeface="Arial Rounded MT Bold"/>
                <a:cs typeface="Arial Rounded MT Bold"/>
              </a:rPr>
              <a:t> </a:t>
            </a:r>
            <a:r>
              <a:rPr sz="1800" b="1" dirty="0">
                <a:solidFill>
                  <a:srgbClr val="1F4E79"/>
                </a:solidFill>
                <a:latin typeface="Arial Rounded MT Bold"/>
                <a:cs typeface="Arial Rounded MT Bold"/>
              </a:rPr>
              <a:t>Saflıkta</a:t>
            </a:r>
            <a:r>
              <a:rPr sz="1800" b="1" spc="-50" dirty="0">
                <a:solidFill>
                  <a:srgbClr val="1F4E79"/>
                </a:solidFill>
                <a:latin typeface="Arial Rounded MT Bold"/>
                <a:cs typeface="Arial Rounded MT Bold"/>
              </a:rPr>
              <a:t> </a:t>
            </a:r>
            <a:r>
              <a:rPr sz="1800" b="1" dirty="0">
                <a:solidFill>
                  <a:srgbClr val="1F4E79"/>
                </a:solidFill>
                <a:latin typeface="Arial Rounded MT Bold"/>
                <a:cs typeface="Arial Rounded MT Bold"/>
              </a:rPr>
              <a:t>Su</a:t>
            </a:r>
            <a:endParaRPr sz="1800">
              <a:latin typeface="Arial Rounded MT Bold"/>
              <a:cs typeface="Arial Rounded MT Bold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35049" y="1723389"/>
            <a:ext cx="3088005" cy="398145"/>
          </a:xfrm>
          <a:custGeom>
            <a:avLst/>
            <a:gdLst/>
            <a:ahLst/>
            <a:cxnLst/>
            <a:rect l="l" t="t" r="r" b="b"/>
            <a:pathLst>
              <a:path w="3088004" h="398144">
                <a:moveTo>
                  <a:pt x="3087624" y="0"/>
                </a:moveTo>
                <a:lnTo>
                  <a:pt x="0" y="0"/>
                </a:lnTo>
                <a:lnTo>
                  <a:pt x="0" y="397763"/>
                </a:lnTo>
                <a:lnTo>
                  <a:pt x="3087624" y="397763"/>
                </a:lnTo>
                <a:lnTo>
                  <a:pt x="3087624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122680" y="1673098"/>
            <a:ext cx="7509509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latin typeface="Arial"/>
                <a:cs typeface="Arial"/>
              </a:rPr>
              <a:t>Yüksek saflıkta</a:t>
            </a:r>
            <a:r>
              <a:rPr sz="2800" b="1" spc="-25" dirty="0">
                <a:latin typeface="Arial"/>
                <a:cs typeface="Arial"/>
              </a:rPr>
              <a:t> </a:t>
            </a:r>
            <a:r>
              <a:rPr sz="2800" b="1" spc="5" dirty="0">
                <a:latin typeface="Arial"/>
                <a:cs typeface="Arial"/>
              </a:rPr>
              <a:t>su</a:t>
            </a:r>
            <a:r>
              <a:rPr sz="2800" spc="5" dirty="0">
                <a:latin typeface="Arial"/>
                <a:cs typeface="Arial"/>
              </a:rPr>
              <a:t>:</a:t>
            </a:r>
            <a:endParaRPr sz="2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2800" spc="-5" dirty="0">
                <a:latin typeface="Arial"/>
                <a:cs typeface="Arial"/>
              </a:rPr>
              <a:t>Saf </a:t>
            </a:r>
            <a:r>
              <a:rPr sz="2800" dirty="0">
                <a:latin typeface="Arial"/>
                <a:cs typeface="Arial"/>
              </a:rPr>
              <a:t>suyun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(veya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distile</a:t>
            </a:r>
            <a:r>
              <a:rPr sz="2800" dirty="0">
                <a:latin typeface="Arial"/>
                <a:cs typeface="Arial"/>
              </a:rPr>
              <a:t> suyun)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Ultrafiltrasyon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ve </a:t>
            </a:r>
            <a:r>
              <a:rPr sz="2800" spc="-7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deiyonizasyon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gibi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yöntemlerle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birlikte</a:t>
            </a:r>
            <a:r>
              <a:rPr sz="2800" spc="4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iki kez </a:t>
            </a:r>
            <a:r>
              <a:rPr sz="2800" b="1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ters</a:t>
            </a:r>
            <a:r>
              <a:rPr sz="2800" b="1" spc="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ozmoz</a:t>
            </a:r>
            <a:r>
              <a:rPr sz="2800" b="1" spc="5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yöntemi</a:t>
            </a:r>
            <a:r>
              <a:rPr sz="2800" b="1" spc="5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kullanılarak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hazırlanır</a:t>
            </a:r>
            <a:endParaRPr sz="280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dirty="0"/>
              <a:t>15</a:t>
            </a:fld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1122680" y="3807333"/>
            <a:ext cx="634047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Arial"/>
                <a:cs typeface="Arial"/>
              </a:rPr>
              <a:t>Enjeksiyonluk</a:t>
            </a:r>
            <a:r>
              <a:rPr sz="2800" spc="3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suyun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gerekmediği</a:t>
            </a:r>
            <a:r>
              <a:rPr sz="2800" spc="4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ancak</a:t>
            </a:r>
            <a:endParaRPr sz="2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551039" y="3856990"/>
            <a:ext cx="1207135" cy="39814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635">
              <a:lnSpc>
                <a:spcPts val="3065"/>
              </a:lnSpc>
            </a:pPr>
            <a:r>
              <a:rPr sz="2800" dirty="0">
                <a:latin typeface="Arial"/>
                <a:cs typeface="Arial"/>
              </a:rPr>
              <a:t>yüksek</a:t>
            </a:r>
            <a:endParaRPr sz="2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35049" y="4283709"/>
            <a:ext cx="6062980" cy="42672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65"/>
              </a:lnSpc>
            </a:pPr>
            <a:r>
              <a:rPr sz="2800" spc="-5" dirty="0">
                <a:latin typeface="Arial"/>
                <a:cs typeface="Arial"/>
              </a:rPr>
              <a:t>biyolojik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kalitede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suyun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gerekli olduğu</a:t>
            </a:r>
            <a:endParaRPr sz="2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35049" y="4710429"/>
            <a:ext cx="7284084" cy="39814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65"/>
              </a:lnSpc>
            </a:pPr>
            <a:r>
              <a:rPr sz="2800" dirty="0">
                <a:latin typeface="Arial"/>
                <a:cs typeface="Arial"/>
              </a:rPr>
              <a:t>farmasötik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ürünlerin</a:t>
            </a:r>
            <a:r>
              <a:rPr sz="2800" spc="4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hazırlanmasında</a:t>
            </a:r>
            <a:r>
              <a:rPr sz="2800" spc="40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kullanılır</a:t>
            </a:r>
            <a:endParaRPr sz="2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394572" y="4660468"/>
            <a:ext cx="1244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Arial"/>
                <a:cs typeface="Arial"/>
              </a:rPr>
              <a:t>.</a:t>
            </a:r>
            <a:endParaRPr sz="2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22680" y="5514543"/>
            <a:ext cx="760539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Arial"/>
                <a:cs typeface="Arial"/>
              </a:rPr>
              <a:t>Bulaşma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ve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mikroorganizma</a:t>
            </a:r>
            <a:r>
              <a:rPr sz="2800" spc="4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çoğalmasına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engel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22680" y="5940958"/>
            <a:ext cx="568579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Arial"/>
                <a:cs typeface="Arial"/>
              </a:rPr>
              <a:t>olacak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şekilde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depolanır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ve </a:t>
            </a:r>
            <a:r>
              <a:rPr sz="2800" spc="-20" dirty="0">
                <a:latin typeface="Arial"/>
                <a:cs typeface="Arial"/>
              </a:rPr>
              <a:t>dağıtılır.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134" y="183769"/>
            <a:ext cx="9123045" cy="472440"/>
            <a:chOff x="21134" y="183769"/>
            <a:chExt cx="9123045" cy="472440"/>
          </a:xfrm>
        </p:grpSpPr>
        <p:sp>
          <p:nvSpPr>
            <p:cNvPr id="3" name="object 3"/>
            <p:cNvSpPr/>
            <p:nvPr/>
          </p:nvSpPr>
          <p:spPr>
            <a:xfrm>
              <a:off x="27484" y="190144"/>
              <a:ext cx="9116695" cy="459740"/>
            </a:xfrm>
            <a:custGeom>
              <a:avLst/>
              <a:gdLst/>
              <a:ahLst/>
              <a:cxnLst/>
              <a:rect l="l" t="t" r="r" b="b"/>
              <a:pathLst>
                <a:path w="9116695" h="459740">
                  <a:moveTo>
                    <a:pt x="0" y="459460"/>
                  </a:moveTo>
                  <a:lnTo>
                    <a:pt x="9116515" y="459460"/>
                  </a:lnTo>
                  <a:lnTo>
                    <a:pt x="9116515" y="0"/>
                  </a:lnTo>
                  <a:lnTo>
                    <a:pt x="0" y="0"/>
                  </a:lnTo>
                  <a:lnTo>
                    <a:pt x="0" y="45946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7484" y="183769"/>
              <a:ext cx="0" cy="472440"/>
            </a:xfrm>
            <a:custGeom>
              <a:avLst/>
              <a:gdLst/>
              <a:ahLst/>
              <a:cxnLst/>
              <a:rect l="l" t="t" r="r" b="b"/>
              <a:pathLst>
                <a:path h="472440">
                  <a:moveTo>
                    <a:pt x="0" y="0"/>
                  </a:moveTo>
                  <a:lnTo>
                    <a:pt x="0" y="472185"/>
                  </a:lnTo>
                </a:path>
              </a:pathLst>
            </a:custGeom>
            <a:ln w="1270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1132" y="183768"/>
              <a:ext cx="9123045" cy="472440"/>
            </a:xfrm>
            <a:custGeom>
              <a:avLst/>
              <a:gdLst/>
              <a:ahLst/>
              <a:cxnLst/>
              <a:rect l="l" t="t" r="r" b="b"/>
              <a:pathLst>
                <a:path w="9123045" h="472440">
                  <a:moveTo>
                    <a:pt x="9122867" y="459486"/>
                  </a:moveTo>
                  <a:lnTo>
                    <a:pt x="0" y="459486"/>
                  </a:lnTo>
                  <a:lnTo>
                    <a:pt x="0" y="472186"/>
                  </a:lnTo>
                  <a:lnTo>
                    <a:pt x="9122867" y="472186"/>
                  </a:lnTo>
                  <a:lnTo>
                    <a:pt x="9122867" y="459486"/>
                  </a:lnTo>
                  <a:close/>
                </a:path>
                <a:path w="9123045" h="472440">
                  <a:moveTo>
                    <a:pt x="9122867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9122867" y="12700"/>
                  </a:lnTo>
                  <a:lnTo>
                    <a:pt x="9122867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749421" y="254889"/>
            <a:ext cx="1702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GENEL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TANIMLAR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1320" y="750942"/>
            <a:ext cx="3943397" cy="447291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3503167" y="791083"/>
            <a:ext cx="167893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F4E79"/>
                </a:solidFill>
                <a:latin typeface="Arial Rounded MT Bold"/>
                <a:cs typeface="Arial Rounded MT Bold"/>
              </a:rPr>
              <a:t>3.</a:t>
            </a:r>
            <a:r>
              <a:rPr sz="1800" b="1" spc="-30" dirty="0">
                <a:solidFill>
                  <a:srgbClr val="1F4E79"/>
                </a:solidFill>
                <a:latin typeface="Arial Rounded MT Bold"/>
                <a:cs typeface="Arial Rounded MT Bold"/>
              </a:rPr>
              <a:t> </a:t>
            </a:r>
            <a:r>
              <a:rPr sz="1800" b="1" dirty="0">
                <a:solidFill>
                  <a:srgbClr val="1F4E79"/>
                </a:solidFill>
                <a:latin typeface="Arial Rounded MT Bold"/>
                <a:cs typeface="Arial Rounded MT Bold"/>
              </a:rPr>
              <a:t>Steril</a:t>
            </a:r>
            <a:r>
              <a:rPr sz="1800" b="1" spc="-60" dirty="0">
                <a:solidFill>
                  <a:srgbClr val="1F4E79"/>
                </a:solidFill>
                <a:latin typeface="Arial Rounded MT Bold"/>
                <a:cs typeface="Arial Rounded MT Bold"/>
              </a:rPr>
              <a:t> </a:t>
            </a:r>
            <a:r>
              <a:rPr sz="1800" b="1" dirty="0">
                <a:solidFill>
                  <a:srgbClr val="1F4E79"/>
                </a:solidFill>
                <a:latin typeface="Arial Rounded MT Bold"/>
                <a:cs typeface="Arial Rounded MT Bold"/>
              </a:rPr>
              <a:t>Saf</a:t>
            </a:r>
            <a:r>
              <a:rPr sz="1800" b="1" spc="150" dirty="0">
                <a:solidFill>
                  <a:srgbClr val="1F4E79"/>
                </a:solidFill>
                <a:latin typeface="Arial Rounded MT Bold"/>
                <a:cs typeface="Arial Rounded MT Bold"/>
              </a:rPr>
              <a:t> </a:t>
            </a:r>
            <a:r>
              <a:rPr sz="1800" b="1" dirty="0">
                <a:solidFill>
                  <a:srgbClr val="1F4E79"/>
                </a:solidFill>
                <a:latin typeface="Arial Rounded MT Bold"/>
                <a:cs typeface="Arial Rounded MT Bold"/>
              </a:rPr>
              <a:t>Su</a:t>
            </a:r>
            <a:endParaRPr sz="1800">
              <a:latin typeface="Arial Rounded MT Bold"/>
              <a:cs typeface="Arial Rounded MT Bold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954271" y="3092195"/>
            <a:ext cx="1445260" cy="398145"/>
          </a:xfrm>
          <a:custGeom>
            <a:avLst/>
            <a:gdLst/>
            <a:ahLst/>
            <a:cxnLst/>
            <a:rect l="l" t="t" r="r" b="b"/>
            <a:pathLst>
              <a:path w="1445260" h="398145">
                <a:moveTo>
                  <a:pt x="1444752" y="0"/>
                </a:moveTo>
                <a:lnTo>
                  <a:pt x="0" y="0"/>
                </a:lnTo>
                <a:lnTo>
                  <a:pt x="0" y="397763"/>
                </a:lnTo>
                <a:lnTo>
                  <a:pt x="1444752" y="397763"/>
                </a:lnTo>
                <a:lnTo>
                  <a:pt x="144475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83106" y="3945635"/>
            <a:ext cx="5209540" cy="398145"/>
          </a:xfrm>
          <a:custGeom>
            <a:avLst/>
            <a:gdLst/>
            <a:ahLst/>
            <a:cxnLst/>
            <a:rect l="l" t="t" r="r" b="b"/>
            <a:pathLst>
              <a:path w="5209540" h="398145">
                <a:moveTo>
                  <a:pt x="1743392" y="0"/>
                </a:moveTo>
                <a:lnTo>
                  <a:pt x="1642872" y="0"/>
                </a:lnTo>
                <a:lnTo>
                  <a:pt x="0" y="0"/>
                </a:lnTo>
                <a:lnTo>
                  <a:pt x="0" y="397764"/>
                </a:lnTo>
                <a:lnTo>
                  <a:pt x="1642821" y="397764"/>
                </a:lnTo>
                <a:lnTo>
                  <a:pt x="1743392" y="397764"/>
                </a:lnTo>
                <a:lnTo>
                  <a:pt x="1743392" y="0"/>
                </a:lnTo>
                <a:close/>
              </a:path>
              <a:path w="5209540" h="398145">
                <a:moveTo>
                  <a:pt x="5208981" y="0"/>
                </a:moveTo>
                <a:lnTo>
                  <a:pt x="1743405" y="0"/>
                </a:lnTo>
                <a:lnTo>
                  <a:pt x="1743405" y="397764"/>
                </a:lnTo>
                <a:lnTo>
                  <a:pt x="5208981" y="397764"/>
                </a:lnTo>
                <a:lnTo>
                  <a:pt x="5208981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070559" y="2188286"/>
            <a:ext cx="530669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5" dirty="0">
                <a:latin typeface="Arial"/>
                <a:cs typeface="Arial"/>
              </a:rPr>
              <a:t>3.</a:t>
            </a:r>
            <a:r>
              <a:rPr b="1" spc="-1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Steril</a:t>
            </a:r>
            <a:r>
              <a:rPr b="1" spc="-15" dirty="0">
                <a:latin typeface="Arial"/>
                <a:cs typeface="Arial"/>
              </a:rPr>
              <a:t> </a:t>
            </a:r>
            <a:r>
              <a:rPr b="1" spc="-10" dirty="0">
                <a:latin typeface="Arial"/>
                <a:cs typeface="Arial"/>
              </a:rPr>
              <a:t>Saf</a:t>
            </a:r>
            <a:r>
              <a:rPr b="1" spc="-5" dirty="0">
                <a:latin typeface="Arial"/>
                <a:cs typeface="Arial"/>
              </a:rPr>
              <a:t> Su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Uygun</a:t>
            </a:r>
            <a:r>
              <a:rPr spc="10" dirty="0"/>
              <a:t> </a:t>
            </a:r>
            <a:r>
              <a:rPr spc="-5" dirty="0"/>
              <a:t>sterilizasyon yöntemleri ile</a:t>
            </a: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dirty="0"/>
              <a:t>16</a:t>
            </a:fld>
            <a:endParaRPr dirty="0"/>
          </a:p>
        </p:txBody>
      </p:sp>
      <p:sp>
        <p:nvSpPr>
          <p:cNvPr id="15" name="object 15"/>
          <p:cNvSpPr txBox="1"/>
          <p:nvPr/>
        </p:nvSpPr>
        <p:spPr>
          <a:xfrm>
            <a:off x="6468871" y="2665476"/>
            <a:ext cx="2514600" cy="39814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635">
              <a:lnSpc>
                <a:spcPts val="3065"/>
              </a:lnSpc>
            </a:pPr>
            <a:r>
              <a:rPr sz="2800" spc="-5" dirty="0">
                <a:latin typeface="Arial"/>
                <a:cs typeface="Arial"/>
              </a:rPr>
              <a:t>sterilize</a:t>
            </a:r>
            <a:r>
              <a:rPr sz="2800" spc="-2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edilmiş</a:t>
            </a:r>
            <a:endParaRPr sz="2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70559" y="3042285"/>
            <a:ext cx="7512050" cy="2159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Arial"/>
                <a:cs typeface="Arial"/>
              </a:rPr>
              <a:t>ve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ambalajlanmış</a:t>
            </a:r>
            <a:r>
              <a:rPr sz="2800" spc="5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saf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spc="-30" dirty="0">
                <a:latin typeface="Arial"/>
                <a:cs typeface="Arial"/>
              </a:rPr>
              <a:t>sudur.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800" spc="-5" dirty="0">
                <a:latin typeface="Arial"/>
                <a:cs typeface="Arial"/>
              </a:rPr>
              <a:t>Parenteral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yoldan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uygulanmayan,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farmakopede </a:t>
            </a:r>
            <a:r>
              <a:rPr sz="2800" spc="-76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kayıtlı</a:t>
            </a:r>
            <a:r>
              <a:rPr sz="2800" spc="-2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dozaj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şekillerinin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hazırlanmasında 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kullanılır.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134" y="183769"/>
            <a:ext cx="9123045" cy="472440"/>
            <a:chOff x="21134" y="183769"/>
            <a:chExt cx="9123045" cy="472440"/>
          </a:xfrm>
        </p:grpSpPr>
        <p:sp>
          <p:nvSpPr>
            <p:cNvPr id="3" name="object 3"/>
            <p:cNvSpPr/>
            <p:nvPr/>
          </p:nvSpPr>
          <p:spPr>
            <a:xfrm>
              <a:off x="27484" y="190144"/>
              <a:ext cx="9116695" cy="459740"/>
            </a:xfrm>
            <a:custGeom>
              <a:avLst/>
              <a:gdLst/>
              <a:ahLst/>
              <a:cxnLst/>
              <a:rect l="l" t="t" r="r" b="b"/>
              <a:pathLst>
                <a:path w="9116695" h="459740">
                  <a:moveTo>
                    <a:pt x="0" y="459460"/>
                  </a:moveTo>
                  <a:lnTo>
                    <a:pt x="9116515" y="459460"/>
                  </a:lnTo>
                  <a:lnTo>
                    <a:pt x="9116515" y="0"/>
                  </a:lnTo>
                  <a:lnTo>
                    <a:pt x="0" y="0"/>
                  </a:lnTo>
                  <a:lnTo>
                    <a:pt x="0" y="45946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7484" y="183769"/>
              <a:ext cx="0" cy="472440"/>
            </a:xfrm>
            <a:custGeom>
              <a:avLst/>
              <a:gdLst/>
              <a:ahLst/>
              <a:cxnLst/>
              <a:rect l="l" t="t" r="r" b="b"/>
              <a:pathLst>
                <a:path h="472440">
                  <a:moveTo>
                    <a:pt x="0" y="0"/>
                  </a:moveTo>
                  <a:lnTo>
                    <a:pt x="0" y="472185"/>
                  </a:lnTo>
                </a:path>
              </a:pathLst>
            </a:custGeom>
            <a:ln w="1270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1132" y="183768"/>
              <a:ext cx="9123045" cy="472440"/>
            </a:xfrm>
            <a:custGeom>
              <a:avLst/>
              <a:gdLst/>
              <a:ahLst/>
              <a:cxnLst/>
              <a:rect l="l" t="t" r="r" b="b"/>
              <a:pathLst>
                <a:path w="9123045" h="472440">
                  <a:moveTo>
                    <a:pt x="9122867" y="459486"/>
                  </a:moveTo>
                  <a:lnTo>
                    <a:pt x="0" y="459486"/>
                  </a:lnTo>
                  <a:lnTo>
                    <a:pt x="0" y="472186"/>
                  </a:lnTo>
                  <a:lnTo>
                    <a:pt x="9122867" y="472186"/>
                  </a:lnTo>
                  <a:lnTo>
                    <a:pt x="9122867" y="459486"/>
                  </a:lnTo>
                  <a:close/>
                </a:path>
                <a:path w="9123045" h="472440">
                  <a:moveTo>
                    <a:pt x="9122867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9122867" y="12700"/>
                  </a:lnTo>
                  <a:lnTo>
                    <a:pt x="9122867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749421" y="254889"/>
            <a:ext cx="1702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GENEL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TANIMLAR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67516" y="6492544"/>
            <a:ext cx="172720" cy="114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55"/>
              </a:lnSpc>
            </a:pPr>
            <a:r>
              <a:rPr sz="900" spc="-15" dirty="0">
                <a:solidFill>
                  <a:srgbClr val="888888"/>
                </a:solidFill>
                <a:latin typeface="Calibri"/>
                <a:cs typeface="Calibri"/>
              </a:rPr>
              <a:t>0</a:t>
            </a:r>
            <a:r>
              <a:rPr sz="900" dirty="0">
                <a:solidFill>
                  <a:srgbClr val="888888"/>
                </a:solidFill>
                <a:latin typeface="Calibri"/>
                <a:cs typeface="Calibri"/>
              </a:rPr>
              <a:t>21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95258" y="6451193"/>
            <a:ext cx="141605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888888"/>
                </a:solidFill>
                <a:latin typeface="Calibri"/>
                <a:cs typeface="Calibri"/>
              </a:rPr>
              <a:t>20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1320" y="750942"/>
            <a:ext cx="3943397" cy="447291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3259328" y="791083"/>
            <a:ext cx="21672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F4E79"/>
                </a:solidFill>
                <a:latin typeface="Arial Rounded MT Bold"/>
                <a:cs typeface="Arial Rounded MT Bold"/>
              </a:rPr>
              <a:t>4.</a:t>
            </a:r>
            <a:r>
              <a:rPr sz="1800" b="1" spc="-55" dirty="0">
                <a:solidFill>
                  <a:srgbClr val="1F4E79"/>
                </a:solidFill>
                <a:latin typeface="Arial Rounded MT Bold"/>
                <a:cs typeface="Arial Rounded MT Bold"/>
              </a:rPr>
              <a:t> </a:t>
            </a:r>
            <a:r>
              <a:rPr sz="1800" b="1" spc="-5" dirty="0">
                <a:solidFill>
                  <a:srgbClr val="1F4E79"/>
                </a:solidFill>
                <a:latin typeface="Arial Rounded MT Bold"/>
                <a:cs typeface="Arial Rounded MT Bold"/>
              </a:rPr>
              <a:t>Enjeksiyonluk</a:t>
            </a:r>
            <a:r>
              <a:rPr sz="1800" b="1" spc="-75" dirty="0">
                <a:solidFill>
                  <a:srgbClr val="1F4E79"/>
                </a:solidFill>
                <a:latin typeface="Arial Rounded MT Bold"/>
                <a:cs typeface="Arial Rounded MT Bold"/>
              </a:rPr>
              <a:t> </a:t>
            </a:r>
            <a:r>
              <a:rPr sz="1800" b="1" dirty="0">
                <a:solidFill>
                  <a:srgbClr val="1F4E79"/>
                </a:solidFill>
                <a:latin typeface="Arial Rounded MT Bold"/>
                <a:cs typeface="Arial Rounded MT Bold"/>
              </a:rPr>
              <a:t>Su</a:t>
            </a:r>
            <a:endParaRPr sz="1800">
              <a:latin typeface="Arial Rounded MT Bold"/>
              <a:cs typeface="Arial Rounded MT Bold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83106" y="6292850"/>
            <a:ext cx="3644265" cy="398145"/>
          </a:xfrm>
          <a:custGeom>
            <a:avLst/>
            <a:gdLst/>
            <a:ahLst/>
            <a:cxnLst/>
            <a:rect l="l" t="t" r="r" b="b"/>
            <a:pathLst>
              <a:path w="3644265" h="398145">
                <a:moveTo>
                  <a:pt x="3643884" y="0"/>
                </a:moveTo>
                <a:lnTo>
                  <a:pt x="0" y="0"/>
                </a:lnTo>
                <a:lnTo>
                  <a:pt x="0" y="397764"/>
                </a:lnTo>
                <a:lnTo>
                  <a:pt x="3643884" y="397764"/>
                </a:lnTo>
                <a:lnTo>
                  <a:pt x="3643884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070559" y="1548206"/>
            <a:ext cx="7190740" cy="21596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b="1" spc="-5" dirty="0">
                <a:latin typeface="Arial"/>
                <a:cs typeface="Arial"/>
              </a:rPr>
              <a:t>Enjeksiyonluk</a:t>
            </a:r>
            <a:r>
              <a:rPr b="1" spc="3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su</a:t>
            </a:r>
            <a:r>
              <a:rPr b="1" dirty="0">
                <a:latin typeface="Arial"/>
                <a:cs typeface="Arial"/>
              </a:rPr>
              <a:t> (</a:t>
            </a:r>
            <a:r>
              <a:rPr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apirojen</a:t>
            </a:r>
            <a:r>
              <a:rPr b="1" u="heavy" spc="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su</a:t>
            </a:r>
            <a:r>
              <a:rPr b="1" spc="-5" dirty="0">
                <a:latin typeface="Arial"/>
                <a:cs typeface="Arial"/>
              </a:rPr>
              <a:t>); </a:t>
            </a:r>
            <a:r>
              <a:rPr b="1" dirty="0">
                <a:latin typeface="Arial"/>
                <a:cs typeface="Arial"/>
              </a:rPr>
              <a:t> </a:t>
            </a:r>
            <a:r>
              <a:rPr dirty="0"/>
              <a:t>enjeksiyonluk preparatların hazırlanmasında </a:t>
            </a:r>
            <a:r>
              <a:rPr spc="5" dirty="0"/>
              <a:t> </a:t>
            </a:r>
            <a:r>
              <a:rPr spc="-5" dirty="0"/>
              <a:t>çözücü</a:t>
            </a:r>
            <a:r>
              <a:rPr spc="-10" dirty="0"/>
              <a:t> </a:t>
            </a:r>
            <a:r>
              <a:rPr spc="-5" dirty="0"/>
              <a:t>ya</a:t>
            </a:r>
            <a:r>
              <a:rPr dirty="0"/>
              <a:t> </a:t>
            </a:r>
            <a:r>
              <a:rPr spc="-5" dirty="0"/>
              <a:t>da</a:t>
            </a:r>
            <a:r>
              <a:rPr spc="5" dirty="0"/>
              <a:t> </a:t>
            </a:r>
            <a:r>
              <a:rPr dirty="0"/>
              <a:t>taşıyıcı</a:t>
            </a:r>
            <a:r>
              <a:rPr spc="-30" dirty="0"/>
              <a:t> </a:t>
            </a:r>
            <a:r>
              <a:rPr spc="-5" dirty="0"/>
              <a:t>olarak</a:t>
            </a:r>
            <a:r>
              <a:rPr dirty="0"/>
              <a:t> </a:t>
            </a:r>
            <a:r>
              <a:rPr spc="-5" dirty="0"/>
              <a:t>kullanılan</a:t>
            </a:r>
            <a:r>
              <a:rPr spc="60" dirty="0"/>
              <a:t> </a:t>
            </a:r>
            <a:r>
              <a:rPr dirty="0"/>
              <a:t>pirojen </a:t>
            </a:r>
            <a:r>
              <a:rPr spc="-760" dirty="0"/>
              <a:t> </a:t>
            </a:r>
            <a:r>
              <a:rPr spc="-5" dirty="0"/>
              <a:t>içermeyen</a:t>
            </a:r>
            <a:r>
              <a:rPr spc="10" dirty="0"/>
              <a:t> </a:t>
            </a:r>
            <a:r>
              <a:rPr spc="-30" dirty="0"/>
              <a:t>sudur.</a:t>
            </a:r>
          </a:p>
          <a:p>
            <a:pPr marL="9271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(pirojen</a:t>
            </a:r>
            <a:r>
              <a:rPr spc="30" dirty="0"/>
              <a:t> </a:t>
            </a:r>
            <a:r>
              <a:rPr spc="-5" dirty="0"/>
              <a:t>kontrolü</a:t>
            </a:r>
            <a:r>
              <a:rPr dirty="0"/>
              <a:t> </a:t>
            </a:r>
            <a:r>
              <a:rPr spc="-5" dirty="0"/>
              <a:t>yapılmalıdır)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083106" y="3732529"/>
            <a:ext cx="7225665" cy="42672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65"/>
              </a:lnSpc>
            </a:pPr>
            <a:r>
              <a:rPr sz="2800" spc="-5" dirty="0">
                <a:latin typeface="Arial"/>
                <a:cs typeface="Arial"/>
              </a:rPr>
              <a:t>Saf suyun son</a:t>
            </a:r>
            <a:r>
              <a:rPr sz="2800" dirty="0">
                <a:latin typeface="Arial"/>
                <a:cs typeface="Arial"/>
              </a:rPr>
              <a:t> aşamada</a:t>
            </a:r>
            <a:r>
              <a:rPr sz="2800" spc="4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distilasyon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veya</a:t>
            </a:r>
            <a:r>
              <a:rPr sz="2800" dirty="0">
                <a:latin typeface="Arial"/>
                <a:cs typeface="Arial"/>
              </a:rPr>
              <a:t> ters</a:t>
            </a:r>
            <a:endParaRPr sz="2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83106" y="4159250"/>
            <a:ext cx="6454140" cy="39814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65"/>
              </a:lnSpc>
            </a:pPr>
            <a:r>
              <a:rPr sz="2800" spc="-5" dirty="0">
                <a:latin typeface="Arial"/>
                <a:cs typeface="Arial"/>
              </a:rPr>
              <a:t>ozmoz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ile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işleme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sokulması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ile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spc="-15" dirty="0">
                <a:latin typeface="Arial"/>
                <a:cs typeface="Arial"/>
              </a:rPr>
              <a:t>hazırlanır.</a:t>
            </a:r>
            <a:endParaRPr sz="2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67205" y="4536440"/>
            <a:ext cx="72828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Arial"/>
                <a:cs typeface="Arial"/>
              </a:rPr>
              <a:t>Enjeksiyonluk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su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hazırlanması,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saklanması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ve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4667503" y="5012690"/>
            <a:ext cx="1405255" cy="39814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635">
              <a:lnSpc>
                <a:spcPts val="3065"/>
              </a:lnSpc>
            </a:pPr>
            <a:r>
              <a:rPr sz="2800" spc="-5" dirty="0">
                <a:latin typeface="Arial"/>
                <a:cs typeface="Arial"/>
              </a:rPr>
              <a:t>s</a:t>
            </a:r>
            <a:r>
              <a:rPr sz="2800" dirty="0">
                <a:latin typeface="Arial"/>
                <a:cs typeface="Arial"/>
              </a:rPr>
              <a:t>i</a:t>
            </a:r>
            <a:r>
              <a:rPr sz="2800" spc="-5" dirty="0">
                <a:latin typeface="Arial"/>
                <a:cs typeface="Arial"/>
              </a:rPr>
              <a:t>s</a:t>
            </a:r>
            <a:r>
              <a:rPr sz="2800" dirty="0">
                <a:latin typeface="Arial"/>
                <a:cs typeface="Arial"/>
              </a:rPr>
              <a:t>t</a:t>
            </a:r>
            <a:r>
              <a:rPr sz="2800" spc="-5" dirty="0">
                <a:latin typeface="Arial"/>
                <a:cs typeface="Arial"/>
              </a:rPr>
              <a:t>emi</a:t>
            </a:r>
            <a:r>
              <a:rPr sz="2800" spc="5" dirty="0">
                <a:latin typeface="Arial"/>
                <a:cs typeface="Arial"/>
              </a:rPr>
              <a:t>n</a:t>
            </a:r>
            <a:r>
              <a:rPr sz="2800" spc="-5" dirty="0">
                <a:latin typeface="Arial"/>
                <a:cs typeface="Arial"/>
              </a:rPr>
              <a:t>,</a:t>
            </a:r>
            <a:endParaRPr sz="28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70559" y="4963159"/>
            <a:ext cx="72504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101590" algn="l"/>
              </a:tabLst>
            </a:pPr>
            <a:r>
              <a:rPr sz="2800" spc="-10" dirty="0">
                <a:latin typeface="Arial"/>
                <a:cs typeface="Arial"/>
              </a:rPr>
              <a:t>d</a:t>
            </a:r>
            <a:r>
              <a:rPr sz="2800" dirty="0">
                <a:latin typeface="Arial"/>
                <a:cs typeface="Arial"/>
              </a:rPr>
              <a:t>a</a:t>
            </a:r>
            <a:r>
              <a:rPr sz="2800" spc="-10" dirty="0">
                <a:latin typeface="Arial"/>
                <a:cs typeface="Arial"/>
              </a:rPr>
              <a:t>ğı</a:t>
            </a:r>
            <a:r>
              <a:rPr sz="2800" dirty="0">
                <a:latin typeface="Arial"/>
                <a:cs typeface="Arial"/>
              </a:rPr>
              <a:t>t</a:t>
            </a:r>
            <a:r>
              <a:rPr sz="2800" spc="-5" dirty="0">
                <a:latin typeface="Arial"/>
                <a:cs typeface="Arial"/>
              </a:rPr>
              <a:t>ımı</a:t>
            </a:r>
            <a:r>
              <a:rPr sz="2800" dirty="0">
                <a:latin typeface="Arial"/>
                <a:cs typeface="Arial"/>
              </a:rPr>
              <a:t>n</a:t>
            </a:r>
            <a:r>
              <a:rPr sz="2800" spc="-10" dirty="0">
                <a:latin typeface="Arial"/>
                <a:cs typeface="Arial"/>
              </a:rPr>
              <a:t>d</a:t>
            </a:r>
            <a:r>
              <a:rPr sz="2800" spc="-5" dirty="0">
                <a:latin typeface="Arial"/>
                <a:cs typeface="Arial"/>
              </a:rPr>
              <a:t>a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k</a:t>
            </a:r>
            <a:r>
              <a:rPr sz="2800" spc="-10" dirty="0">
                <a:latin typeface="Arial"/>
                <a:cs typeface="Arial"/>
              </a:rPr>
              <a:t>u</a:t>
            </a:r>
            <a:r>
              <a:rPr sz="2800" dirty="0">
                <a:latin typeface="Arial"/>
                <a:cs typeface="Arial"/>
              </a:rPr>
              <a:t>l</a:t>
            </a:r>
            <a:r>
              <a:rPr sz="2800" spc="-10" dirty="0">
                <a:latin typeface="Arial"/>
                <a:cs typeface="Arial"/>
              </a:rPr>
              <a:t>l</a:t>
            </a:r>
            <a:r>
              <a:rPr sz="2800" dirty="0">
                <a:latin typeface="Arial"/>
                <a:cs typeface="Arial"/>
              </a:rPr>
              <a:t>a</a:t>
            </a:r>
            <a:r>
              <a:rPr sz="2800" spc="-10" dirty="0">
                <a:latin typeface="Arial"/>
                <a:cs typeface="Arial"/>
              </a:rPr>
              <a:t>nı</a:t>
            </a:r>
            <a:r>
              <a:rPr sz="2800" dirty="0">
                <a:latin typeface="Arial"/>
                <a:cs typeface="Arial"/>
              </a:rPr>
              <a:t>l</a:t>
            </a:r>
            <a:r>
              <a:rPr sz="2800" spc="-10" dirty="0">
                <a:latin typeface="Arial"/>
                <a:cs typeface="Arial"/>
              </a:rPr>
              <a:t>a</a:t>
            </a:r>
            <a:r>
              <a:rPr sz="2800" spc="-5" dirty="0">
                <a:latin typeface="Arial"/>
                <a:cs typeface="Arial"/>
              </a:rPr>
              <a:t>n</a:t>
            </a:r>
            <a:r>
              <a:rPr sz="2800" dirty="0">
                <a:latin typeface="Arial"/>
                <a:cs typeface="Arial"/>
              </a:rPr>
              <a:t>	</a:t>
            </a:r>
            <a:r>
              <a:rPr sz="2800" spc="-5" dirty="0">
                <a:latin typeface="Arial"/>
                <a:cs typeface="Arial"/>
              </a:rPr>
              <a:t>mik</a:t>
            </a:r>
            <a:r>
              <a:rPr sz="2800" spc="5" dirty="0">
                <a:latin typeface="Arial"/>
                <a:cs typeface="Arial"/>
              </a:rPr>
              <a:t>r</a:t>
            </a:r>
            <a:r>
              <a:rPr sz="2800" spc="-5" dirty="0">
                <a:latin typeface="Arial"/>
                <a:cs typeface="Arial"/>
              </a:rPr>
              <a:t>o</a:t>
            </a:r>
            <a:r>
              <a:rPr sz="2800" dirty="0">
                <a:latin typeface="Arial"/>
                <a:cs typeface="Arial"/>
              </a:rPr>
              <a:t>b</a:t>
            </a:r>
            <a:r>
              <a:rPr sz="2800" spc="-5" dirty="0">
                <a:latin typeface="Arial"/>
                <a:cs typeface="Arial"/>
              </a:rPr>
              <a:t>i</a:t>
            </a:r>
            <a:r>
              <a:rPr sz="2800" dirty="0">
                <a:latin typeface="Arial"/>
                <a:cs typeface="Arial"/>
              </a:rPr>
              <a:t>y</a:t>
            </a:r>
            <a:r>
              <a:rPr sz="2800" spc="-5" dirty="0">
                <a:latin typeface="Arial"/>
                <a:cs typeface="Arial"/>
              </a:rPr>
              <a:t>o</a:t>
            </a:r>
            <a:r>
              <a:rPr sz="2800" dirty="0">
                <a:latin typeface="Arial"/>
                <a:cs typeface="Arial"/>
              </a:rPr>
              <a:t>l</a:t>
            </a:r>
            <a:r>
              <a:rPr sz="2800" spc="-5" dirty="0">
                <a:latin typeface="Arial"/>
                <a:cs typeface="Arial"/>
              </a:rPr>
              <a:t>o</a:t>
            </a:r>
            <a:r>
              <a:rPr sz="2800" dirty="0">
                <a:latin typeface="Arial"/>
                <a:cs typeface="Arial"/>
              </a:rPr>
              <a:t>j</a:t>
            </a:r>
            <a:r>
              <a:rPr sz="2800" spc="-5" dirty="0">
                <a:latin typeface="Arial"/>
                <a:cs typeface="Arial"/>
              </a:rPr>
              <a:t>ik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70559" y="5364581"/>
            <a:ext cx="2434641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tr-TR" sz="2800" dirty="0" smtClean="0">
                <a:latin typeface="Calibri"/>
                <a:cs typeface="Calibri"/>
              </a:rPr>
              <a:t>bulaşmadan ve 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352801" y="5390184"/>
            <a:ext cx="1981199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25" dirty="0" smtClean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endotoksin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083106" y="5841605"/>
            <a:ext cx="6555521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Arial"/>
                <a:cs typeface="Arial"/>
              </a:rPr>
              <a:t>oluşumundan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korunması</a:t>
            </a:r>
            <a:r>
              <a:rPr sz="2800" dirty="0">
                <a:latin typeface="Arial"/>
                <a:cs typeface="Arial"/>
              </a:rPr>
              <a:t> ve</a:t>
            </a:r>
            <a:r>
              <a:rPr sz="2800" spc="-5" dirty="0">
                <a:latin typeface="Arial"/>
                <a:cs typeface="Arial"/>
              </a:rPr>
              <a:t> işlemlerin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82142" y="6243320"/>
            <a:ext cx="41827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350" baseline="15432" dirty="0">
                <a:solidFill>
                  <a:srgbClr val="888888"/>
                </a:solidFill>
                <a:latin typeface="Calibri"/>
                <a:cs typeface="Calibri"/>
              </a:rPr>
              <a:t>1</a:t>
            </a:r>
            <a:r>
              <a:rPr sz="1350" spc="-7" baseline="15432" dirty="0">
                <a:solidFill>
                  <a:srgbClr val="888888"/>
                </a:solidFill>
                <a:latin typeface="Calibri"/>
                <a:cs typeface="Calibri"/>
              </a:rPr>
              <a:t>1.02.</a:t>
            </a:r>
            <a:r>
              <a:rPr sz="1350" baseline="15432" dirty="0">
                <a:solidFill>
                  <a:srgbClr val="888888"/>
                </a:solidFill>
                <a:latin typeface="Calibri"/>
                <a:cs typeface="Calibri"/>
              </a:rPr>
              <a:t>2</a:t>
            </a:r>
            <a:r>
              <a:rPr sz="1350" spc="-127" baseline="15432" dirty="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latin typeface="Arial"/>
                <a:cs typeface="Arial"/>
              </a:rPr>
              <a:t>ed</a:t>
            </a:r>
            <a:r>
              <a:rPr sz="2800" dirty="0">
                <a:latin typeface="Arial"/>
                <a:cs typeface="Arial"/>
              </a:rPr>
              <a:t>i</a:t>
            </a:r>
            <a:r>
              <a:rPr sz="2800" spc="-5" dirty="0">
                <a:latin typeface="Arial"/>
                <a:cs typeface="Arial"/>
              </a:rPr>
              <a:t>lme</a:t>
            </a:r>
            <a:r>
              <a:rPr sz="2800" dirty="0">
                <a:latin typeface="Arial"/>
                <a:cs typeface="Arial"/>
              </a:rPr>
              <a:t>s</a:t>
            </a:r>
            <a:r>
              <a:rPr sz="2800" spc="-5" dirty="0">
                <a:latin typeface="Arial"/>
                <a:cs typeface="Arial"/>
              </a:rPr>
              <a:t>i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ge</a:t>
            </a:r>
            <a:r>
              <a:rPr sz="2800" dirty="0">
                <a:latin typeface="Arial"/>
                <a:cs typeface="Arial"/>
              </a:rPr>
              <a:t>r</a:t>
            </a:r>
            <a:r>
              <a:rPr sz="2800" spc="-5" dirty="0">
                <a:latin typeface="Arial"/>
                <a:cs typeface="Arial"/>
              </a:rPr>
              <a:t>e</a:t>
            </a:r>
            <a:r>
              <a:rPr sz="2800" dirty="0">
                <a:latin typeface="Arial"/>
                <a:cs typeface="Arial"/>
              </a:rPr>
              <a:t>k</a:t>
            </a:r>
            <a:r>
              <a:rPr sz="2800" spc="-5" dirty="0">
                <a:latin typeface="Arial"/>
                <a:cs typeface="Arial"/>
              </a:rPr>
              <a:t>mekt</a:t>
            </a:r>
            <a:r>
              <a:rPr sz="2800" dirty="0">
                <a:latin typeface="Arial"/>
                <a:cs typeface="Arial"/>
              </a:rPr>
              <a:t>e</a:t>
            </a:r>
            <a:r>
              <a:rPr sz="2800" spc="-5" dirty="0">
                <a:latin typeface="Arial"/>
                <a:cs typeface="Arial"/>
              </a:rPr>
              <a:t>di</a:t>
            </a:r>
            <a:r>
              <a:rPr sz="2800" spc="-130" dirty="0">
                <a:latin typeface="Arial"/>
                <a:cs typeface="Arial"/>
              </a:rPr>
              <a:t>r</a:t>
            </a:r>
            <a:r>
              <a:rPr sz="2800" dirty="0">
                <a:latin typeface="Arial"/>
                <a:cs typeface="Arial"/>
              </a:rPr>
              <a:t>.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7165340" y="5866129"/>
            <a:ext cx="1030605" cy="39814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635">
              <a:lnSpc>
                <a:spcPts val="3070"/>
              </a:lnSpc>
            </a:pPr>
            <a:r>
              <a:rPr sz="2800" spc="-5" dirty="0">
                <a:latin typeface="Arial"/>
                <a:cs typeface="Arial"/>
              </a:rPr>
              <a:t>valide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8295258" y="6451193"/>
            <a:ext cx="141605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888888"/>
                </a:solidFill>
                <a:latin typeface="Calibri"/>
                <a:cs typeface="Calibri"/>
              </a:rPr>
              <a:t>21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1320" y="750942"/>
            <a:ext cx="3943397" cy="447291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259328" y="254889"/>
            <a:ext cx="2192020" cy="8362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2284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GENEL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TANIMLAR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1F4E79"/>
                </a:solidFill>
                <a:latin typeface="Arial Rounded MT Bold"/>
                <a:cs typeface="Arial Rounded MT Bold"/>
              </a:rPr>
              <a:t>4.</a:t>
            </a:r>
            <a:r>
              <a:rPr sz="1800" b="1" spc="-45" dirty="0">
                <a:solidFill>
                  <a:srgbClr val="1F4E79"/>
                </a:solidFill>
                <a:latin typeface="Arial Rounded MT Bold"/>
                <a:cs typeface="Arial Rounded MT Bold"/>
              </a:rPr>
              <a:t> </a:t>
            </a:r>
            <a:r>
              <a:rPr sz="1800" b="1" spc="-5" dirty="0">
                <a:solidFill>
                  <a:srgbClr val="1F4E79"/>
                </a:solidFill>
                <a:latin typeface="Arial Rounded MT Bold"/>
                <a:cs typeface="Arial Rounded MT Bold"/>
              </a:rPr>
              <a:t>Enjeksiyonluk</a:t>
            </a:r>
            <a:r>
              <a:rPr sz="1800" b="1" spc="-70" dirty="0">
                <a:solidFill>
                  <a:srgbClr val="1F4E79"/>
                </a:solidFill>
                <a:latin typeface="Arial Rounded MT Bold"/>
                <a:cs typeface="Arial Rounded MT Bold"/>
              </a:rPr>
              <a:t> </a:t>
            </a:r>
            <a:r>
              <a:rPr sz="1800" b="1" dirty="0">
                <a:solidFill>
                  <a:srgbClr val="1F4E79"/>
                </a:solidFill>
                <a:latin typeface="Arial Rounded MT Bold"/>
                <a:cs typeface="Arial Rounded MT Bold"/>
              </a:rPr>
              <a:t>Su</a:t>
            </a:r>
            <a:endParaRPr sz="1800">
              <a:latin typeface="Arial Rounded MT Bold"/>
              <a:cs typeface="Arial Rounded MT Bol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79598" y="1581149"/>
            <a:ext cx="27787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Arial"/>
                <a:cs typeface="Arial"/>
              </a:rPr>
              <a:t>Enjeksiyonluk</a:t>
            </a:r>
            <a:r>
              <a:rPr sz="2800" dirty="0">
                <a:latin typeface="Arial"/>
                <a:cs typeface="Arial"/>
              </a:rPr>
              <a:t> su:</a:t>
            </a:r>
            <a:endParaRPr sz="2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50442" y="2008123"/>
            <a:ext cx="1638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Arial"/>
                <a:cs typeface="Arial"/>
              </a:rPr>
              <a:t>*</a:t>
            </a:r>
            <a:endParaRPr sz="2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79397" y="2058161"/>
            <a:ext cx="4717415" cy="39814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60"/>
              </a:lnSpc>
            </a:pPr>
            <a:r>
              <a:rPr sz="2800" spc="-10" dirty="0">
                <a:latin typeface="Arial"/>
                <a:cs typeface="Arial"/>
              </a:rPr>
              <a:t>Avrupa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Farmakopesi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(Ph Eur)</a:t>
            </a:r>
            <a:endParaRPr sz="2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50442" y="2434843"/>
            <a:ext cx="610679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Arial"/>
                <a:cs typeface="Arial"/>
              </a:rPr>
              <a:t>İletkenlik: 200C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de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max.</a:t>
            </a:r>
            <a:r>
              <a:rPr sz="2800" spc="-5" dirty="0">
                <a:latin typeface="Arial"/>
                <a:cs typeface="Arial"/>
              </a:rPr>
              <a:t> 1.1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μS/cm </a:t>
            </a:r>
            <a:r>
              <a:rPr sz="2800" spc="-40" dirty="0">
                <a:latin typeface="Arial"/>
                <a:cs typeface="Arial"/>
              </a:rPr>
              <a:t>dir. </a:t>
            </a:r>
            <a:r>
              <a:rPr sz="2800" spc="-76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Diğer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özellikleri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saf</a:t>
            </a:r>
            <a:r>
              <a:rPr sz="2800" spc="-5" dirty="0">
                <a:latin typeface="Arial"/>
                <a:cs typeface="Arial"/>
              </a:rPr>
              <a:t> su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ile </a:t>
            </a:r>
            <a:r>
              <a:rPr sz="2800" spc="-20" dirty="0">
                <a:latin typeface="Arial"/>
                <a:cs typeface="Arial"/>
              </a:rPr>
              <a:t>aynıdır.</a:t>
            </a:r>
            <a:endParaRPr sz="2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63040" y="3765041"/>
            <a:ext cx="5097145" cy="39814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65"/>
              </a:lnSpc>
            </a:pPr>
            <a:r>
              <a:rPr sz="2800" spc="-5" dirty="0">
                <a:latin typeface="Arial"/>
                <a:cs typeface="Arial"/>
              </a:rPr>
              <a:t>**</a:t>
            </a:r>
            <a:r>
              <a:rPr sz="2800" spc="-16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Amerikan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Farmakopesi</a:t>
            </a:r>
            <a:r>
              <a:rPr sz="2800" spc="4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(USP)</a:t>
            </a:r>
            <a:endParaRPr sz="2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12342" y="4141673"/>
            <a:ext cx="7343140" cy="16744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95"/>
              </a:spcBef>
            </a:pPr>
            <a:r>
              <a:rPr sz="2800" spc="-80" dirty="0">
                <a:latin typeface="Arial"/>
                <a:cs typeface="Arial"/>
              </a:rPr>
              <a:t>Taze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distillenmiş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sudur.</a:t>
            </a:r>
            <a:endParaRPr sz="2800" dirty="0">
              <a:latin typeface="Arial"/>
              <a:cs typeface="Arial"/>
            </a:endParaRPr>
          </a:p>
          <a:p>
            <a:pPr marL="50800" marR="17780">
              <a:lnSpc>
                <a:spcPct val="100000"/>
              </a:lnSpc>
              <a:spcBef>
                <a:spcPts val="5"/>
              </a:spcBef>
            </a:pPr>
            <a:r>
              <a:rPr sz="2800" spc="-5" dirty="0">
                <a:latin typeface="Arial"/>
                <a:cs typeface="Arial"/>
              </a:rPr>
              <a:t>Enjeksiyonluk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spc="-15" dirty="0">
                <a:latin typeface="Arial"/>
                <a:cs typeface="Arial"/>
              </a:rPr>
              <a:t>preparatlar,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göz, </a:t>
            </a:r>
            <a:r>
              <a:rPr sz="2800" spc="-5" dirty="0">
                <a:latin typeface="Arial"/>
                <a:cs typeface="Arial"/>
              </a:rPr>
              <a:t>kulak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ve</a:t>
            </a:r>
            <a:r>
              <a:rPr sz="2800" dirty="0">
                <a:latin typeface="Arial"/>
                <a:cs typeface="Arial"/>
              </a:rPr>
              <a:t> burun </a:t>
            </a:r>
            <a:r>
              <a:rPr sz="2800" spc="-76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damlalarında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kullanılır.</a:t>
            </a:r>
            <a:endParaRPr sz="2800" dirty="0">
              <a:latin typeface="Arial"/>
              <a:cs typeface="Arial"/>
            </a:endParaRPr>
          </a:p>
          <a:p>
            <a:pPr marL="50800">
              <a:lnSpc>
                <a:spcPts val="2905"/>
              </a:lnSpc>
            </a:pPr>
            <a:r>
              <a:rPr sz="4200" spc="-7" baseline="-8928" dirty="0">
                <a:latin typeface="Arial"/>
                <a:cs typeface="Arial"/>
              </a:rPr>
              <a:t>Steril</a:t>
            </a:r>
            <a:r>
              <a:rPr sz="4200" spc="7" baseline="-8928" dirty="0">
                <a:latin typeface="Arial"/>
                <a:cs typeface="Arial"/>
              </a:rPr>
              <a:t> </a:t>
            </a:r>
            <a:r>
              <a:rPr sz="4200" spc="-7" baseline="-8928" dirty="0">
                <a:latin typeface="Arial"/>
                <a:cs typeface="Arial"/>
              </a:rPr>
              <a:t>ve</a:t>
            </a:r>
            <a:r>
              <a:rPr sz="4200" spc="7" baseline="-8928" dirty="0">
                <a:latin typeface="Arial"/>
                <a:cs typeface="Arial"/>
              </a:rPr>
              <a:t> </a:t>
            </a:r>
            <a:r>
              <a:rPr sz="4200" spc="-7" baseline="-8928" dirty="0">
                <a:latin typeface="Arial"/>
                <a:cs typeface="Arial"/>
              </a:rPr>
              <a:t>ap</a:t>
            </a:r>
            <a:r>
              <a:rPr sz="4200" baseline="-8928" dirty="0">
                <a:latin typeface="Arial"/>
                <a:cs typeface="Arial"/>
              </a:rPr>
              <a:t>i</a:t>
            </a:r>
            <a:r>
              <a:rPr sz="4200" spc="-7" baseline="-8928" dirty="0">
                <a:latin typeface="Arial"/>
                <a:cs typeface="Arial"/>
              </a:rPr>
              <a:t>ro</a:t>
            </a:r>
            <a:r>
              <a:rPr sz="4200" baseline="-8928" dirty="0">
                <a:latin typeface="Arial"/>
                <a:cs typeface="Arial"/>
              </a:rPr>
              <a:t>j</a:t>
            </a:r>
            <a:r>
              <a:rPr sz="4200" spc="-1875" baseline="-8928" dirty="0">
                <a:latin typeface="Arial"/>
                <a:cs typeface="Arial"/>
              </a:rPr>
              <a:t>e</a:t>
            </a:r>
            <a:r>
              <a:rPr sz="900" spc="-10" dirty="0">
                <a:solidFill>
                  <a:srgbClr val="888888"/>
                </a:solidFill>
                <a:latin typeface="Calibri"/>
                <a:cs typeface="Calibri"/>
              </a:rPr>
              <a:t>F</a:t>
            </a:r>
            <a:r>
              <a:rPr sz="900" dirty="0">
                <a:solidFill>
                  <a:srgbClr val="888888"/>
                </a:solidFill>
                <a:latin typeface="Calibri"/>
                <a:cs typeface="Calibri"/>
              </a:rPr>
              <a:t>ar</a:t>
            </a:r>
            <a:r>
              <a:rPr sz="900" spc="-630" dirty="0">
                <a:solidFill>
                  <a:srgbClr val="888888"/>
                </a:solidFill>
                <a:latin typeface="Calibri"/>
                <a:cs typeface="Calibri"/>
              </a:rPr>
              <a:t>m</a:t>
            </a:r>
            <a:r>
              <a:rPr sz="4200" spc="-1402" baseline="-8928" dirty="0">
                <a:latin typeface="Arial"/>
                <a:cs typeface="Arial"/>
              </a:rPr>
              <a:t>n</a:t>
            </a:r>
            <a:r>
              <a:rPr sz="900" dirty="0">
                <a:solidFill>
                  <a:srgbClr val="888888"/>
                </a:solidFill>
                <a:latin typeface="Calibri"/>
                <a:cs typeface="Calibri"/>
              </a:rPr>
              <a:t>a</a:t>
            </a:r>
            <a:r>
              <a:rPr sz="900" spc="-5" dirty="0">
                <a:solidFill>
                  <a:srgbClr val="888888"/>
                </a:solidFill>
                <a:latin typeface="Calibri"/>
                <a:cs typeface="Calibri"/>
              </a:rPr>
              <a:t>s</a:t>
            </a:r>
            <a:r>
              <a:rPr sz="900" spc="-330" dirty="0">
                <a:solidFill>
                  <a:srgbClr val="888888"/>
                </a:solidFill>
                <a:latin typeface="Calibri"/>
                <a:cs typeface="Calibri"/>
              </a:rPr>
              <a:t>ö</a:t>
            </a:r>
            <a:r>
              <a:rPr sz="4200" spc="-1845" baseline="-8928" dirty="0">
                <a:latin typeface="Arial"/>
                <a:cs typeface="Arial"/>
              </a:rPr>
              <a:t>d</a:t>
            </a:r>
            <a:r>
              <a:rPr sz="900" dirty="0">
                <a:solidFill>
                  <a:srgbClr val="888888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888888"/>
                </a:solidFill>
                <a:latin typeface="Calibri"/>
                <a:cs typeface="Calibri"/>
              </a:rPr>
              <a:t>i</a:t>
            </a:r>
            <a:r>
              <a:rPr sz="900" dirty="0">
                <a:solidFill>
                  <a:srgbClr val="888888"/>
                </a:solidFill>
                <a:latin typeface="Calibri"/>
                <a:cs typeface="Calibri"/>
              </a:rPr>
              <a:t>k </a:t>
            </a:r>
            <a:r>
              <a:rPr sz="900" spc="-325" dirty="0">
                <a:solidFill>
                  <a:srgbClr val="888888"/>
                </a:solidFill>
                <a:latin typeface="Calibri"/>
                <a:cs typeface="Calibri"/>
              </a:rPr>
              <a:t>T</a:t>
            </a:r>
            <a:r>
              <a:rPr sz="4200" spc="-450" baseline="-8928" dirty="0">
                <a:latin typeface="Arial"/>
                <a:cs typeface="Arial"/>
              </a:rPr>
              <a:t>i</a:t>
            </a:r>
            <a:r>
              <a:rPr sz="900" spc="-160" dirty="0">
                <a:solidFill>
                  <a:srgbClr val="888888"/>
                </a:solidFill>
                <a:latin typeface="Calibri"/>
                <a:cs typeface="Calibri"/>
              </a:rPr>
              <a:t>e</a:t>
            </a:r>
            <a:r>
              <a:rPr sz="4200" spc="-1185" baseline="-8928" dirty="0">
                <a:latin typeface="Arial"/>
                <a:cs typeface="Arial"/>
              </a:rPr>
              <a:t>r</a:t>
            </a:r>
            <a:r>
              <a:rPr sz="900" dirty="0">
                <a:solidFill>
                  <a:srgbClr val="888888"/>
                </a:solidFill>
                <a:latin typeface="Calibri"/>
                <a:cs typeface="Calibri"/>
              </a:rPr>
              <a:t>k</a:t>
            </a:r>
            <a:r>
              <a:rPr sz="900" spc="-240" dirty="0">
                <a:solidFill>
                  <a:srgbClr val="888888"/>
                </a:solidFill>
                <a:latin typeface="Calibri"/>
                <a:cs typeface="Calibri"/>
              </a:rPr>
              <a:t>n</a:t>
            </a:r>
            <a:r>
              <a:rPr sz="4200" spc="-817" baseline="-8928" dirty="0">
                <a:latin typeface="Arial"/>
                <a:cs typeface="Arial"/>
              </a:rPr>
              <a:t>.</a:t>
            </a:r>
            <a:r>
              <a:rPr sz="900" dirty="0">
                <a:solidFill>
                  <a:srgbClr val="888888"/>
                </a:solidFill>
                <a:latin typeface="Calibri"/>
                <a:cs typeface="Calibri"/>
              </a:rPr>
              <a:t>o</a:t>
            </a:r>
            <a:r>
              <a:rPr sz="900" spc="-5" dirty="0">
                <a:solidFill>
                  <a:srgbClr val="888888"/>
                </a:solidFill>
                <a:latin typeface="Calibri"/>
                <a:cs typeface="Calibri"/>
              </a:rPr>
              <a:t>l</a:t>
            </a:r>
            <a:r>
              <a:rPr sz="900" dirty="0">
                <a:solidFill>
                  <a:srgbClr val="888888"/>
                </a:solidFill>
                <a:latin typeface="Calibri"/>
                <a:cs typeface="Calibri"/>
              </a:rPr>
              <a:t>o</a:t>
            </a:r>
            <a:r>
              <a:rPr sz="900" spc="-5" dirty="0">
                <a:solidFill>
                  <a:srgbClr val="888888"/>
                </a:solidFill>
                <a:latin typeface="Calibri"/>
                <a:cs typeface="Calibri"/>
              </a:rPr>
              <a:t>j</a:t>
            </a:r>
            <a:r>
              <a:rPr sz="900" dirty="0">
                <a:solidFill>
                  <a:srgbClr val="888888"/>
                </a:solidFill>
                <a:latin typeface="Calibri"/>
                <a:cs typeface="Calibri"/>
              </a:rPr>
              <a:t>i</a:t>
            </a:r>
            <a:r>
              <a:rPr sz="900" spc="10" dirty="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888888"/>
                </a:solidFill>
                <a:latin typeface="Calibri"/>
                <a:cs typeface="Calibri"/>
              </a:rPr>
              <a:t>A</a:t>
            </a:r>
            <a:r>
              <a:rPr sz="900" dirty="0">
                <a:solidFill>
                  <a:srgbClr val="888888"/>
                </a:solidFill>
                <a:latin typeface="Calibri"/>
                <a:cs typeface="Calibri"/>
              </a:rPr>
              <a:t>BD.</a:t>
            </a:r>
            <a:endParaRPr sz="9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9728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9144000" y="0"/>
                </a:moveTo>
                <a:lnTo>
                  <a:pt x="0" y="0"/>
                </a:lnTo>
                <a:lnTo>
                  <a:pt x="0" y="579120"/>
                </a:lnTo>
                <a:lnTo>
                  <a:pt x="9144000" y="579120"/>
                </a:lnTo>
                <a:lnTo>
                  <a:pt x="9144000" y="0"/>
                </a:lnTo>
                <a:close/>
              </a:path>
            </a:pathLst>
          </a:custGeom>
          <a:solidFill>
            <a:srgbClr val="418A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969514" y="165353"/>
            <a:ext cx="32048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5" dirty="0">
                <a:solidFill>
                  <a:srgbClr val="FFFFFF"/>
                </a:solidFill>
                <a:latin typeface="Calibri"/>
                <a:cs typeface="Calibri"/>
              </a:rPr>
              <a:t>FARMASÖTİK</a:t>
            </a:r>
            <a:r>
              <a:rPr sz="2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ÇÖZÜCÜLER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94436" y="1570990"/>
            <a:ext cx="6087364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  <a:tabLst>
                <a:tab pos="2755900" algn="l"/>
                <a:tab pos="5222240" algn="l"/>
                <a:tab pos="7204709" algn="l"/>
              </a:tabLst>
            </a:pPr>
            <a:r>
              <a:rPr sz="3200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Eczacılıkta</a:t>
            </a:r>
            <a:r>
              <a:rPr lang="tr-TR" sz="32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200" spc="5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sz="3200" spc="-5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</a:t>
            </a:r>
            <a:r>
              <a:rPr sz="3200" spc="5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sz="3200" spc="-5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</a:t>
            </a:r>
            <a:r>
              <a:rPr sz="3200" spc="-15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ı</a:t>
            </a:r>
            <a:r>
              <a:rPr sz="3200" spc="-5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</a:t>
            </a:r>
            <a:r>
              <a:rPr sz="3200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tr-TR" sz="32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200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çözücü</a:t>
            </a:r>
            <a:r>
              <a:rPr lang="tr-TR" sz="32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200" spc="-20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</a:t>
            </a:r>
            <a:r>
              <a:rPr sz="3200" spc="-2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sz="3200" spc="-5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taşıyıcılar:</a:t>
            </a:r>
            <a:endParaRPr sz="3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21675" y="6466621"/>
            <a:ext cx="14033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sz="900" dirty="0">
                <a:solidFill>
                  <a:srgbClr val="888888"/>
                </a:solidFill>
                <a:latin typeface="Arial"/>
                <a:cs typeface="Arial"/>
              </a:rPr>
              <a:t>2</a:t>
            </a:fld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94436" y="3216986"/>
            <a:ext cx="3888740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00"/>
              </a:spcBef>
              <a:tabLst>
                <a:tab pos="520700" algn="l"/>
              </a:tabLst>
            </a:pPr>
            <a:r>
              <a:rPr lang="tr-TR" sz="3600" spc="-5" dirty="0" smtClean="0">
                <a:latin typeface="Arial"/>
                <a:cs typeface="Arial"/>
              </a:rPr>
              <a:t>*</a:t>
            </a:r>
            <a:r>
              <a:rPr sz="4800" spc="-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Su</a:t>
            </a:r>
            <a:endParaRPr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L="12065">
              <a:lnSpc>
                <a:spcPct val="100000"/>
              </a:lnSpc>
              <a:spcBef>
                <a:spcPts val="5"/>
              </a:spcBef>
              <a:tabLst>
                <a:tab pos="520700" algn="l"/>
              </a:tabLst>
            </a:pPr>
            <a:r>
              <a:rPr lang="tr-TR" sz="3600" spc="-5" dirty="0" smtClean="0">
                <a:latin typeface="Arial"/>
                <a:cs typeface="Arial"/>
              </a:rPr>
              <a:t>*</a:t>
            </a:r>
            <a:r>
              <a:rPr sz="3600" spc="-5" dirty="0" err="1" smtClean="0">
                <a:latin typeface="Arial"/>
                <a:cs typeface="Arial"/>
              </a:rPr>
              <a:t>Susuz</a:t>
            </a:r>
            <a:r>
              <a:rPr sz="3600" spc="-35" dirty="0" smtClean="0">
                <a:latin typeface="Arial"/>
                <a:cs typeface="Arial"/>
              </a:rPr>
              <a:t> </a:t>
            </a:r>
            <a:r>
              <a:rPr sz="3600" spc="-5" dirty="0">
                <a:latin typeface="Arial"/>
                <a:cs typeface="Arial"/>
              </a:rPr>
              <a:t>çözücüler</a:t>
            </a:r>
            <a:endParaRPr sz="3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1500197"/>
            <a:ext cx="6858000" cy="420529"/>
          </a:xfrm>
          <a:custGeom>
            <a:avLst/>
            <a:gdLst/>
            <a:ahLst/>
            <a:cxnLst/>
            <a:rect l="l" t="t" r="r" b="b"/>
            <a:pathLst>
              <a:path w="9144000" h="560705">
                <a:moveTo>
                  <a:pt x="9144000" y="0"/>
                </a:moveTo>
                <a:lnTo>
                  <a:pt x="0" y="0"/>
                </a:lnTo>
                <a:lnTo>
                  <a:pt x="0" y="560438"/>
                </a:lnTo>
                <a:lnTo>
                  <a:pt x="9144000" y="560438"/>
                </a:lnTo>
                <a:lnTo>
                  <a:pt x="9144000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38238" y="1495426"/>
            <a:ext cx="6867525" cy="309220"/>
          </a:xfrm>
          <a:prstGeom prst="rect">
            <a:avLst/>
          </a:prstGeom>
        </p:spPr>
        <p:txBody>
          <a:bodyPr vert="horz" wrap="square" lIns="0" tIns="100489" rIns="0" bIns="0" rtlCol="0">
            <a:spAutoFit/>
          </a:bodyPr>
          <a:lstStyle/>
          <a:p>
            <a:pPr marL="953" algn="ctr" defTabSz="685800">
              <a:spcBef>
                <a:spcPts val="791"/>
              </a:spcBef>
            </a:pPr>
            <a:r>
              <a:rPr sz="1350" b="1" spc="-4" dirty="0">
                <a:solidFill>
                  <a:srgbClr val="FFFFFF"/>
                </a:solidFill>
                <a:latin typeface="Calibri"/>
                <a:cs typeface="Calibri"/>
              </a:rPr>
              <a:t>GENEL</a:t>
            </a:r>
            <a:r>
              <a:rPr sz="1350" b="1" spc="-2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spc="-15" dirty="0">
                <a:solidFill>
                  <a:srgbClr val="FFFFFF"/>
                </a:solidFill>
                <a:latin typeface="Calibri"/>
                <a:cs typeface="Calibri"/>
              </a:rPr>
              <a:t>TANIMLAR</a:t>
            </a:r>
            <a:endParaRPr sz="135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378951" y="5677357"/>
            <a:ext cx="7715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900" dirty="0">
                <a:solidFill>
                  <a:srgbClr val="888888"/>
                </a:solidFill>
                <a:latin typeface="Calibri"/>
                <a:cs typeface="Calibri"/>
              </a:rPr>
              <a:t>4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819400" y="2243994"/>
            <a:ext cx="2514600" cy="5636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ctr" defTabSz="685800">
              <a:spcBef>
                <a:spcPts val="75"/>
              </a:spcBef>
            </a:pPr>
            <a:r>
              <a:rPr lang="tr-TR" sz="3600" b="1" spc="4" dirty="0" smtClean="0">
                <a:solidFill>
                  <a:srgbClr val="1F4E79"/>
                </a:solidFill>
                <a:latin typeface="Arial Rounded MT Bold"/>
                <a:cs typeface="Arial Rounded MT Bold"/>
              </a:rPr>
              <a:t>   </a:t>
            </a:r>
            <a:r>
              <a:rPr sz="3600" b="1" spc="4" dirty="0" smtClean="0">
                <a:solidFill>
                  <a:srgbClr val="1F4E79"/>
                </a:solidFill>
                <a:latin typeface="Arial Rounded MT Bold"/>
                <a:cs typeface="Arial Rounded MT Bold"/>
              </a:rPr>
              <a:t>SU</a:t>
            </a:r>
            <a:endParaRPr sz="3600" dirty="0">
              <a:solidFill>
                <a:prstClr val="black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18856" y="2691193"/>
            <a:ext cx="5782151" cy="932467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defTabSz="685800">
              <a:spcBef>
                <a:spcPts val="71"/>
              </a:spcBef>
            </a:pPr>
            <a:r>
              <a:rPr sz="3000" spc="-11" dirty="0" err="1" smtClean="0">
                <a:solidFill>
                  <a:prstClr val="black"/>
                </a:solidFill>
                <a:latin typeface="Calibri"/>
                <a:cs typeface="Calibri"/>
              </a:rPr>
              <a:t>Fizyolojik</a:t>
            </a:r>
            <a:r>
              <a:rPr sz="3000" spc="-11" dirty="0" smtClean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000" spc="-15" dirty="0">
                <a:solidFill>
                  <a:prstClr val="black"/>
                </a:solidFill>
                <a:latin typeface="Calibri"/>
                <a:cs typeface="Calibri"/>
              </a:rPr>
              <a:t>olarak</a:t>
            </a:r>
            <a:r>
              <a:rPr sz="3000" spc="2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000" spc="-4" dirty="0">
                <a:solidFill>
                  <a:prstClr val="black"/>
                </a:solidFill>
                <a:latin typeface="Calibri"/>
                <a:cs typeface="Calibri"/>
              </a:rPr>
              <a:t>inert</a:t>
            </a:r>
            <a:r>
              <a:rPr sz="3000" spc="-1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000" spc="-8" dirty="0">
                <a:solidFill>
                  <a:prstClr val="black"/>
                </a:solidFill>
                <a:latin typeface="Calibri"/>
                <a:cs typeface="Calibri"/>
              </a:rPr>
              <a:t>olması </a:t>
            </a:r>
            <a:r>
              <a:rPr sz="3000" spc="-23" dirty="0">
                <a:solidFill>
                  <a:prstClr val="black"/>
                </a:solidFill>
                <a:latin typeface="Calibri"/>
                <a:cs typeface="Calibri"/>
              </a:rPr>
              <a:t>ve</a:t>
            </a:r>
            <a:r>
              <a:rPr sz="3000" spc="-4" dirty="0">
                <a:solidFill>
                  <a:prstClr val="black"/>
                </a:solidFill>
                <a:latin typeface="Calibri"/>
                <a:cs typeface="Calibri"/>
              </a:rPr>
              <a:t> vücut </a:t>
            </a:r>
            <a:r>
              <a:rPr sz="3000" spc="-66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000" spc="-8" dirty="0">
                <a:solidFill>
                  <a:prstClr val="black"/>
                </a:solidFill>
                <a:latin typeface="Calibri"/>
                <a:cs typeface="Calibri"/>
              </a:rPr>
              <a:t>sıvılarının</a:t>
            </a:r>
            <a:r>
              <a:rPr sz="3000" spc="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000" spc="-11" dirty="0">
                <a:solidFill>
                  <a:prstClr val="black"/>
                </a:solidFill>
                <a:latin typeface="Calibri"/>
                <a:cs typeface="Calibri"/>
              </a:rPr>
              <a:t>yapısına</a:t>
            </a:r>
            <a:r>
              <a:rPr sz="3000" spc="-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000" spc="-11" dirty="0">
                <a:solidFill>
                  <a:prstClr val="black"/>
                </a:solidFill>
                <a:latin typeface="Calibri"/>
                <a:cs typeface="Calibri"/>
              </a:rPr>
              <a:t>uygun</a:t>
            </a:r>
            <a:r>
              <a:rPr sz="30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000" spc="-8" dirty="0">
                <a:solidFill>
                  <a:prstClr val="black"/>
                </a:solidFill>
                <a:latin typeface="Calibri"/>
                <a:cs typeface="Calibri"/>
              </a:rPr>
              <a:t>olması</a:t>
            </a:r>
            <a:endParaRPr sz="30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128486" y="3630453"/>
            <a:ext cx="2753678" cy="448841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defTabSz="685800">
              <a:lnSpc>
                <a:spcPts val="3476"/>
              </a:lnSpc>
            </a:pPr>
            <a:r>
              <a:rPr sz="3000" spc="-15" dirty="0">
                <a:solidFill>
                  <a:prstClr val="black"/>
                </a:solidFill>
                <a:latin typeface="Calibri"/>
                <a:cs typeface="Calibri"/>
              </a:rPr>
              <a:t>Eczacılık</a:t>
            </a:r>
            <a:r>
              <a:rPr sz="3000" spc="-4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000" spc="-4" dirty="0">
                <a:solidFill>
                  <a:prstClr val="black"/>
                </a:solidFill>
                <a:latin typeface="Calibri"/>
                <a:cs typeface="Calibri"/>
              </a:rPr>
              <a:t>alanında</a:t>
            </a:r>
            <a:endParaRPr sz="30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518857" y="3605783"/>
            <a:ext cx="5561171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defTabSz="685800">
              <a:spcBef>
                <a:spcPts val="71"/>
              </a:spcBef>
              <a:tabLst>
                <a:tab pos="4363879" algn="l"/>
              </a:tabLst>
            </a:pPr>
            <a:r>
              <a:rPr sz="3000" spc="-8" dirty="0">
                <a:solidFill>
                  <a:prstClr val="black"/>
                </a:solidFill>
                <a:latin typeface="Calibri"/>
                <a:cs typeface="Calibri"/>
              </a:rPr>
              <a:t>nedeni</a:t>
            </a:r>
            <a:r>
              <a:rPr sz="30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000" spc="-8" dirty="0">
                <a:solidFill>
                  <a:prstClr val="black"/>
                </a:solidFill>
                <a:latin typeface="Calibri"/>
                <a:cs typeface="Calibri"/>
              </a:rPr>
              <a:t>ile	</a:t>
            </a:r>
            <a:r>
              <a:rPr sz="3000" spc="-4" dirty="0">
                <a:solidFill>
                  <a:prstClr val="black"/>
                </a:solidFill>
                <a:latin typeface="Calibri"/>
                <a:cs typeface="Calibri"/>
              </a:rPr>
              <a:t>en</a:t>
            </a:r>
            <a:r>
              <a:rPr sz="3000" spc="-5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000" spc="-15" dirty="0">
                <a:solidFill>
                  <a:prstClr val="black"/>
                </a:solidFill>
                <a:latin typeface="Calibri"/>
                <a:cs typeface="Calibri"/>
              </a:rPr>
              <a:t>fazla</a:t>
            </a:r>
            <a:endParaRPr sz="30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18857" y="4062755"/>
            <a:ext cx="5152549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defTabSz="685800">
              <a:spcBef>
                <a:spcPts val="71"/>
              </a:spcBef>
            </a:pPr>
            <a:r>
              <a:rPr sz="3000" spc="-15" dirty="0">
                <a:solidFill>
                  <a:prstClr val="black"/>
                </a:solidFill>
                <a:latin typeface="Calibri"/>
                <a:cs typeface="Calibri"/>
              </a:rPr>
              <a:t>tercih</a:t>
            </a:r>
            <a:r>
              <a:rPr sz="3000" spc="-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000" spc="-4" dirty="0">
                <a:solidFill>
                  <a:prstClr val="black"/>
                </a:solidFill>
                <a:latin typeface="Calibri"/>
                <a:cs typeface="Calibri"/>
              </a:rPr>
              <a:t>edilen</a:t>
            </a:r>
            <a:r>
              <a:rPr sz="3000" spc="-1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000" spc="-15" dirty="0">
                <a:solidFill>
                  <a:prstClr val="black"/>
                </a:solidFill>
                <a:latin typeface="Calibri"/>
                <a:cs typeface="Calibri"/>
              </a:rPr>
              <a:t>çözücü</a:t>
            </a:r>
            <a:r>
              <a:rPr sz="3000" spc="-1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000" spc="-23" dirty="0">
                <a:solidFill>
                  <a:prstClr val="black"/>
                </a:solidFill>
                <a:latin typeface="Calibri"/>
                <a:cs typeface="Calibri"/>
              </a:rPr>
              <a:t>ve</a:t>
            </a:r>
            <a:r>
              <a:rPr sz="3000" spc="-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000" spc="-34" dirty="0">
                <a:solidFill>
                  <a:prstClr val="black"/>
                </a:solidFill>
                <a:latin typeface="Calibri"/>
                <a:cs typeface="Calibri"/>
              </a:rPr>
              <a:t>taşıyıcıdır.</a:t>
            </a:r>
            <a:endParaRPr sz="300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0879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GENEL</a:t>
            </a:r>
            <a:r>
              <a:rPr spc="-60" dirty="0"/>
              <a:t> </a:t>
            </a:r>
            <a:r>
              <a:rPr spc="-20" dirty="0"/>
              <a:t>TANIMLAR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345560" y="5605373"/>
            <a:ext cx="1244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888888"/>
                </a:solidFill>
                <a:latin typeface="Calibri"/>
                <a:cs typeface="Calibri"/>
              </a:rPr>
              <a:t>Farmasötik Teknoloji ABD. </a:t>
            </a:r>
            <a:r>
              <a:rPr sz="900" spc="-190" dirty="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888888"/>
                </a:solidFill>
                <a:latin typeface="Calibri"/>
                <a:cs typeface="Calibri"/>
              </a:rPr>
              <a:t>Prof.Dr.</a:t>
            </a:r>
            <a:r>
              <a:rPr sz="900" spc="-30" dirty="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888888"/>
                </a:solidFill>
                <a:latin typeface="Calibri"/>
                <a:cs typeface="Calibri"/>
              </a:rPr>
              <a:t>Ayhan</a:t>
            </a:r>
            <a:r>
              <a:rPr sz="900" dirty="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888888"/>
                </a:solidFill>
                <a:latin typeface="Calibri"/>
                <a:cs typeface="Calibri"/>
              </a:rPr>
              <a:t>SAVAŞER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01723" y="748029"/>
            <a:ext cx="4294505" cy="58166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430020" marR="5080" indent="-1417955">
              <a:lnSpc>
                <a:spcPct val="102800"/>
              </a:lnSpc>
              <a:spcBef>
                <a:spcPts val="40"/>
              </a:spcBef>
            </a:pPr>
            <a:r>
              <a:rPr sz="1800" b="1" spc="5" dirty="0">
                <a:solidFill>
                  <a:srgbClr val="1F4E79"/>
                </a:solidFill>
                <a:latin typeface="Arial Rounded MT Bold"/>
                <a:cs typeface="Arial Rounded MT Bold"/>
              </a:rPr>
              <a:t>TDK</a:t>
            </a:r>
            <a:r>
              <a:rPr sz="1800" b="1" spc="-30" dirty="0">
                <a:solidFill>
                  <a:srgbClr val="1F4E79"/>
                </a:solidFill>
                <a:latin typeface="Arial Rounded MT Bold"/>
                <a:cs typeface="Arial Rounded MT Bold"/>
              </a:rPr>
              <a:t> </a:t>
            </a:r>
            <a:r>
              <a:rPr sz="1800" b="1" dirty="0">
                <a:solidFill>
                  <a:srgbClr val="1F4E79"/>
                </a:solidFill>
                <a:latin typeface="Calibri"/>
                <a:cs typeface="Calibri"/>
              </a:rPr>
              <a:t>İ</a:t>
            </a:r>
            <a:r>
              <a:rPr sz="1800" b="1" dirty="0">
                <a:solidFill>
                  <a:srgbClr val="1F4E79"/>
                </a:solidFill>
                <a:latin typeface="Arial Rounded MT Bold"/>
                <a:cs typeface="Arial Rounded MT Bold"/>
              </a:rPr>
              <a:t>laç</a:t>
            </a:r>
            <a:r>
              <a:rPr sz="1800" b="1" spc="-30" dirty="0">
                <a:solidFill>
                  <a:srgbClr val="1F4E79"/>
                </a:solidFill>
                <a:latin typeface="Arial Rounded MT Bold"/>
                <a:cs typeface="Arial Rounded MT Bold"/>
              </a:rPr>
              <a:t> </a:t>
            </a:r>
            <a:r>
              <a:rPr sz="1800" b="1" spc="-15" dirty="0">
                <a:solidFill>
                  <a:srgbClr val="1F4E79"/>
                </a:solidFill>
                <a:latin typeface="Arial Rounded MT Bold"/>
                <a:cs typeface="Arial Rounded MT Bold"/>
              </a:rPr>
              <a:t>ve</a:t>
            </a:r>
            <a:r>
              <a:rPr sz="1800" b="1" spc="-20" dirty="0">
                <a:solidFill>
                  <a:srgbClr val="1F4E79"/>
                </a:solidFill>
                <a:latin typeface="Arial Rounded MT Bold"/>
                <a:cs typeface="Arial Rounded MT Bold"/>
              </a:rPr>
              <a:t> </a:t>
            </a:r>
            <a:r>
              <a:rPr sz="1800" b="1" dirty="0">
                <a:solidFill>
                  <a:srgbClr val="1F4E79"/>
                </a:solidFill>
                <a:latin typeface="Arial Rounded MT Bold"/>
                <a:cs typeface="Arial Rounded MT Bold"/>
              </a:rPr>
              <a:t>Eczacılık</a:t>
            </a:r>
            <a:r>
              <a:rPr sz="1800" b="1" spc="-40" dirty="0">
                <a:solidFill>
                  <a:srgbClr val="1F4E79"/>
                </a:solidFill>
                <a:latin typeface="Arial Rounded MT Bold"/>
                <a:cs typeface="Arial Rounded MT Bold"/>
              </a:rPr>
              <a:t> </a:t>
            </a:r>
            <a:r>
              <a:rPr sz="1800" b="1" spc="-15" dirty="0">
                <a:solidFill>
                  <a:srgbClr val="1F4E79"/>
                </a:solidFill>
                <a:latin typeface="Arial Rounded MT Bold"/>
                <a:cs typeface="Arial Rounded MT Bold"/>
              </a:rPr>
              <a:t>Terimleri</a:t>
            </a:r>
            <a:r>
              <a:rPr sz="1800" b="1" spc="-35" dirty="0">
                <a:solidFill>
                  <a:srgbClr val="1F4E79"/>
                </a:solidFill>
                <a:latin typeface="Arial Rounded MT Bold"/>
                <a:cs typeface="Arial Rounded MT Bold"/>
              </a:rPr>
              <a:t> </a:t>
            </a:r>
            <a:r>
              <a:rPr sz="1800" b="1" spc="5" dirty="0">
                <a:solidFill>
                  <a:srgbClr val="1F4E79"/>
                </a:solidFill>
                <a:latin typeface="Arial Rounded MT Bold"/>
                <a:cs typeface="Arial Rounded MT Bold"/>
              </a:rPr>
              <a:t>Sözlü</a:t>
            </a:r>
            <a:r>
              <a:rPr sz="1800" b="1" spc="5" dirty="0">
                <a:solidFill>
                  <a:srgbClr val="1F4E79"/>
                </a:solidFill>
                <a:latin typeface="Calibri"/>
                <a:cs typeface="Calibri"/>
              </a:rPr>
              <a:t>ğ</a:t>
            </a:r>
            <a:r>
              <a:rPr sz="1800" b="1" spc="5" dirty="0">
                <a:solidFill>
                  <a:srgbClr val="1F4E79"/>
                </a:solidFill>
                <a:latin typeface="Arial Rounded MT Bold"/>
                <a:cs typeface="Arial Rounded MT Bold"/>
              </a:rPr>
              <a:t>ü </a:t>
            </a:r>
            <a:r>
              <a:rPr sz="1800" b="1" spc="-434" dirty="0">
                <a:solidFill>
                  <a:srgbClr val="1F4E79"/>
                </a:solidFill>
                <a:latin typeface="Arial Rounded MT Bold"/>
                <a:cs typeface="Arial Rounded MT Bold"/>
              </a:rPr>
              <a:t> </a:t>
            </a:r>
            <a:r>
              <a:rPr sz="1800" b="1" spc="-10" dirty="0">
                <a:solidFill>
                  <a:srgbClr val="1F4E79"/>
                </a:solidFill>
                <a:latin typeface="Arial Rounded MT Bold"/>
                <a:cs typeface="Arial Rounded MT Bold"/>
              </a:rPr>
              <a:t>Farmakopeler</a:t>
            </a:r>
            <a:endParaRPr sz="1800">
              <a:latin typeface="Arial Rounded MT Bold"/>
              <a:cs typeface="Arial Rounded MT Bold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5904" y="1414272"/>
            <a:ext cx="7415783" cy="5306568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707542" y="6479844"/>
            <a:ext cx="545465" cy="140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dirty="0">
                <a:solidFill>
                  <a:srgbClr val="888888"/>
                </a:solidFill>
                <a:latin typeface="Calibri"/>
                <a:cs typeface="Calibri"/>
              </a:rPr>
              <a:t>1</a:t>
            </a:r>
            <a:r>
              <a:rPr sz="900" spc="-5" dirty="0">
                <a:solidFill>
                  <a:srgbClr val="888888"/>
                </a:solidFill>
                <a:latin typeface="Calibri"/>
                <a:cs typeface="Calibri"/>
              </a:rPr>
              <a:t>1.02.2</a:t>
            </a:r>
            <a:r>
              <a:rPr sz="900" spc="-15" dirty="0">
                <a:solidFill>
                  <a:srgbClr val="888888"/>
                </a:solidFill>
                <a:latin typeface="Calibri"/>
                <a:cs typeface="Calibri"/>
              </a:rPr>
              <a:t>0</a:t>
            </a:r>
            <a:r>
              <a:rPr sz="900" dirty="0">
                <a:solidFill>
                  <a:srgbClr val="888888"/>
                </a:solidFill>
                <a:latin typeface="Calibri"/>
                <a:cs typeface="Calibri"/>
              </a:rPr>
              <a:t>21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dirty="0"/>
              <a:t>4</a:t>
            </a:fld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134" y="183769"/>
            <a:ext cx="9123045" cy="472440"/>
            <a:chOff x="21134" y="183769"/>
            <a:chExt cx="9123045" cy="472440"/>
          </a:xfrm>
        </p:grpSpPr>
        <p:sp>
          <p:nvSpPr>
            <p:cNvPr id="3" name="object 3"/>
            <p:cNvSpPr/>
            <p:nvPr/>
          </p:nvSpPr>
          <p:spPr>
            <a:xfrm>
              <a:off x="27484" y="190144"/>
              <a:ext cx="9116695" cy="459740"/>
            </a:xfrm>
            <a:custGeom>
              <a:avLst/>
              <a:gdLst/>
              <a:ahLst/>
              <a:cxnLst/>
              <a:rect l="l" t="t" r="r" b="b"/>
              <a:pathLst>
                <a:path w="9116695" h="459740">
                  <a:moveTo>
                    <a:pt x="0" y="459460"/>
                  </a:moveTo>
                  <a:lnTo>
                    <a:pt x="9116515" y="459460"/>
                  </a:lnTo>
                  <a:lnTo>
                    <a:pt x="9116515" y="0"/>
                  </a:lnTo>
                  <a:lnTo>
                    <a:pt x="0" y="0"/>
                  </a:lnTo>
                  <a:lnTo>
                    <a:pt x="0" y="45946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7484" y="183769"/>
              <a:ext cx="0" cy="472440"/>
            </a:xfrm>
            <a:custGeom>
              <a:avLst/>
              <a:gdLst/>
              <a:ahLst/>
              <a:cxnLst/>
              <a:rect l="l" t="t" r="r" b="b"/>
              <a:pathLst>
                <a:path h="472440">
                  <a:moveTo>
                    <a:pt x="0" y="0"/>
                  </a:moveTo>
                  <a:lnTo>
                    <a:pt x="0" y="472185"/>
                  </a:lnTo>
                </a:path>
              </a:pathLst>
            </a:custGeom>
            <a:ln w="1270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1132" y="183768"/>
              <a:ext cx="9123045" cy="472440"/>
            </a:xfrm>
            <a:custGeom>
              <a:avLst/>
              <a:gdLst/>
              <a:ahLst/>
              <a:cxnLst/>
              <a:rect l="l" t="t" r="r" b="b"/>
              <a:pathLst>
                <a:path w="9123045" h="472440">
                  <a:moveTo>
                    <a:pt x="9122867" y="459486"/>
                  </a:moveTo>
                  <a:lnTo>
                    <a:pt x="0" y="459486"/>
                  </a:lnTo>
                  <a:lnTo>
                    <a:pt x="0" y="472186"/>
                  </a:lnTo>
                  <a:lnTo>
                    <a:pt x="9122867" y="472186"/>
                  </a:lnTo>
                  <a:lnTo>
                    <a:pt x="9122867" y="459486"/>
                  </a:lnTo>
                  <a:close/>
                </a:path>
                <a:path w="9123045" h="472440">
                  <a:moveTo>
                    <a:pt x="9122867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9122867" y="12700"/>
                  </a:lnTo>
                  <a:lnTo>
                    <a:pt x="9122867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749421" y="254889"/>
            <a:ext cx="1702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GENEL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TANIMLAR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34307" y="1244802"/>
            <a:ext cx="1473098" cy="44847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4394961" y="1285747"/>
            <a:ext cx="354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" dirty="0">
                <a:solidFill>
                  <a:srgbClr val="1F4E79"/>
                </a:solidFill>
                <a:latin typeface="Arial Rounded MT Bold"/>
                <a:cs typeface="Arial Rounded MT Bold"/>
              </a:rPr>
              <a:t>SU</a:t>
            </a:r>
            <a:endParaRPr sz="1800">
              <a:latin typeface="Arial Rounded MT Bold"/>
              <a:cs typeface="Arial Rounded MT Bold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501776" rIns="0" bIns="0" rtlCol="0">
            <a:spAutoFit/>
          </a:bodyPr>
          <a:lstStyle/>
          <a:p>
            <a:pPr marL="394970" marR="1397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Günlük</a:t>
            </a:r>
            <a:r>
              <a:rPr spc="10" dirty="0"/>
              <a:t> </a:t>
            </a:r>
            <a:r>
              <a:rPr spc="-5" dirty="0"/>
              <a:t>hayatta</a:t>
            </a:r>
            <a:r>
              <a:rPr spc="5" dirty="0"/>
              <a:t> </a:t>
            </a:r>
            <a:r>
              <a:rPr spc="-5" dirty="0"/>
              <a:t>kullandığımız</a:t>
            </a:r>
            <a:r>
              <a:rPr spc="40" dirty="0"/>
              <a:t> </a:t>
            </a:r>
            <a:r>
              <a:rPr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çeşme</a:t>
            </a:r>
            <a:r>
              <a:rPr b="1" u="heavy" spc="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b="1" u="heavy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suyu,</a:t>
            </a:r>
            <a:r>
              <a:rPr b="1" spc="70" dirty="0">
                <a:latin typeface="Arial"/>
                <a:cs typeface="Arial"/>
              </a:rPr>
              <a:t> </a:t>
            </a:r>
            <a:r>
              <a:rPr spc="-30" dirty="0"/>
              <a:t>nehir, </a:t>
            </a:r>
            <a:r>
              <a:rPr spc="-765" dirty="0"/>
              <a:t> </a:t>
            </a:r>
            <a:r>
              <a:rPr spc="-5" dirty="0"/>
              <a:t>göl,</a:t>
            </a:r>
            <a:r>
              <a:rPr dirty="0"/>
              <a:t> </a:t>
            </a:r>
            <a:r>
              <a:rPr spc="-5" dirty="0"/>
              <a:t>kuyu ve kaynaklardan</a:t>
            </a:r>
            <a:r>
              <a:rPr spc="20" dirty="0"/>
              <a:t> </a:t>
            </a:r>
            <a:r>
              <a:rPr spc="-5" dirty="0"/>
              <a:t>sağlanmakta</a:t>
            </a:r>
            <a:r>
              <a:rPr spc="5" dirty="0"/>
              <a:t> </a:t>
            </a:r>
            <a:r>
              <a:rPr spc="-5" dirty="0"/>
              <a:t>olup </a:t>
            </a:r>
            <a:r>
              <a:rPr dirty="0"/>
              <a:t> </a:t>
            </a:r>
            <a:r>
              <a:rPr spc="-5" dirty="0"/>
              <a:t>içerisinde</a:t>
            </a:r>
            <a:r>
              <a:rPr spc="10" dirty="0"/>
              <a:t> </a:t>
            </a:r>
            <a:r>
              <a:rPr b="1" spc="-5" dirty="0">
                <a:latin typeface="Arial"/>
                <a:cs typeface="Arial"/>
              </a:rPr>
              <a:t>kalsiyum,</a:t>
            </a:r>
            <a:r>
              <a:rPr b="1" spc="35" dirty="0">
                <a:latin typeface="Arial"/>
                <a:cs typeface="Arial"/>
              </a:rPr>
              <a:t> </a:t>
            </a:r>
            <a:r>
              <a:rPr b="1" spc="-30" dirty="0">
                <a:latin typeface="Arial"/>
                <a:cs typeface="Arial"/>
              </a:rPr>
              <a:t>demir,</a:t>
            </a:r>
            <a:r>
              <a:rPr b="1" spc="-5" dirty="0">
                <a:latin typeface="Arial"/>
                <a:cs typeface="Arial"/>
              </a:rPr>
              <a:t> magnezyum,</a:t>
            </a:r>
          </a:p>
          <a:p>
            <a:pPr marL="394970" marR="5080">
              <a:lnSpc>
                <a:spcPct val="100000"/>
              </a:lnSpc>
            </a:pPr>
            <a:r>
              <a:rPr b="1" spc="-10" dirty="0">
                <a:latin typeface="Arial"/>
                <a:cs typeface="Arial"/>
              </a:rPr>
              <a:t>potasyum</a:t>
            </a:r>
            <a:r>
              <a:rPr b="1" spc="5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ve</a:t>
            </a:r>
            <a:r>
              <a:rPr b="1" spc="10" dirty="0">
                <a:latin typeface="Arial"/>
                <a:cs typeface="Arial"/>
              </a:rPr>
              <a:t> </a:t>
            </a:r>
            <a:r>
              <a:rPr b="1" spc="-15" dirty="0">
                <a:latin typeface="Arial"/>
                <a:cs typeface="Arial"/>
              </a:rPr>
              <a:t>sodyum</a:t>
            </a:r>
            <a:r>
              <a:rPr b="1" spc="6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gibi</a:t>
            </a:r>
            <a:r>
              <a:rPr b="1" spc="5" dirty="0">
                <a:latin typeface="Arial"/>
                <a:cs typeface="Arial"/>
              </a:rPr>
              <a:t> </a:t>
            </a:r>
            <a:r>
              <a:rPr b="1" spc="-10" dirty="0">
                <a:latin typeface="Arial"/>
                <a:cs typeface="Arial"/>
              </a:rPr>
              <a:t>iyonları,</a:t>
            </a:r>
            <a:r>
              <a:rPr b="1" spc="5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ağaçlardan </a:t>
            </a:r>
            <a:r>
              <a:rPr b="1" spc="-76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ve</a:t>
            </a:r>
            <a:r>
              <a:rPr b="1" spc="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bitkilerden</a:t>
            </a:r>
            <a:r>
              <a:rPr b="1" spc="1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gelen</a:t>
            </a:r>
            <a:r>
              <a:rPr b="1" spc="1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organik</a:t>
            </a:r>
            <a:r>
              <a:rPr b="1" spc="1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maddeleri, </a:t>
            </a:r>
            <a:r>
              <a:rPr b="1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atmosferdeki</a:t>
            </a:r>
            <a:r>
              <a:rPr b="1" spc="1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diğer gazları</a:t>
            </a:r>
            <a:r>
              <a:rPr b="1" spc="10" dirty="0">
                <a:latin typeface="Arial"/>
                <a:cs typeface="Arial"/>
              </a:rPr>
              <a:t> </a:t>
            </a:r>
            <a:r>
              <a:rPr b="1"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içerebilmektedir.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710895" y="5070728"/>
            <a:ext cx="765429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Arial"/>
                <a:cs typeface="Arial"/>
              </a:rPr>
              <a:t>Ayrıca</a:t>
            </a:r>
            <a:r>
              <a:rPr sz="2800" spc="-5" dirty="0">
                <a:latin typeface="Arial"/>
                <a:cs typeface="Arial"/>
              </a:rPr>
              <a:t> doğal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suda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kil,</a:t>
            </a:r>
            <a:r>
              <a:rPr sz="2800" b="1" spc="-5" dirty="0">
                <a:latin typeface="Arial"/>
                <a:cs typeface="Arial"/>
              </a:rPr>
              <a:t> kum,</a:t>
            </a:r>
            <a:r>
              <a:rPr sz="2800" b="1" spc="5" dirty="0"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C00000"/>
                </a:solidFill>
                <a:latin typeface="Arial"/>
                <a:cs typeface="Arial"/>
              </a:rPr>
              <a:t>Echerichia</a:t>
            </a:r>
            <a:r>
              <a:rPr sz="2800" b="1" spc="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C00000"/>
                </a:solidFill>
                <a:latin typeface="Arial"/>
                <a:cs typeface="Arial"/>
              </a:rPr>
              <a:t>coli</a:t>
            </a:r>
            <a:r>
              <a:rPr sz="2800" b="1" spc="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gibi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0895" y="5497169"/>
            <a:ext cx="39808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Arial"/>
                <a:cs typeface="Arial"/>
              </a:rPr>
              <a:t>bakteriler</a:t>
            </a:r>
            <a:r>
              <a:rPr sz="2800" spc="-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de</a:t>
            </a:r>
            <a:r>
              <a:rPr sz="2800" spc="-30" dirty="0">
                <a:latin typeface="Arial"/>
                <a:cs typeface="Arial"/>
              </a:rPr>
              <a:t> </a:t>
            </a:r>
            <a:r>
              <a:rPr sz="2800" b="1" spc="-15" dirty="0">
                <a:latin typeface="Arial"/>
                <a:cs typeface="Arial"/>
              </a:rPr>
              <a:t>bulunabilir.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783967" y="5902058"/>
            <a:ext cx="1894839" cy="36830"/>
          </a:xfrm>
          <a:custGeom>
            <a:avLst/>
            <a:gdLst/>
            <a:ahLst/>
            <a:cxnLst/>
            <a:rect l="l" t="t" r="r" b="b"/>
            <a:pathLst>
              <a:path w="1894839" h="36829">
                <a:moveTo>
                  <a:pt x="1894332" y="0"/>
                </a:moveTo>
                <a:lnTo>
                  <a:pt x="0" y="0"/>
                </a:lnTo>
                <a:lnTo>
                  <a:pt x="0" y="36576"/>
                </a:lnTo>
                <a:lnTo>
                  <a:pt x="1894332" y="36576"/>
                </a:lnTo>
                <a:lnTo>
                  <a:pt x="18943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dirty="0"/>
              <a:t>5</a:t>
            </a:fld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288" y="137160"/>
            <a:ext cx="9126220" cy="579120"/>
          </a:xfrm>
          <a:custGeom>
            <a:avLst/>
            <a:gdLst/>
            <a:ahLst/>
            <a:cxnLst/>
            <a:rect l="l" t="t" r="r" b="b"/>
            <a:pathLst>
              <a:path w="9126220" h="579120">
                <a:moveTo>
                  <a:pt x="0" y="579120"/>
                </a:moveTo>
                <a:lnTo>
                  <a:pt x="9125712" y="579120"/>
                </a:lnTo>
                <a:lnTo>
                  <a:pt x="9125712" y="0"/>
                </a:lnTo>
                <a:lnTo>
                  <a:pt x="0" y="0"/>
                </a:lnTo>
                <a:lnTo>
                  <a:pt x="0" y="579120"/>
                </a:lnTo>
                <a:close/>
              </a:path>
            </a:pathLst>
          </a:custGeom>
          <a:solidFill>
            <a:srgbClr val="418A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438269" y="192785"/>
            <a:ext cx="3041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su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6283" y="783158"/>
            <a:ext cx="848169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98120">
              <a:lnSpc>
                <a:spcPct val="100000"/>
              </a:lnSpc>
              <a:spcBef>
                <a:spcPts val="95"/>
              </a:spcBef>
              <a:tabLst>
                <a:tab pos="1355090" algn="l"/>
                <a:tab pos="1411605" algn="l"/>
                <a:tab pos="2182495" algn="l"/>
                <a:tab pos="2949575" algn="l"/>
                <a:tab pos="3665854" algn="l"/>
                <a:tab pos="4316730" algn="l"/>
                <a:tab pos="4389755" algn="l"/>
                <a:tab pos="5909310" algn="l"/>
                <a:tab pos="5977890" algn="l"/>
                <a:tab pos="6549390" algn="l"/>
                <a:tab pos="7202170" algn="l"/>
                <a:tab pos="7498080" algn="l"/>
              </a:tabLst>
            </a:pPr>
            <a:r>
              <a:rPr spc="-10" dirty="0"/>
              <a:t>Doğa</a:t>
            </a:r>
            <a:r>
              <a:rPr spc="-5" dirty="0"/>
              <a:t>l</a:t>
            </a:r>
            <a:r>
              <a:rPr dirty="0"/>
              <a:t>		</a:t>
            </a:r>
            <a:r>
              <a:rPr spc="-5" dirty="0"/>
              <a:t>çevrede</a:t>
            </a:r>
            <a:r>
              <a:rPr dirty="0"/>
              <a:t>	</a:t>
            </a:r>
            <a:r>
              <a:rPr spc="-5" dirty="0"/>
              <a:t>g</a:t>
            </a:r>
            <a:r>
              <a:rPr dirty="0"/>
              <a:t>i</a:t>
            </a:r>
            <a:r>
              <a:rPr spc="-5" dirty="0"/>
              <a:t>d</a:t>
            </a:r>
            <a:r>
              <a:rPr spc="5" dirty="0"/>
              <a:t>e</a:t>
            </a:r>
            <a:r>
              <a:rPr spc="-5" dirty="0"/>
              <a:t>r</a:t>
            </a:r>
            <a:r>
              <a:rPr spc="5" dirty="0"/>
              <a:t>e</a:t>
            </a:r>
            <a:r>
              <a:rPr spc="-5" dirty="0"/>
              <a:t>k</a:t>
            </a:r>
            <a:r>
              <a:rPr dirty="0"/>
              <a:t>		</a:t>
            </a:r>
            <a:r>
              <a:rPr spc="-5" dirty="0"/>
              <a:t>ç</a:t>
            </a:r>
            <a:r>
              <a:rPr dirty="0"/>
              <a:t>o</a:t>
            </a:r>
            <a:r>
              <a:rPr spc="-10" dirty="0"/>
              <a:t>ğa</a:t>
            </a:r>
            <a:r>
              <a:rPr dirty="0"/>
              <a:t>l</a:t>
            </a:r>
            <a:r>
              <a:rPr spc="-10" dirty="0"/>
              <a:t>a</a:t>
            </a:r>
            <a:r>
              <a:rPr spc="-5" dirty="0"/>
              <a:t>n</a:t>
            </a:r>
            <a:r>
              <a:rPr dirty="0"/>
              <a:t>	</a:t>
            </a:r>
            <a:r>
              <a:rPr spc="-5" dirty="0"/>
              <a:t>ev</a:t>
            </a:r>
            <a:r>
              <a:rPr dirty="0"/>
              <a:t>	</a:t>
            </a:r>
            <a:r>
              <a:rPr spc="-735" dirty="0"/>
              <a:t> </a:t>
            </a:r>
            <a:r>
              <a:rPr spc="-5" dirty="0"/>
              <a:t>ve</a:t>
            </a:r>
            <a:r>
              <a:rPr dirty="0"/>
              <a:t>	</a:t>
            </a:r>
            <a:r>
              <a:rPr spc="-10" dirty="0"/>
              <a:t>en</a:t>
            </a:r>
            <a:r>
              <a:rPr dirty="0"/>
              <a:t>d</a:t>
            </a:r>
            <a:r>
              <a:rPr spc="-10" dirty="0"/>
              <a:t>ü</a:t>
            </a:r>
            <a:r>
              <a:rPr dirty="0"/>
              <a:t>s</a:t>
            </a:r>
            <a:r>
              <a:rPr spc="-5" dirty="0"/>
              <a:t>tri  </a:t>
            </a:r>
            <a:r>
              <a:rPr spc="-10" dirty="0"/>
              <a:t>at</a:t>
            </a:r>
            <a:r>
              <a:rPr dirty="0"/>
              <a:t>ı</a:t>
            </a:r>
            <a:r>
              <a:rPr spc="-5" dirty="0"/>
              <a:t>k</a:t>
            </a:r>
            <a:r>
              <a:rPr dirty="0"/>
              <a:t>l</a:t>
            </a:r>
            <a:r>
              <a:rPr spc="-10" dirty="0"/>
              <a:t>a</a:t>
            </a:r>
            <a:r>
              <a:rPr dirty="0"/>
              <a:t>r</a:t>
            </a:r>
            <a:r>
              <a:rPr spc="-5" dirty="0"/>
              <a:t>ı,</a:t>
            </a:r>
            <a:r>
              <a:rPr dirty="0"/>
              <a:t>	</a:t>
            </a:r>
            <a:r>
              <a:rPr spc="-5" dirty="0"/>
              <a:t>zirai</a:t>
            </a:r>
            <a:r>
              <a:rPr dirty="0"/>
              <a:t>	</a:t>
            </a:r>
            <a:r>
              <a:rPr spc="-10" dirty="0"/>
              <a:t>il</a:t>
            </a:r>
            <a:r>
              <a:rPr dirty="0"/>
              <a:t>a</a:t>
            </a:r>
            <a:r>
              <a:rPr spc="-5" dirty="0"/>
              <a:t>ç</a:t>
            </a:r>
            <a:r>
              <a:rPr dirty="0"/>
              <a:t>l</a:t>
            </a:r>
            <a:r>
              <a:rPr spc="5" dirty="0"/>
              <a:t>a</a:t>
            </a:r>
            <a:r>
              <a:rPr spc="-5" dirty="0"/>
              <a:t>ma</a:t>
            </a:r>
            <a:r>
              <a:rPr dirty="0"/>
              <a:t>	vb</a:t>
            </a:r>
            <a:r>
              <a:rPr spc="-5" dirty="0"/>
              <a:t>.</a:t>
            </a:r>
            <a:r>
              <a:rPr dirty="0"/>
              <a:t>	</a:t>
            </a:r>
            <a:r>
              <a:rPr spc="-5" dirty="0"/>
              <a:t>fa</a:t>
            </a:r>
            <a:r>
              <a:rPr spc="5" dirty="0"/>
              <a:t>k</a:t>
            </a:r>
            <a:r>
              <a:rPr spc="-5" dirty="0"/>
              <a:t>tö</a:t>
            </a:r>
            <a:r>
              <a:rPr spc="5" dirty="0"/>
              <a:t>r</a:t>
            </a:r>
            <a:r>
              <a:rPr spc="-10" dirty="0"/>
              <a:t>l</a:t>
            </a:r>
            <a:r>
              <a:rPr dirty="0"/>
              <a:t>e</a:t>
            </a:r>
            <a:r>
              <a:rPr spc="-5" dirty="0"/>
              <a:t>re</a:t>
            </a:r>
            <a:r>
              <a:rPr dirty="0"/>
              <a:t>		d</a:t>
            </a:r>
            <a:r>
              <a:rPr spc="-5" dirty="0"/>
              <a:t>e</a:t>
            </a:r>
            <a:r>
              <a:rPr dirty="0"/>
              <a:t>	</a:t>
            </a:r>
            <a:r>
              <a:rPr spc="-10" dirty="0"/>
              <a:t>b</a:t>
            </a:r>
            <a:r>
              <a:rPr dirty="0"/>
              <a:t>a</a:t>
            </a:r>
            <a:r>
              <a:rPr spc="-10" dirty="0"/>
              <a:t>ğ</a:t>
            </a:r>
            <a:r>
              <a:rPr dirty="0"/>
              <a:t>l</a:t>
            </a:r>
            <a:r>
              <a:rPr spc="-5" dirty="0"/>
              <a:t>ı</a:t>
            </a:r>
            <a:r>
              <a:rPr dirty="0"/>
              <a:t>	</a:t>
            </a:r>
            <a:r>
              <a:rPr spc="-5" dirty="0"/>
              <a:t>o</a:t>
            </a:r>
            <a:r>
              <a:rPr dirty="0"/>
              <a:t>l</a:t>
            </a:r>
            <a:r>
              <a:rPr spc="-5" dirty="0"/>
              <a:t>a</a:t>
            </a:r>
            <a:r>
              <a:rPr dirty="0"/>
              <a:t>r</a:t>
            </a:r>
            <a:r>
              <a:rPr spc="-5" dirty="0"/>
              <a:t>ak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98894" y="1687448"/>
            <a:ext cx="1248410" cy="39814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60"/>
              </a:lnSpc>
            </a:pPr>
            <a:r>
              <a:rPr sz="2800" spc="-5" dirty="0">
                <a:latin typeface="Arial"/>
                <a:cs typeface="Arial"/>
              </a:rPr>
              <a:t>k</a:t>
            </a:r>
            <a:r>
              <a:rPr sz="2800" dirty="0">
                <a:latin typeface="Arial"/>
                <a:cs typeface="Arial"/>
              </a:rPr>
              <a:t>i</a:t>
            </a:r>
            <a:r>
              <a:rPr sz="2800" spc="-5" dirty="0">
                <a:latin typeface="Arial"/>
                <a:cs typeface="Arial"/>
              </a:rPr>
              <a:t>rl</a:t>
            </a:r>
            <a:r>
              <a:rPr sz="2800" spc="5" dirty="0">
                <a:latin typeface="Arial"/>
                <a:cs typeface="Arial"/>
              </a:rPr>
              <a:t>e</a:t>
            </a:r>
            <a:r>
              <a:rPr sz="2800" spc="-5" dirty="0">
                <a:latin typeface="Arial"/>
                <a:cs typeface="Arial"/>
              </a:rPr>
              <a:t>n</a:t>
            </a:r>
            <a:r>
              <a:rPr sz="2800" dirty="0">
                <a:latin typeface="Arial"/>
                <a:cs typeface="Arial"/>
              </a:rPr>
              <a:t>e</a:t>
            </a:r>
            <a:r>
              <a:rPr sz="2800" spc="-5" dirty="0">
                <a:latin typeface="Arial"/>
                <a:cs typeface="Arial"/>
              </a:rPr>
              <a:t>n</a:t>
            </a:r>
            <a:endParaRPr sz="2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00986" y="1687448"/>
            <a:ext cx="1165860" cy="35560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95"/>
              </a:lnSpc>
            </a:pPr>
            <a:r>
              <a:rPr sz="2800" b="1" spc="-10" dirty="0">
                <a:latin typeface="Arial"/>
                <a:cs typeface="Arial"/>
              </a:rPr>
              <a:t>sul</a:t>
            </a:r>
            <a:r>
              <a:rPr sz="2800" b="1" dirty="0">
                <a:latin typeface="Arial"/>
                <a:cs typeface="Arial"/>
              </a:rPr>
              <a:t>a</a:t>
            </a:r>
            <a:r>
              <a:rPr sz="2800" b="1" spc="-10" dirty="0">
                <a:latin typeface="Arial"/>
                <a:cs typeface="Arial"/>
              </a:rPr>
              <a:t>rın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800986" y="2042541"/>
            <a:ext cx="4636135" cy="36830"/>
          </a:xfrm>
          <a:custGeom>
            <a:avLst/>
            <a:gdLst/>
            <a:ahLst/>
            <a:cxnLst/>
            <a:rect l="l" t="t" r="r" b="b"/>
            <a:pathLst>
              <a:path w="4636135" h="36830">
                <a:moveTo>
                  <a:pt x="4636008" y="0"/>
                </a:moveTo>
                <a:lnTo>
                  <a:pt x="0" y="0"/>
                </a:lnTo>
                <a:lnTo>
                  <a:pt x="0" y="36575"/>
                </a:lnTo>
                <a:lnTo>
                  <a:pt x="4636008" y="36575"/>
                </a:lnTo>
                <a:lnTo>
                  <a:pt x="46360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108451" y="1637156"/>
            <a:ext cx="57569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967864" algn="l"/>
                <a:tab pos="3329304" algn="l"/>
              </a:tabLst>
            </a:pPr>
            <a:r>
              <a:rPr sz="2800" b="1" spc="-5" dirty="0">
                <a:latin typeface="Arial"/>
                <a:cs typeface="Arial"/>
              </a:rPr>
              <a:t>farmasötik	amaçla	</a:t>
            </a:r>
            <a:r>
              <a:rPr sz="2800" spc="-5" dirty="0">
                <a:latin typeface="Arial"/>
                <a:cs typeface="Arial"/>
              </a:rPr>
              <a:t>kullanılabilmesi</a:t>
            </a:r>
            <a:endParaRPr sz="2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6283" y="2063572"/>
            <a:ext cx="7449184" cy="1306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Arial"/>
                <a:cs typeface="Arial"/>
              </a:rPr>
              <a:t>için</a:t>
            </a:r>
            <a:endParaRPr sz="2800" dirty="0">
              <a:latin typeface="Arial"/>
              <a:cs typeface="Arial"/>
            </a:endParaRPr>
          </a:p>
          <a:p>
            <a:pPr marL="1841500">
              <a:lnSpc>
                <a:spcPct val="100000"/>
              </a:lnSpc>
              <a:spcBef>
                <a:spcPts val="5"/>
              </a:spcBef>
            </a:pPr>
            <a:r>
              <a:rPr sz="2800" spc="-15" dirty="0">
                <a:latin typeface="Arial"/>
                <a:cs typeface="Arial"/>
              </a:rPr>
              <a:t>‘‘</a:t>
            </a:r>
            <a:r>
              <a:rPr sz="2800" b="1" spc="-15" dirty="0">
                <a:latin typeface="Arial"/>
                <a:cs typeface="Arial"/>
              </a:rPr>
              <a:t>Çevre</a:t>
            </a:r>
            <a:r>
              <a:rPr sz="2800" b="1" spc="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Koruma</a:t>
            </a:r>
            <a:r>
              <a:rPr sz="2800" b="1" spc="-90" dirty="0">
                <a:latin typeface="Arial"/>
                <a:cs typeface="Arial"/>
              </a:rPr>
              <a:t> </a:t>
            </a:r>
            <a:r>
              <a:rPr sz="2800" b="1" spc="-20" dirty="0">
                <a:latin typeface="Arial"/>
                <a:cs typeface="Arial"/>
              </a:rPr>
              <a:t>Ajansı’’</a:t>
            </a:r>
            <a:endParaRPr sz="2800" dirty="0">
              <a:latin typeface="Arial"/>
              <a:cs typeface="Arial"/>
            </a:endParaRPr>
          </a:p>
          <a:p>
            <a:pPr marL="927100">
              <a:lnSpc>
                <a:spcPct val="100000"/>
              </a:lnSpc>
            </a:pPr>
            <a:r>
              <a:rPr sz="2800" i="1" dirty="0">
                <a:latin typeface="Arial"/>
                <a:cs typeface="Arial"/>
              </a:rPr>
              <a:t>(Environmental Protection</a:t>
            </a:r>
            <a:r>
              <a:rPr sz="2800" i="1" spc="-100" dirty="0">
                <a:latin typeface="Arial"/>
                <a:cs typeface="Arial"/>
              </a:rPr>
              <a:t> </a:t>
            </a:r>
            <a:r>
              <a:rPr sz="2800" i="1" spc="-5" dirty="0">
                <a:latin typeface="Arial"/>
                <a:cs typeface="Arial"/>
              </a:rPr>
              <a:t>Agency</a:t>
            </a:r>
            <a:r>
              <a:rPr sz="2800" i="1" spc="-10" dirty="0">
                <a:latin typeface="Arial"/>
                <a:cs typeface="Arial"/>
              </a:rPr>
              <a:t> </a:t>
            </a:r>
            <a:r>
              <a:rPr sz="2800" i="1" spc="-40" dirty="0">
                <a:latin typeface="Arial"/>
                <a:cs typeface="Arial"/>
              </a:rPr>
              <a:t>(EPA))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6283" y="3344113"/>
            <a:ext cx="33318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469515" algn="l"/>
              </a:tabLst>
            </a:pPr>
            <a:r>
              <a:rPr sz="2800" spc="-5" dirty="0">
                <a:latin typeface="Arial"/>
                <a:cs typeface="Arial"/>
              </a:rPr>
              <a:t>ta</a:t>
            </a:r>
            <a:r>
              <a:rPr sz="2800" dirty="0">
                <a:latin typeface="Arial"/>
                <a:cs typeface="Arial"/>
              </a:rPr>
              <a:t>r</a:t>
            </a:r>
            <a:r>
              <a:rPr sz="2800" spc="-10" dirty="0">
                <a:latin typeface="Arial"/>
                <a:cs typeface="Arial"/>
              </a:rPr>
              <a:t>afı</a:t>
            </a:r>
            <a:r>
              <a:rPr sz="2800" dirty="0">
                <a:latin typeface="Arial"/>
                <a:cs typeface="Arial"/>
              </a:rPr>
              <a:t>n</a:t>
            </a:r>
            <a:r>
              <a:rPr sz="2800" spc="-10" dirty="0">
                <a:latin typeface="Arial"/>
                <a:cs typeface="Arial"/>
              </a:rPr>
              <a:t>da</a:t>
            </a:r>
            <a:r>
              <a:rPr sz="2800" spc="-5" dirty="0">
                <a:latin typeface="Arial"/>
                <a:cs typeface="Arial"/>
              </a:rPr>
              <a:t>n</a:t>
            </a:r>
            <a:r>
              <a:rPr sz="2800" dirty="0">
                <a:latin typeface="Arial"/>
                <a:cs typeface="Arial"/>
              </a:rPr>
              <a:t>	</a:t>
            </a:r>
            <a:r>
              <a:rPr sz="2800" spc="-5" dirty="0">
                <a:latin typeface="Arial"/>
                <a:cs typeface="Arial"/>
              </a:rPr>
              <a:t>kabul</a:t>
            </a:r>
            <a:endParaRPr sz="2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03522" y="3394328"/>
            <a:ext cx="2559050" cy="426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54380">
              <a:lnSpc>
                <a:spcPts val="3065"/>
              </a:lnSpc>
            </a:pPr>
            <a:r>
              <a:rPr sz="2800" spc="-5" dirty="0">
                <a:latin typeface="Arial"/>
                <a:cs typeface="Arial"/>
              </a:rPr>
              <a:t>edilen</a:t>
            </a:r>
            <a:endParaRPr sz="2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62319" y="3394328"/>
            <a:ext cx="2593975" cy="42672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635">
              <a:lnSpc>
                <a:spcPts val="3065"/>
              </a:lnSpc>
              <a:tabLst>
                <a:tab pos="1661795" algn="l"/>
              </a:tabLst>
            </a:pP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içme	</a:t>
            </a:r>
            <a:r>
              <a:rPr sz="28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suyu</a:t>
            </a:r>
            <a:endParaRPr sz="2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03522" y="3821048"/>
            <a:ext cx="2786380" cy="39814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635">
              <a:lnSpc>
                <a:spcPts val="3065"/>
              </a:lnSpc>
            </a:pPr>
            <a:r>
              <a:rPr sz="2800" spc="-5" dirty="0">
                <a:latin typeface="Arial"/>
                <a:cs typeface="Arial"/>
              </a:rPr>
              <a:t>getirilmesi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gerekir</a:t>
            </a:r>
            <a:endParaRPr sz="2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86283" y="3771391"/>
            <a:ext cx="63036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6191250" algn="l"/>
              </a:tabLst>
            </a:pPr>
            <a:r>
              <a:rPr sz="2800" b="1"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spe</a:t>
            </a:r>
            <a:r>
              <a:rPr sz="28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if</a:t>
            </a:r>
            <a:r>
              <a:rPr sz="28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</a:t>
            </a:r>
            <a:r>
              <a:rPr sz="2800" b="1"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k</a:t>
            </a:r>
            <a:r>
              <a:rPr sz="28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</a:t>
            </a:r>
            <a:r>
              <a:rPr sz="2800" b="1"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</a:t>
            </a:r>
            <a:r>
              <a:rPr sz="2800" b="1" u="heavy" spc="-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y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onl</a:t>
            </a:r>
            <a:r>
              <a:rPr sz="28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</a:t>
            </a:r>
            <a:r>
              <a:rPr sz="2800" b="1"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rın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</a:t>
            </a:r>
            <a:r>
              <a:rPr sz="2800" b="1" u="heavy" spc="6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	</a:t>
            </a:r>
            <a:r>
              <a:rPr sz="2800" spc="-5" dirty="0">
                <a:latin typeface="Arial"/>
                <a:cs typeface="Arial"/>
              </a:rPr>
              <a:t>.</a:t>
            </a:r>
            <a:endParaRPr sz="28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13778" y="6309766"/>
            <a:ext cx="8242300" cy="36830"/>
          </a:xfrm>
          <a:custGeom>
            <a:avLst/>
            <a:gdLst/>
            <a:ahLst/>
            <a:cxnLst/>
            <a:rect l="l" t="t" r="r" b="b"/>
            <a:pathLst>
              <a:path w="8242300" h="36829">
                <a:moveTo>
                  <a:pt x="8241804" y="0"/>
                </a:moveTo>
                <a:lnTo>
                  <a:pt x="0" y="0"/>
                </a:lnTo>
                <a:lnTo>
                  <a:pt x="0" y="36576"/>
                </a:lnTo>
                <a:lnTo>
                  <a:pt x="8241804" y="36576"/>
                </a:lnTo>
                <a:lnTo>
                  <a:pt x="82418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73583" y="4198111"/>
            <a:ext cx="8531860" cy="2585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0029" marR="39370" indent="-215265" algn="just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40665" algn="l"/>
                <a:tab pos="7921625" algn="l"/>
              </a:tabLst>
            </a:pPr>
            <a:r>
              <a:rPr sz="2800" b="1" spc="-75" dirty="0">
                <a:latin typeface="Arial"/>
                <a:cs typeface="Arial"/>
              </a:rPr>
              <a:t>EPA </a:t>
            </a:r>
            <a:r>
              <a:rPr sz="28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içme 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suyunun </a:t>
            </a:r>
            <a:r>
              <a:rPr sz="2800" dirty="0">
                <a:latin typeface="Arial"/>
                <a:cs typeface="Arial"/>
              </a:rPr>
              <a:t>mineral </a:t>
            </a:r>
            <a:r>
              <a:rPr sz="2800" spc="-5" dirty="0">
                <a:latin typeface="Arial"/>
                <a:cs typeface="Arial"/>
              </a:rPr>
              <a:t>içeriği hakkında </a:t>
            </a:r>
            <a:r>
              <a:rPr sz="2800" dirty="0">
                <a:latin typeface="Arial"/>
                <a:cs typeface="Arial"/>
              </a:rPr>
              <a:t>bilgi 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15" dirty="0">
                <a:latin typeface="Arial"/>
                <a:cs typeface="Arial"/>
              </a:rPr>
              <a:t>vermemiştir, </a:t>
            </a:r>
            <a:r>
              <a:rPr sz="2800" dirty="0">
                <a:latin typeface="Arial"/>
                <a:cs typeface="Arial"/>
              </a:rPr>
              <a:t>standart; mikrobiyal saflık </a:t>
            </a:r>
            <a:r>
              <a:rPr sz="2800" spc="-15" dirty="0">
                <a:latin typeface="Arial"/>
                <a:cs typeface="Arial"/>
              </a:rPr>
              <a:t>üzerindedir. 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Bir</a:t>
            </a:r>
            <a:r>
              <a:rPr sz="2800" dirty="0">
                <a:latin typeface="Arial"/>
                <a:cs typeface="Arial"/>
              </a:rPr>
              <a:t> ay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içinde</a:t>
            </a:r>
            <a:r>
              <a:rPr sz="2800" dirty="0">
                <a:latin typeface="Arial"/>
                <a:cs typeface="Arial"/>
              </a:rPr>
              <a:t> alınan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örneklerin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(örnek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sayısı 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popülasyon yoğunluğuna </a:t>
            </a:r>
            <a:r>
              <a:rPr sz="2800" dirty="0">
                <a:latin typeface="Arial"/>
                <a:cs typeface="Arial"/>
              </a:rPr>
              <a:t>göre </a:t>
            </a:r>
            <a:r>
              <a:rPr sz="2800" spc="-5" dirty="0">
                <a:latin typeface="Arial"/>
                <a:cs typeface="Arial"/>
              </a:rPr>
              <a:t>ayarlanmaktadır) </a:t>
            </a:r>
            <a:r>
              <a:rPr sz="28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en </a:t>
            </a:r>
            <a:r>
              <a:rPr sz="2800" b="1" spc="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fazla</a:t>
            </a:r>
            <a:r>
              <a:rPr sz="2800" b="1" spc="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%5'inde</a:t>
            </a:r>
            <a:r>
              <a:rPr sz="2800" b="1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koliform</a:t>
            </a:r>
            <a:r>
              <a:rPr sz="2800" b="1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mikroorganizma </a:t>
            </a:r>
            <a:r>
              <a:rPr sz="2800" b="1" dirty="0">
                <a:latin typeface="Arial"/>
                <a:cs typeface="Arial"/>
              </a:rPr>
              <a:t> </a:t>
            </a:r>
            <a:r>
              <a:rPr sz="2800" spc="-15" dirty="0">
                <a:latin typeface="Arial"/>
                <a:cs typeface="Arial"/>
              </a:rPr>
              <a:t>bulunabilir.	</a:t>
            </a:r>
            <a:r>
              <a:rPr sz="1350" baseline="55555" dirty="0">
                <a:solidFill>
                  <a:srgbClr val="888888"/>
                </a:solidFill>
                <a:latin typeface="Arial"/>
                <a:cs typeface="Arial"/>
              </a:rPr>
              <a:t>10</a:t>
            </a:r>
            <a:endParaRPr sz="1350" baseline="55555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49421" y="254889"/>
            <a:ext cx="1702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GENEL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TANIMLAR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4522" y="5407253"/>
            <a:ext cx="79114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Arial"/>
                <a:cs typeface="Arial"/>
              </a:rPr>
              <a:t>Bu </a:t>
            </a:r>
            <a:r>
              <a:rPr sz="2800" dirty="0" err="1">
                <a:latin typeface="Arial"/>
                <a:cs typeface="Arial"/>
              </a:rPr>
              <a:t>ş</a:t>
            </a:r>
            <a:r>
              <a:rPr sz="2800" spc="-10" dirty="0" err="1">
                <a:latin typeface="Arial"/>
                <a:cs typeface="Arial"/>
              </a:rPr>
              <a:t>e</a:t>
            </a:r>
            <a:r>
              <a:rPr sz="2800" dirty="0" err="1">
                <a:latin typeface="Arial"/>
                <a:cs typeface="Arial"/>
              </a:rPr>
              <a:t>k</a:t>
            </a:r>
            <a:r>
              <a:rPr sz="2800" spc="-10" dirty="0" err="1">
                <a:latin typeface="Arial"/>
                <a:cs typeface="Arial"/>
              </a:rPr>
              <a:t>il</a:t>
            </a:r>
            <a:r>
              <a:rPr sz="2800" dirty="0" err="1">
                <a:latin typeface="Arial"/>
                <a:cs typeface="Arial"/>
              </a:rPr>
              <a:t>d</a:t>
            </a:r>
            <a:r>
              <a:rPr sz="2800" spc="-5" dirty="0" err="1">
                <a:latin typeface="Arial"/>
                <a:cs typeface="Arial"/>
              </a:rPr>
              <a:t>e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lang="tr-TR" sz="2800" spc="-5" dirty="0" smtClean="0">
                <a:latin typeface="Arial"/>
                <a:cs typeface="Arial"/>
              </a:rPr>
              <a:t>hazırlanan çeşme </a:t>
            </a:r>
            <a:r>
              <a:rPr sz="2800" spc="5" dirty="0" err="1" smtClean="0">
                <a:latin typeface="Arial"/>
                <a:cs typeface="Arial"/>
              </a:rPr>
              <a:t>s</a:t>
            </a:r>
            <a:r>
              <a:rPr sz="2800" spc="-10" dirty="0" err="1" smtClean="0">
                <a:latin typeface="Arial"/>
                <a:cs typeface="Arial"/>
              </a:rPr>
              <a:t>u</a:t>
            </a:r>
            <a:r>
              <a:rPr sz="2800" dirty="0" err="1" smtClean="0">
                <a:latin typeface="Arial"/>
                <a:cs typeface="Arial"/>
              </a:rPr>
              <a:t>y</a:t>
            </a:r>
            <a:r>
              <a:rPr sz="2800" spc="-5" dirty="0" err="1" smtClean="0">
                <a:latin typeface="Arial"/>
                <a:cs typeface="Arial"/>
              </a:rPr>
              <a:t>u</a:t>
            </a:r>
            <a:r>
              <a:rPr sz="2800" spc="-5" dirty="0" smtClean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bil</a:t>
            </a:r>
            <a:r>
              <a:rPr sz="2800" spc="-5" dirty="0">
                <a:latin typeface="Arial"/>
                <a:cs typeface="Arial"/>
              </a:rPr>
              <a:t>e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e</a:t>
            </a:r>
            <a:r>
              <a:rPr sz="2800" dirty="0">
                <a:latin typeface="Arial"/>
                <a:cs typeface="Arial"/>
              </a:rPr>
              <a:t>c</a:t>
            </a:r>
            <a:r>
              <a:rPr sz="2800" spc="-5" dirty="0">
                <a:latin typeface="Arial"/>
                <a:cs typeface="Arial"/>
              </a:rPr>
              <a:t>z</a:t>
            </a:r>
            <a:r>
              <a:rPr sz="2800" dirty="0">
                <a:latin typeface="Arial"/>
                <a:cs typeface="Arial"/>
              </a:rPr>
              <a:t>a</a:t>
            </a:r>
            <a:r>
              <a:rPr sz="2800" spc="-5" dirty="0">
                <a:latin typeface="Arial"/>
                <a:cs typeface="Arial"/>
              </a:rPr>
              <a:t>c</a:t>
            </a:r>
            <a:r>
              <a:rPr sz="2800" dirty="0">
                <a:latin typeface="Arial"/>
                <a:cs typeface="Arial"/>
              </a:rPr>
              <a:t>ı</a:t>
            </a:r>
            <a:r>
              <a:rPr sz="2800" spc="-10" dirty="0">
                <a:latin typeface="Arial"/>
                <a:cs typeface="Arial"/>
              </a:rPr>
              <a:t>lı</a:t>
            </a:r>
            <a:r>
              <a:rPr sz="2800" dirty="0">
                <a:latin typeface="Arial"/>
                <a:cs typeface="Arial"/>
              </a:rPr>
              <a:t>k</a:t>
            </a:r>
            <a:r>
              <a:rPr sz="2800" spc="-5" dirty="0">
                <a:latin typeface="Arial"/>
                <a:cs typeface="Arial"/>
              </a:rPr>
              <a:t>ta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9922" y="5742533"/>
            <a:ext cx="76631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180"/>
              </a:lnSpc>
              <a:tabLst>
                <a:tab pos="5077460" algn="l"/>
              </a:tabLst>
            </a:pPr>
            <a:r>
              <a:rPr sz="2800" spc="-5" dirty="0" err="1" smtClean="0">
                <a:latin typeface="Arial"/>
                <a:cs typeface="Arial"/>
              </a:rPr>
              <a:t>kullanılacak</a:t>
            </a:r>
            <a:r>
              <a:rPr sz="2800" spc="15" dirty="0" smtClean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yeterlilikte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değildir.	</a:t>
            </a:r>
            <a:r>
              <a:rPr sz="2800" spc="-5" dirty="0">
                <a:latin typeface="Arial"/>
                <a:cs typeface="Arial"/>
              </a:rPr>
              <a:t>Çeşme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suyunun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4522" y="6260998"/>
            <a:ext cx="66852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800" spc="-1500" dirty="0">
                <a:latin typeface="Arial"/>
                <a:cs typeface="Arial"/>
              </a:rPr>
              <a:t>ö</a:t>
            </a:r>
            <a:r>
              <a:rPr sz="1350" baseline="24691" dirty="0">
                <a:solidFill>
                  <a:srgbClr val="888888"/>
                </a:solidFill>
                <a:latin typeface="Calibri"/>
                <a:cs typeface="Calibri"/>
              </a:rPr>
              <a:t>1</a:t>
            </a:r>
            <a:r>
              <a:rPr sz="1350" spc="-7" baseline="24691" dirty="0">
                <a:solidFill>
                  <a:srgbClr val="888888"/>
                </a:solidFill>
                <a:latin typeface="Calibri"/>
                <a:cs typeface="Calibri"/>
              </a:rPr>
              <a:t>1.</a:t>
            </a:r>
            <a:r>
              <a:rPr sz="1350" spc="-157" baseline="24691" dirty="0">
                <a:solidFill>
                  <a:srgbClr val="888888"/>
                </a:solidFill>
                <a:latin typeface="Calibri"/>
                <a:cs typeface="Calibri"/>
              </a:rPr>
              <a:t>0</a:t>
            </a:r>
            <a:r>
              <a:rPr sz="2800" spc="-1305" dirty="0">
                <a:latin typeface="Arial"/>
                <a:cs typeface="Arial"/>
              </a:rPr>
              <a:t>z</a:t>
            </a:r>
            <a:r>
              <a:rPr sz="1350" spc="-7" baseline="24691" dirty="0">
                <a:solidFill>
                  <a:srgbClr val="888888"/>
                </a:solidFill>
                <a:latin typeface="Calibri"/>
                <a:cs typeface="Calibri"/>
              </a:rPr>
              <a:t>2.2</a:t>
            </a:r>
            <a:r>
              <a:rPr sz="1350" spc="-442" baseline="24691" dirty="0">
                <a:solidFill>
                  <a:srgbClr val="888888"/>
                </a:solidFill>
                <a:latin typeface="Calibri"/>
                <a:cs typeface="Calibri"/>
              </a:rPr>
              <a:t>0</a:t>
            </a:r>
            <a:r>
              <a:rPr sz="2800" spc="-1285" dirty="0">
                <a:latin typeface="Arial"/>
                <a:cs typeface="Arial"/>
              </a:rPr>
              <a:t>e</a:t>
            </a:r>
            <a:r>
              <a:rPr sz="1350" baseline="24691" dirty="0">
                <a:solidFill>
                  <a:srgbClr val="888888"/>
                </a:solidFill>
                <a:latin typeface="Calibri"/>
                <a:cs typeface="Calibri"/>
              </a:rPr>
              <a:t>21 </a:t>
            </a:r>
            <a:r>
              <a:rPr sz="1350" spc="-67" baseline="24691" dirty="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sz="2800" dirty="0">
                <a:latin typeface="Arial"/>
                <a:cs typeface="Arial"/>
              </a:rPr>
              <a:t>l</a:t>
            </a:r>
            <a:r>
              <a:rPr sz="2800" spc="-10" dirty="0">
                <a:latin typeface="Arial"/>
                <a:cs typeface="Arial"/>
              </a:rPr>
              <a:t>li</a:t>
            </a:r>
            <a:r>
              <a:rPr sz="2800" dirty="0">
                <a:latin typeface="Arial"/>
                <a:cs typeface="Arial"/>
              </a:rPr>
              <a:t>k</a:t>
            </a:r>
            <a:r>
              <a:rPr sz="2800" spc="-10" dirty="0">
                <a:latin typeface="Arial"/>
                <a:cs typeface="Arial"/>
              </a:rPr>
              <a:t>l</a:t>
            </a:r>
            <a:r>
              <a:rPr sz="2800" dirty="0">
                <a:latin typeface="Arial"/>
                <a:cs typeface="Arial"/>
              </a:rPr>
              <a:t>e</a:t>
            </a:r>
            <a:r>
              <a:rPr sz="2800" spc="-5" dirty="0">
                <a:latin typeface="Arial"/>
                <a:cs typeface="Arial"/>
              </a:rPr>
              <a:t>ri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z</a:t>
            </a:r>
            <a:r>
              <a:rPr sz="2800" dirty="0">
                <a:latin typeface="Arial"/>
                <a:cs typeface="Arial"/>
              </a:rPr>
              <a:t>a</a:t>
            </a:r>
            <a:r>
              <a:rPr sz="2800" spc="-5" dirty="0">
                <a:latin typeface="Arial"/>
                <a:cs typeface="Arial"/>
              </a:rPr>
              <a:t>man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i</a:t>
            </a:r>
            <a:r>
              <a:rPr sz="2800" dirty="0">
                <a:latin typeface="Arial"/>
                <a:cs typeface="Arial"/>
              </a:rPr>
              <a:t>ç</a:t>
            </a:r>
            <a:r>
              <a:rPr sz="2800" spc="-10" dirty="0">
                <a:latin typeface="Arial"/>
                <a:cs typeface="Arial"/>
              </a:rPr>
              <a:t>i</a:t>
            </a:r>
            <a:r>
              <a:rPr sz="2800" dirty="0">
                <a:latin typeface="Arial"/>
                <a:cs typeface="Arial"/>
              </a:rPr>
              <a:t>n</a:t>
            </a:r>
            <a:r>
              <a:rPr sz="2800" spc="-10" dirty="0">
                <a:latin typeface="Arial"/>
                <a:cs typeface="Arial"/>
              </a:rPr>
              <a:t>d</a:t>
            </a:r>
            <a:r>
              <a:rPr sz="2800" spc="-5" dirty="0">
                <a:latin typeface="Arial"/>
                <a:cs typeface="Arial"/>
              </a:rPr>
              <a:t>e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d</a:t>
            </a:r>
            <a:r>
              <a:rPr sz="2800" spc="5" dirty="0">
                <a:latin typeface="Arial"/>
                <a:cs typeface="Arial"/>
              </a:rPr>
              <a:t>e</a:t>
            </a:r>
            <a:r>
              <a:rPr sz="2800" spc="-10" dirty="0">
                <a:latin typeface="Arial"/>
                <a:cs typeface="Arial"/>
              </a:rPr>
              <a:t>ğ</a:t>
            </a:r>
            <a:r>
              <a:rPr sz="2800" dirty="0">
                <a:latin typeface="Arial"/>
                <a:cs typeface="Arial"/>
              </a:rPr>
              <a:t>i</a:t>
            </a:r>
            <a:r>
              <a:rPr sz="2800" spc="-5" dirty="0">
                <a:latin typeface="Arial"/>
                <a:cs typeface="Arial"/>
              </a:rPr>
              <a:t>ş</a:t>
            </a:r>
            <a:r>
              <a:rPr sz="2800" dirty="0">
                <a:latin typeface="Arial"/>
                <a:cs typeface="Arial"/>
              </a:rPr>
              <a:t>e</a:t>
            </a:r>
            <a:r>
              <a:rPr sz="2800" spc="-10" dirty="0">
                <a:latin typeface="Arial"/>
                <a:cs typeface="Arial"/>
              </a:rPr>
              <a:t>b</a:t>
            </a:r>
            <a:r>
              <a:rPr sz="2800" dirty="0">
                <a:latin typeface="Arial"/>
                <a:cs typeface="Arial"/>
              </a:rPr>
              <a:t>i</a:t>
            </a:r>
            <a:r>
              <a:rPr sz="2800" spc="-10" dirty="0">
                <a:latin typeface="Arial"/>
                <a:cs typeface="Arial"/>
              </a:rPr>
              <a:t>lme</a:t>
            </a:r>
            <a:r>
              <a:rPr sz="2800" spc="5" dirty="0">
                <a:latin typeface="Arial"/>
                <a:cs typeface="Arial"/>
              </a:rPr>
              <a:t>k</a:t>
            </a:r>
            <a:r>
              <a:rPr sz="2800" spc="-5" dirty="0">
                <a:latin typeface="Arial"/>
                <a:cs typeface="Arial"/>
              </a:rPr>
              <a:t>te</a:t>
            </a:r>
            <a:r>
              <a:rPr sz="2800" spc="5" dirty="0">
                <a:latin typeface="Arial"/>
                <a:cs typeface="Arial"/>
              </a:rPr>
              <a:t>d</a:t>
            </a:r>
            <a:r>
              <a:rPr sz="2800" spc="-10" dirty="0">
                <a:latin typeface="Arial"/>
                <a:cs typeface="Arial"/>
              </a:rPr>
              <a:t>i</a:t>
            </a:r>
            <a:r>
              <a:rPr sz="2800" spc="-155" dirty="0">
                <a:latin typeface="Arial"/>
                <a:cs typeface="Arial"/>
              </a:rPr>
              <a:t>r</a:t>
            </a:r>
            <a:r>
              <a:rPr sz="2800" spc="-5" dirty="0">
                <a:latin typeface="Arial"/>
                <a:cs typeface="Arial"/>
              </a:rPr>
              <a:t>.</a:t>
            </a:r>
            <a:endParaRPr sz="2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95258" y="6451193"/>
            <a:ext cx="141605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888888"/>
                </a:solidFill>
                <a:latin typeface="Calibri"/>
                <a:cs typeface="Calibri"/>
              </a:rPr>
              <a:t>11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38295" y="910962"/>
            <a:ext cx="1473098" cy="447291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4298696" y="951103"/>
            <a:ext cx="355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" dirty="0">
                <a:solidFill>
                  <a:srgbClr val="1F4E79"/>
                </a:solidFill>
                <a:latin typeface="Arial Rounded MT Bold"/>
                <a:cs typeface="Arial Rounded MT Bold"/>
              </a:rPr>
              <a:t>SU</a:t>
            </a:r>
            <a:endParaRPr sz="1800">
              <a:latin typeface="Arial Rounded MT Bold"/>
              <a:cs typeface="Arial Rounded MT Bold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46398" y="1616202"/>
            <a:ext cx="1701164" cy="39814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635">
              <a:lnSpc>
                <a:spcPts val="3060"/>
              </a:lnSpc>
            </a:pPr>
            <a:r>
              <a:rPr sz="2800" spc="-5" dirty="0">
                <a:latin typeface="Arial"/>
                <a:cs typeface="Arial"/>
              </a:rPr>
              <a:t>içme</a:t>
            </a:r>
            <a:r>
              <a:rPr sz="2800" spc="-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suyu</a:t>
            </a:r>
            <a:endParaRPr sz="2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99922" y="1139190"/>
            <a:ext cx="744855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Arial"/>
                <a:cs typeface="Arial"/>
              </a:rPr>
              <a:t>İŞLEM: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4447540" algn="l"/>
              </a:tabLst>
            </a:pPr>
            <a:r>
              <a:rPr sz="2800" spc="-5" dirty="0">
                <a:latin typeface="Arial"/>
                <a:cs typeface="Arial"/>
              </a:rPr>
              <a:t>Normal</a:t>
            </a:r>
            <a:r>
              <a:rPr sz="2800" spc="3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şartlarda	olacak</a:t>
            </a:r>
            <a:r>
              <a:rPr sz="2800" spc="-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su</a:t>
            </a:r>
            <a:r>
              <a:rPr sz="2800" spc="-3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öncelikle</a:t>
            </a:r>
            <a:endParaRPr sz="2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99922" y="1992325"/>
            <a:ext cx="70485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Arial"/>
                <a:cs typeface="Arial"/>
              </a:rPr>
              <a:t>çöktürme, süzme, </a:t>
            </a:r>
            <a:r>
              <a:rPr sz="2800" spc="-5" dirty="0">
                <a:latin typeface="Arial"/>
                <a:cs typeface="Arial"/>
              </a:rPr>
              <a:t>iyon değiştirme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gibi uygun</a:t>
            </a:r>
            <a:endParaRPr sz="2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99922" y="2419604"/>
            <a:ext cx="3627754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Arial"/>
                <a:cs typeface="Arial"/>
              </a:rPr>
              <a:t>yöntemler uygulanarak </a:t>
            </a:r>
            <a:r>
              <a:rPr sz="2800" spc="-765" dirty="0">
                <a:latin typeface="Arial"/>
                <a:cs typeface="Arial"/>
              </a:rPr>
              <a:t> </a:t>
            </a:r>
            <a:r>
              <a:rPr sz="2800" spc="-15" dirty="0">
                <a:latin typeface="Arial"/>
                <a:cs typeface="Arial"/>
              </a:rPr>
              <a:t>uzaklaştırılır.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417186" y="2469642"/>
            <a:ext cx="4281170" cy="39814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635">
              <a:lnSpc>
                <a:spcPts val="3060"/>
              </a:lnSpc>
            </a:pPr>
            <a:r>
              <a:rPr sz="2800" spc="-5" dirty="0">
                <a:latin typeface="Arial"/>
                <a:cs typeface="Arial"/>
              </a:rPr>
              <a:t>çözünmemiş maddelerden</a:t>
            </a:r>
            <a:endParaRPr sz="2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99922" y="3700017"/>
            <a:ext cx="73247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Arial"/>
                <a:cs typeface="Arial"/>
              </a:rPr>
              <a:t>Havalandırma,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klorlama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ve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süzme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(kömürden)</a:t>
            </a:r>
            <a:endParaRPr sz="2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99922" y="4126738"/>
            <a:ext cx="540639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Arial"/>
                <a:cs typeface="Arial"/>
              </a:rPr>
              <a:t>işlemleri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ile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tadının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düzeltilmesi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ve</a:t>
            </a:r>
            <a:endParaRPr sz="2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197219" y="4176521"/>
            <a:ext cx="1268095" cy="42672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635">
              <a:lnSpc>
                <a:spcPts val="3065"/>
              </a:lnSpc>
            </a:pPr>
            <a:r>
              <a:rPr sz="2800" dirty="0">
                <a:latin typeface="Arial"/>
                <a:cs typeface="Arial"/>
              </a:rPr>
              <a:t>patojen</a:t>
            </a:r>
            <a:endParaRPr sz="28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12393" y="4603241"/>
            <a:ext cx="5587365" cy="39814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65"/>
              </a:lnSpc>
            </a:pPr>
            <a:r>
              <a:rPr sz="2800" spc="-5" dirty="0">
                <a:latin typeface="Arial"/>
                <a:cs typeface="Arial"/>
              </a:rPr>
              <a:t>mikroorganizmalardan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kurtarılması</a:t>
            </a:r>
            <a:endParaRPr sz="28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287770" y="4553153"/>
            <a:ext cx="13716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Arial"/>
                <a:cs typeface="Arial"/>
              </a:rPr>
              <a:t>s</a:t>
            </a:r>
            <a:r>
              <a:rPr sz="2800" dirty="0">
                <a:latin typeface="Arial"/>
                <a:cs typeface="Arial"/>
              </a:rPr>
              <a:t>a</a:t>
            </a:r>
            <a:r>
              <a:rPr sz="2800" spc="-10" dirty="0">
                <a:latin typeface="Arial"/>
                <a:cs typeface="Arial"/>
              </a:rPr>
              <a:t>ğl</a:t>
            </a:r>
            <a:r>
              <a:rPr sz="2800" dirty="0">
                <a:latin typeface="Arial"/>
                <a:cs typeface="Arial"/>
              </a:rPr>
              <a:t>a</a:t>
            </a:r>
            <a:r>
              <a:rPr sz="2800" spc="-10" dirty="0">
                <a:latin typeface="Arial"/>
                <a:cs typeface="Arial"/>
              </a:rPr>
              <a:t>nı</a:t>
            </a:r>
            <a:r>
              <a:rPr sz="2800" spc="-155" dirty="0">
                <a:latin typeface="Arial"/>
                <a:cs typeface="Arial"/>
              </a:rPr>
              <a:t>r</a:t>
            </a:r>
            <a:r>
              <a:rPr sz="2800" spc="-5" dirty="0">
                <a:latin typeface="Arial"/>
                <a:cs typeface="Arial"/>
              </a:rPr>
              <a:t>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288" y="137160"/>
            <a:ext cx="9126220" cy="579120"/>
          </a:xfrm>
          <a:custGeom>
            <a:avLst/>
            <a:gdLst/>
            <a:ahLst/>
            <a:cxnLst/>
            <a:rect l="l" t="t" r="r" b="b"/>
            <a:pathLst>
              <a:path w="9126220" h="579120">
                <a:moveTo>
                  <a:pt x="0" y="579120"/>
                </a:moveTo>
                <a:lnTo>
                  <a:pt x="9125712" y="579120"/>
                </a:lnTo>
                <a:lnTo>
                  <a:pt x="9125712" y="0"/>
                </a:lnTo>
                <a:lnTo>
                  <a:pt x="0" y="0"/>
                </a:lnTo>
                <a:lnTo>
                  <a:pt x="0" y="579120"/>
                </a:lnTo>
                <a:close/>
              </a:path>
            </a:pathLst>
          </a:custGeom>
          <a:solidFill>
            <a:srgbClr val="418A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438269" y="192785"/>
            <a:ext cx="3041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su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0200" y="1930654"/>
            <a:ext cx="8484235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7329" marR="5080" indent="-215265" algn="just">
              <a:lnSpc>
                <a:spcPct val="100000"/>
              </a:lnSpc>
              <a:spcBef>
                <a:spcPts val="95"/>
              </a:spcBef>
              <a:buChar char="•"/>
              <a:tabLst>
                <a:tab pos="227965" algn="l"/>
              </a:tabLst>
            </a:pPr>
            <a:r>
              <a:rPr sz="2800" spc="-10" dirty="0">
                <a:latin typeface="Arial"/>
                <a:cs typeface="Arial"/>
              </a:rPr>
              <a:t>Bu </a:t>
            </a:r>
            <a:r>
              <a:rPr sz="2800" spc="-5" dirty="0">
                <a:latin typeface="Arial"/>
                <a:cs typeface="Arial"/>
              </a:rPr>
              <a:t>açıklamadan anlaşılacağı </a:t>
            </a:r>
            <a:r>
              <a:rPr sz="2800" dirty="0" err="1">
                <a:latin typeface="Arial"/>
                <a:cs typeface="Arial"/>
              </a:rPr>
              <a:t>üzere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b="1" u="heavy" spc="-5" dirty="0" err="1" smtClean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safla</a:t>
            </a:r>
            <a:r>
              <a:rPr lang="tr-TR" sz="2800" b="1" u="heavy" spc="-5" dirty="0" err="1" smtClean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şt</a:t>
            </a:r>
            <a:r>
              <a:rPr sz="2800" b="1" u="heavy" spc="-5" dirty="0" err="1" smtClean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ırılacak</a:t>
            </a:r>
            <a:r>
              <a:rPr sz="2800" b="1" u="heavy" spc="-5" dirty="0" smtClean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800" b="1" dirty="0" smtClean="0">
                <a:latin typeface="Arial"/>
                <a:cs typeface="Arial"/>
              </a:rPr>
              <a:t> 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su</a:t>
            </a:r>
            <a:r>
              <a:rPr sz="2800" spc="-5" dirty="0">
                <a:latin typeface="Arial"/>
                <a:cs typeface="Arial"/>
              </a:rPr>
              <a:t>,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içme</a:t>
            </a:r>
            <a:r>
              <a:rPr sz="2800" dirty="0">
                <a:latin typeface="Arial"/>
                <a:cs typeface="Arial"/>
              </a:rPr>
              <a:t> suyu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spesifikasyonlarına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uymuyor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5" dirty="0" err="1">
                <a:latin typeface="Arial"/>
                <a:cs typeface="Arial"/>
              </a:rPr>
              <a:t>ise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5" dirty="0" err="1" smtClean="0">
                <a:latin typeface="Arial"/>
                <a:cs typeface="Arial"/>
              </a:rPr>
              <a:t>safla</a:t>
            </a:r>
            <a:r>
              <a:rPr lang="tr-TR" sz="2800" spc="-5" dirty="0" err="1" smtClean="0">
                <a:latin typeface="Arial"/>
                <a:cs typeface="Arial"/>
              </a:rPr>
              <a:t>şt</a:t>
            </a:r>
            <a:r>
              <a:rPr sz="2800" spc="-5" dirty="0" err="1" smtClean="0">
                <a:latin typeface="Arial"/>
                <a:cs typeface="Arial"/>
              </a:rPr>
              <a:t>ırma</a:t>
            </a:r>
            <a:r>
              <a:rPr sz="2800" spc="-5" dirty="0" smtClean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işlemlerine </a:t>
            </a:r>
            <a:r>
              <a:rPr sz="2800" dirty="0">
                <a:latin typeface="Arial"/>
                <a:cs typeface="Arial"/>
              </a:rPr>
              <a:t>geçmeden 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önce içme suyu </a:t>
            </a:r>
            <a:r>
              <a:rPr sz="2800" b="1" spc="-765" dirty="0">
                <a:latin typeface="Arial"/>
                <a:cs typeface="Arial"/>
              </a:rPr>
              <a:t> 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standartlarına</a:t>
            </a:r>
            <a:r>
              <a:rPr sz="2800" b="1" u="heavy" spc="60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getirilmesi</a:t>
            </a:r>
            <a:r>
              <a:rPr sz="2800" b="1" u="heavy" spc="58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gerekir.</a:t>
            </a:r>
            <a:r>
              <a:rPr sz="2800" spc="59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Sadece</a:t>
            </a:r>
            <a:r>
              <a:rPr sz="2800" spc="60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bu</a:t>
            </a:r>
            <a:r>
              <a:rPr sz="2800" spc="59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su,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07542" y="6479844"/>
            <a:ext cx="83820" cy="140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dirty="0">
                <a:solidFill>
                  <a:srgbClr val="888888"/>
                </a:solidFill>
                <a:latin typeface="Calibri"/>
                <a:cs typeface="Calibri"/>
              </a:rPr>
              <a:t>1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465">
              <a:lnSpc>
                <a:spcPts val="1060"/>
              </a:lnSpc>
            </a:pPr>
            <a:fld id="{81D60167-4931-47E6-BA6A-407CBD079E47}" type="slidenum">
              <a:rPr dirty="0"/>
              <a:t>8</a:t>
            </a:fld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557847" y="3687698"/>
            <a:ext cx="8341359" cy="39814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65"/>
              </a:lnSpc>
              <a:tabLst>
                <a:tab pos="2575560" algn="l"/>
                <a:tab pos="3408045" algn="l"/>
                <a:tab pos="5153025" algn="l"/>
                <a:tab pos="6599555" algn="l"/>
              </a:tabLst>
            </a:pPr>
            <a:r>
              <a:rPr sz="2800" spc="-5" dirty="0">
                <a:latin typeface="Arial"/>
                <a:cs typeface="Arial"/>
              </a:rPr>
              <a:t>saflandırılmış	</a:t>
            </a:r>
            <a:r>
              <a:rPr sz="2800" dirty="0">
                <a:latin typeface="Arial"/>
                <a:cs typeface="Arial"/>
              </a:rPr>
              <a:t>su	</a:t>
            </a:r>
            <a:r>
              <a:rPr sz="2800" spc="-5" dirty="0">
                <a:latin typeface="Arial"/>
                <a:cs typeface="Arial"/>
              </a:rPr>
              <a:t>(purified	water)	imalatında</a:t>
            </a:r>
            <a:endParaRPr sz="2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5388" y="4064330"/>
            <a:ext cx="19729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Arial"/>
                <a:cs typeface="Arial"/>
              </a:rPr>
              <a:t>kullanılabilir</a:t>
            </a:r>
            <a:r>
              <a:rPr sz="2400" spc="-5" dirty="0"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7639"/>
            <a:ext cx="9139555" cy="581025"/>
          </a:xfrm>
          <a:custGeom>
            <a:avLst/>
            <a:gdLst/>
            <a:ahLst/>
            <a:cxnLst/>
            <a:rect l="l" t="t" r="r" b="b"/>
            <a:pathLst>
              <a:path w="9139555" h="581025">
                <a:moveTo>
                  <a:pt x="9139428" y="0"/>
                </a:moveTo>
                <a:lnTo>
                  <a:pt x="0" y="0"/>
                </a:lnTo>
                <a:lnTo>
                  <a:pt x="0" y="580643"/>
                </a:lnTo>
                <a:lnTo>
                  <a:pt x="9139428" y="580643"/>
                </a:lnTo>
                <a:lnTo>
                  <a:pt x="9139428" y="0"/>
                </a:lnTo>
                <a:close/>
              </a:path>
            </a:pathLst>
          </a:custGeom>
          <a:solidFill>
            <a:srgbClr val="418A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964307" y="224409"/>
            <a:ext cx="32048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5" dirty="0">
                <a:solidFill>
                  <a:srgbClr val="FFFFFF"/>
                </a:solidFill>
                <a:latin typeface="Calibri"/>
                <a:cs typeface="Calibri"/>
              </a:rPr>
              <a:t>FARMASÖTİK</a:t>
            </a:r>
            <a:r>
              <a:rPr sz="2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ÇÖZÜCÜLER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8164" y="1310386"/>
            <a:ext cx="8153400" cy="30437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9875" marR="5080" indent="-257810">
              <a:lnSpc>
                <a:spcPct val="100000"/>
              </a:lnSpc>
              <a:spcBef>
                <a:spcPts val="95"/>
              </a:spcBef>
              <a:buChar char="•"/>
              <a:tabLst>
                <a:tab pos="270510" algn="l"/>
              </a:tabLst>
            </a:pPr>
            <a:r>
              <a:rPr sz="2800" spc="-10" dirty="0">
                <a:latin typeface="Arial"/>
                <a:cs typeface="Arial"/>
              </a:rPr>
              <a:t>Su </a:t>
            </a:r>
            <a:r>
              <a:rPr sz="2800" spc="-5" dirty="0">
                <a:latin typeface="Arial"/>
                <a:cs typeface="Arial"/>
              </a:rPr>
              <a:t>kaynağına </a:t>
            </a:r>
            <a:r>
              <a:rPr sz="2800" dirty="0">
                <a:latin typeface="Arial"/>
                <a:cs typeface="Arial"/>
              </a:rPr>
              <a:t>bağlı </a:t>
            </a:r>
            <a:r>
              <a:rPr sz="2800" spc="-5" dirty="0">
                <a:latin typeface="Arial"/>
                <a:cs typeface="Arial"/>
              </a:rPr>
              <a:t>olarak </a:t>
            </a:r>
            <a:r>
              <a:rPr sz="2800" dirty="0">
                <a:latin typeface="Arial"/>
                <a:cs typeface="Arial"/>
              </a:rPr>
              <a:t>mevsimlere göre </a:t>
            </a:r>
            <a:r>
              <a:rPr sz="2800" dirty="0" err="1">
                <a:latin typeface="Arial"/>
                <a:cs typeface="Arial"/>
              </a:rPr>
              <a:t>içme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5" dirty="0" err="1" smtClean="0">
                <a:latin typeface="Arial"/>
                <a:cs typeface="Arial"/>
              </a:rPr>
              <a:t>suyun</a:t>
            </a:r>
            <a:r>
              <a:rPr lang="tr-TR" sz="2800" spc="-5" dirty="0" smtClean="0">
                <a:latin typeface="Arial"/>
                <a:cs typeface="Arial"/>
              </a:rPr>
              <a:t>un</a:t>
            </a:r>
            <a:r>
              <a:rPr sz="2800" spc="-5" dirty="0" smtClean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kalitesi </a:t>
            </a:r>
            <a:r>
              <a:rPr sz="2800" spc="-5" dirty="0">
                <a:latin typeface="Arial"/>
                <a:cs typeface="Arial"/>
              </a:rPr>
              <a:t>değişeceğinden spesifikasyonların </a:t>
            </a:r>
            <a:r>
              <a:rPr sz="2800" dirty="0">
                <a:latin typeface="Arial"/>
                <a:cs typeface="Arial"/>
              </a:rPr>
              <a:t> belirlenmesinde ve </a:t>
            </a:r>
            <a:r>
              <a:rPr sz="2800" spc="-5" dirty="0">
                <a:latin typeface="Arial"/>
                <a:cs typeface="Arial"/>
              </a:rPr>
              <a:t>sistem tasarımında, </a:t>
            </a:r>
            <a:r>
              <a:rPr sz="2800" dirty="0">
                <a:latin typeface="Arial"/>
                <a:cs typeface="Arial"/>
              </a:rPr>
              <a:t>yıl </a:t>
            </a:r>
            <a:r>
              <a:rPr sz="2800" spc="-5" dirty="0">
                <a:latin typeface="Arial"/>
                <a:cs typeface="Arial"/>
              </a:rPr>
              <a:t>içinde 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kalitenin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en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düşük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olduğu</a:t>
            </a:r>
            <a:r>
              <a:rPr sz="2800" dirty="0">
                <a:latin typeface="Arial"/>
                <a:cs typeface="Arial"/>
              </a:rPr>
              <a:t> aya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ilişkin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analiz </a:t>
            </a:r>
            <a:r>
              <a:rPr sz="2800" spc="-76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raporları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esas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15" dirty="0">
                <a:latin typeface="Arial"/>
                <a:cs typeface="Arial"/>
              </a:rPr>
              <a:t>alınmalıdır.</a:t>
            </a:r>
            <a:endParaRPr sz="2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800" spc="-5" dirty="0">
                <a:latin typeface="Arial"/>
                <a:cs typeface="Arial"/>
              </a:rPr>
              <a:t>•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7542" y="6479844"/>
            <a:ext cx="83820" cy="140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dirty="0">
                <a:solidFill>
                  <a:srgbClr val="888888"/>
                </a:solidFill>
                <a:latin typeface="Calibri"/>
                <a:cs typeface="Calibri"/>
              </a:rPr>
              <a:t>1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465">
              <a:lnSpc>
                <a:spcPts val="1060"/>
              </a:lnSpc>
            </a:pPr>
            <a:fld id="{81D60167-4931-47E6-BA6A-407CBD079E47}" type="slidenum">
              <a:rPr dirty="0"/>
              <a:t>9</a:t>
            </a:fld>
            <a:endParaRPr dirty="0"/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7126730"/>
              </p:ext>
            </p:extLst>
          </p:nvPr>
        </p:nvGraphicFramePr>
        <p:xfrm>
          <a:off x="789503" y="3816806"/>
          <a:ext cx="7982583" cy="1600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65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7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9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2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3297">
                <a:tc gridSpan="5">
                  <a:txBody>
                    <a:bodyPr/>
                    <a:lstStyle/>
                    <a:p>
                      <a:pPr>
                        <a:lnSpc>
                          <a:spcPts val="3065"/>
                        </a:lnSpc>
                        <a:tabLst>
                          <a:tab pos="586740" algn="l"/>
                          <a:tab pos="2106295" algn="l"/>
                          <a:tab pos="3287395" algn="l"/>
                          <a:tab pos="5916930" algn="l"/>
                          <a:tab pos="6921500" algn="l"/>
                        </a:tabLst>
                      </a:pPr>
                      <a:r>
                        <a:rPr sz="2800" spc="-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Bu	</a:t>
                      </a:r>
                      <a:r>
                        <a:rPr sz="2800" spc="-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bölümde	kısaca	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farmakopelerde	kabul	</a:t>
                      </a:r>
                      <a:r>
                        <a:rPr sz="2800" spc="-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edilen</a:t>
                      </a:r>
                      <a:endParaRPr sz="2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500">
                <a:tc gridSpan="5">
                  <a:txBody>
                    <a:bodyPr/>
                    <a:lstStyle/>
                    <a:p>
                      <a:pPr>
                        <a:lnSpc>
                          <a:spcPts val="3180"/>
                        </a:lnSpc>
                      </a:pPr>
                      <a:r>
                        <a:rPr sz="2800" spc="-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su</a:t>
                      </a:r>
                      <a:r>
                        <a:rPr sz="2800" spc="27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çeşitleri</a:t>
                      </a:r>
                      <a:r>
                        <a:rPr sz="2800" spc="28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800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incelenecek</a:t>
                      </a:r>
                      <a:r>
                        <a:rPr lang="tr-TR" sz="2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tir.</a:t>
                      </a:r>
                      <a:r>
                        <a:rPr sz="2800" spc="28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endParaRPr sz="2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0500">
                <a:tc>
                  <a:txBody>
                    <a:bodyPr/>
                    <a:lstStyle/>
                    <a:p>
                      <a:pPr>
                        <a:lnSpc>
                          <a:spcPts val="3180"/>
                        </a:lnSpc>
                      </a:pPr>
                      <a:endParaRPr sz="2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46685">
                        <a:lnSpc>
                          <a:spcPts val="3180"/>
                        </a:lnSpc>
                        <a:tabLst>
                          <a:tab pos="912494" algn="l"/>
                          <a:tab pos="2370455" algn="l"/>
                        </a:tabLst>
                      </a:pPr>
                      <a:endParaRPr sz="2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45415">
                        <a:lnSpc>
                          <a:spcPts val="3180"/>
                        </a:lnSpc>
                      </a:pPr>
                      <a:endParaRPr sz="2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7320">
                        <a:lnSpc>
                          <a:spcPts val="3180"/>
                        </a:lnSpc>
                      </a:pPr>
                      <a:endParaRPr sz="2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297">
                <a:tc gridSpan="3">
                  <a:txBody>
                    <a:bodyPr/>
                    <a:lstStyle/>
                    <a:p>
                      <a:pPr>
                        <a:lnSpc>
                          <a:spcPts val="3145"/>
                        </a:lnSpc>
                      </a:pPr>
                      <a:endParaRPr sz="2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635">
                        <a:lnSpc>
                          <a:spcPts val="3145"/>
                        </a:lnSpc>
                      </a:pPr>
                      <a:endParaRPr sz="2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38100">
                      <a:solidFill>
                        <a:srgbClr val="FFFFFF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</TotalTime>
  <Words>892</Words>
  <Application>Microsoft Office PowerPoint</Application>
  <PresentationFormat>Ekran Gösterisi (4:3)</PresentationFormat>
  <Paragraphs>197</Paragraphs>
  <Slides>18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3</vt:i4>
      </vt:variant>
      <vt:variant>
        <vt:lpstr>Slayt Başlıkları</vt:lpstr>
      </vt:variant>
      <vt:variant>
        <vt:i4>18</vt:i4>
      </vt:variant>
    </vt:vector>
  </HeadingPairs>
  <TitlesOfParts>
    <vt:vector size="25" baseType="lpstr">
      <vt:lpstr>Arial</vt:lpstr>
      <vt:lpstr>Times New Roman</vt:lpstr>
      <vt:lpstr>Arial Rounded MT Bold</vt:lpstr>
      <vt:lpstr>Calibri</vt:lpstr>
      <vt:lpstr>Office Theme</vt:lpstr>
      <vt:lpstr>1_Office Theme</vt:lpstr>
      <vt:lpstr>2_Office Theme</vt:lpstr>
      <vt:lpstr>PowerPoint Sunusu</vt:lpstr>
      <vt:lpstr>Eczacılıkta kullanılan çözücü ve  taşıyıcılar:</vt:lpstr>
      <vt:lpstr>PowerPoint Sunusu</vt:lpstr>
      <vt:lpstr>GENEL TANIMLAR</vt:lpstr>
      <vt:lpstr>PowerPoint Sunusu</vt:lpstr>
      <vt:lpstr>Doğal  çevrede giderek  çoğalan ev  ve endüstri  atıkları, zirai ilaçlama vb. faktörlere  de bağlı olarak</vt:lpstr>
      <vt:lpstr>PowerPoint Sunusu</vt:lpstr>
      <vt:lpstr>PowerPoint Sunusu</vt:lpstr>
      <vt:lpstr>PowerPoint Sunusu</vt:lpstr>
      <vt:lpstr>FARMASÖTİK ÇÖZÜCÜLER</vt:lpstr>
      <vt:lpstr>PowerPoint Sunusu</vt:lpstr>
      <vt:lpstr>PowerPoint Sunusu</vt:lpstr>
      <vt:lpstr>PowerPoint Sunusu</vt:lpstr>
      <vt:lpstr>PowerPoint Sunusu</vt:lpstr>
      <vt:lpstr>PowerPoint Sunusu</vt:lpstr>
      <vt:lpstr>3. Steril Saf Su Uygun sterilizasyon yöntemleri ile</vt:lpstr>
      <vt:lpstr>Enjeksiyonluk su (apirojen su);  enjeksiyonluk preparatların hazırlanmasında  çözücü ya da taşıyıcı olarak kullanılan pirojen  içermeyen sudur. (pirojen kontrolü yapılmalıdır)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Başlığı Yok</dc:title>
  <dc:creator>USER</dc:creator>
  <cp:lastModifiedBy>Windows Kullanıcısı</cp:lastModifiedBy>
  <cp:revision>36</cp:revision>
  <dcterms:created xsi:type="dcterms:W3CDTF">2021-02-07T10:50:50Z</dcterms:created>
  <dcterms:modified xsi:type="dcterms:W3CDTF">2021-03-15T12:17:12Z</dcterms:modified>
</cp:coreProperties>
</file>