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6"/>
  </p:notesMasterIdLst>
  <p:sldIdLst>
    <p:sldId id="301" r:id="rId2"/>
    <p:sldId id="282" r:id="rId3"/>
    <p:sldId id="322" r:id="rId4"/>
    <p:sldId id="329" r:id="rId5"/>
    <p:sldId id="256" r:id="rId6"/>
    <p:sldId id="257" r:id="rId7"/>
    <p:sldId id="258" r:id="rId8"/>
    <p:sldId id="259" r:id="rId9"/>
    <p:sldId id="260" r:id="rId10"/>
    <p:sldId id="261" r:id="rId11"/>
    <p:sldId id="262" r:id="rId12"/>
    <p:sldId id="263" r:id="rId13"/>
    <p:sldId id="264" r:id="rId14"/>
    <p:sldId id="265" r:id="rId15"/>
    <p:sldId id="274" r:id="rId16"/>
    <p:sldId id="276" r:id="rId17"/>
    <p:sldId id="277" r:id="rId18"/>
    <p:sldId id="278" r:id="rId19"/>
    <p:sldId id="279" r:id="rId20"/>
    <p:sldId id="280" r:id="rId21"/>
    <p:sldId id="281" r:id="rId22"/>
    <p:sldId id="285" r:id="rId23"/>
    <p:sldId id="286" r:id="rId24"/>
    <p:sldId id="330" r:id="rId2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Comic Sans MS" pitchFamily="66" charset="0"/>
        <a:ea typeface="+mn-ea"/>
        <a:cs typeface="+mn-cs"/>
      </a:defRPr>
    </a:lvl1pPr>
    <a:lvl2pPr marL="457200" algn="l" rtl="0" fontAlgn="base">
      <a:spcBef>
        <a:spcPct val="0"/>
      </a:spcBef>
      <a:spcAft>
        <a:spcPct val="0"/>
      </a:spcAft>
      <a:defRPr sz="2400" kern="1200">
        <a:solidFill>
          <a:schemeClr val="tx1"/>
        </a:solidFill>
        <a:latin typeface="Comic Sans MS" pitchFamily="66" charset="0"/>
        <a:ea typeface="+mn-ea"/>
        <a:cs typeface="+mn-cs"/>
      </a:defRPr>
    </a:lvl2pPr>
    <a:lvl3pPr marL="914400" algn="l" rtl="0" fontAlgn="base">
      <a:spcBef>
        <a:spcPct val="0"/>
      </a:spcBef>
      <a:spcAft>
        <a:spcPct val="0"/>
      </a:spcAft>
      <a:defRPr sz="2400" kern="1200">
        <a:solidFill>
          <a:schemeClr val="tx1"/>
        </a:solidFill>
        <a:latin typeface="Comic Sans MS" pitchFamily="66" charset="0"/>
        <a:ea typeface="+mn-ea"/>
        <a:cs typeface="+mn-cs"/>
      </a:defRPr>
    </a:lvl3pPr>
    <a:lvl4pPr marL="1371600" algn="l" rtl="0" fontAlgn="base">
      <a:spcBef>
        <a:spcPct val="0"/>
      </a:spcBef>
      <a:spcAft>
        <a:spcPct val="0"/>
      </a:spcAft>
      <a:defRPr sz="2400" kern="1200">
        <a:solidFill>
          <a:schemeClr val="tx1"/>
        </a:solidFill>
        <a:latin typeface="Comic Sans MS" pitchFamily="66" charset="0"/>
        <a:ea typeface="+mn-ea"/>
        <a:cs typeface="+mn-cs"/>
      </a:defRPr>
    </a:lvl4pPr>
    <a:lvl5pPr marL="1828800" algn="l" rtl="0" fontAlgn="base">
      <a:spcBef>
        <a:spcPct val="0"/>
      </a:spcBef>
      <a:spcAft>
        <a:spcPct val="0"/>
      </a:spcAft>
      <a:defRPr sz="2400" kern="1200">
        <a:solidFill>
          <a:schemeClr val="tx1"/>
        </a:solidFill>
        <a:latin typeface="Comic Sans MS" pitchFamily="66" charset="0"/>
        <a:ea typeface="+mn-ea"/>
        <a:cs typeface="+mn-cs"/>
      </a:defRPr>
    </a:lvl5pPr>
    <a:lvl6pPr marL="2286000" algn="l" defTabSz="914400" rtl="0" eaLnBrk="1" latinLnBrk="0" hangingPunct="1">
      <a:defRPr sz="2400" kern="1200">
        <a:solidFill>
          <a:schemeClr val="tx1"/>
        </a:solidFill>
        <a:latin typeface="Comic Sans MS" pitchFamily="66" charset="0"/>
        <a:ea typeface="+mn-ea"/>
        <a:cs typeface="+mn-cs"/>
      </a:defRPr>
    </a:lvl6pPr>
    <a:lvl7pPr marL="2743200" algn="l" defTabSz="914400" rtl="0" eaLnBrk="1" latinLnBrk="0" hangingPunct="1">
      <a:defRPr sz="2400" kern="1200">
        <a:solidFill>
          <a:schemeClr val="tx1"/>
        </a:solidFill>
        <a:latin typeface="Comic Sans MS" pitchFamily="66" charset="0"/>
        <a:ea typeface="+mn-ea"/>
        <a:cs typeface="+mn-cs"/>
      </a:defRPr>
    </a:lvl7pPr>
    <a:lvl8pPr marL="3200400" algn="l" defTabSz="914400" rtl="0" eaLnBrk="1" latinLnBrk="0" hangingPunct="1">
      <a:defRPr sz="2400" kern="1200">
        <a:solidFill>
          <a:schemeClr val="tx1"/>
        </a:solidFill>
        <a:latin typeface="Comic Sans MS" pitchFamily="66" charset="0"/>
        <a:ea typeface="+mn-ea"/>
        <a:cs typeface="+mn-cs"/>
      </a:defRPr>
    </a:lvl8pPr>
    <a:lvl9pPr marL="3657600" algn="l" defTabSz="914400" rtl="0" eaLnBrk="1" latinLnBrk="0" hangingPunct="1">
      <a:defRPr sz="2400" kern="1200">
        <a:solidFill>
          <a:schemeClr val="tx1"/>
        </a:solidFill>
        <a:latin typeface="Comic Sans MS" pitchFamily="6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429" autoAdjust="0"/>
    <p:restoredTop sz="94803" autoAdjust="0"/>
  </p:normalViewPr>
  <p:slideViewPr>
    <p:cSldViewPr>
      <p:cViewPr varScale="1">
        <p:scale>
          <a:sx n="86" d="100"/>
          <a:sy n="86" d="100"/>
        </p:scale>
        <p:origin x="-155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95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tr-TR"/>
          </a:p>
        </p:txBody>
      </p:sp>
      <p:sp>
        <p:nvSpPr>
          <p:cNvPr id="1095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tr-TR"/>
          </a:p>
        </p:txBody>
      </p:sp>
      <p:sp>
        <p:nvSpPr>
          <p:cNvPr id="512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095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1095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tr-TR"/>
          </a:p>
        </p:txBody>
      </p:sp>
      <p:sp>
        <p:nvSpPr>
          <p:cNvPr id="1095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AFCE4F18-A3A6-4641-B63F-440C0C38B9B8}" type="slidenum">
              <a:rPr lang="tr-TR"/>
              <a:pPr>
                <a:defRPr/>
              </a:pPr>
              <a:t>‹#›</a:t>
            </a:fld>
            <a:endParaRPr 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10"/>
          <p:cNvGrpSpPr>
            <a:grpSpLocks/>
          </p:cNvGrpSpPr>
          <p:nvPr/>
        </p:nvGrpSpPr>
        <p:grpSpPr bwMode="auto">
          <a:xfrm>
            <a:off x="-1035050" y="1552575"/>
            <a:ext cx="10179050" cy="5305425"/>
            <a:chOff x="-652" y="978"/>
            <a:chExt cx="6412" cy="3342"/>
          </a:xfrm>
        </p:grpSpPr>
        <p:sp>
          <p:nvSpPr>
            <p:cNvPr id="5" name="Freeform 3"/>
            <p:cNvSpPr>
              <a:spLocks/>
            </p:cNvSpPr>
            <p:nvPr/>
          </p:nvSpPr>
          <p:spPr bwMode="auto">
            <a:xfrm>
              <a:off x="2061" y="1707"/>
              <a:ext cx="3699" cy="2613"/>
            </a:xfrm>
            <a:custGeom>
              <a:avLst/>
              <a:gdLst/>
              <a:ahLst/>
              <a:cxnLst>
                <a:cxn ang="0">
                  <a:pos x="1523" y="2611"/>
                </a:cxn>
                <a:cxn ang="0">
                  <a:pos x="3698" y="2612"/>
                </a:cxn>
                <a:cxn ang="0">
                  <a:pos x="3698" y="2228"/>
                </a:cxn>
                <a:cxn ang="0">
                  <a:pos x="0" y="0"/>
                </a:cxn>
                <a:cxn ang="0">
                  <a:pos x="160" y="118"/>
                </a:cxn>
                <a:cxn ang="0">
                  <a:pos x="292" y="219"/>
                </a:cxn>
                <a:cxn ang="0">
                  <a:pos x="441" y="347"/>
                </a:cxn>
                <a:cxn ang="0">
                  <a:pos x="585" y="482"/>
                </a:cxn>
                <a:cxn ang="0">
                  <a:pos x="796" y="711"/>
                </a:cxn>
                <a:cxn ang="0">
                  <a:pos x="983" y="955"/>
                </a:cxn>
                <a:cxn ang="0">
                  <a:pos x="1119" y="1168"/>
                </a:cxn>
                <a:cxn ang="0">
                  <a:pos x="1238" y="1388"/>
                </a:cxn>
                <a:cxn ang="0">
                  <a:pos x="1331" y="1608"/>
                </a:cxn>
                <a:cxn ang="0">
                  <a:pos x="1400" y="1809"/>
                </a:cxn>
                <a:cxn ang="0">
                  <a:pos x="1447" y="1979"/>
                </a:cxn>
                <a:cxn ang="0">
                  <a:pos x="1490" y="2190"/>
                </a:cxn>
                <a:cxn ang="0">
                  <a:pos x="1511" y="2374"/>
                </a:cxn>
                <a:cxn ang="0">
                  <a:pos x="1523" y="2611"/>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tr-TR"/>
            </a:p>
          </p:txBody>
        </p:sp>
        <p:sp>
          <p:nvSpPr>
            <p:cNvPr id="6" name="Arc 4"/>
            <p:cNvSpPr>
              <a:spLocks/>
            </p:cNvSpPr>
            <p:nvPr/>
          </p:nvSpPr>
          <p:spPr bwMode="auto">
            <a:xfrm>
              <a:off x="-652" y="978"/>
              <a:ext cx="4237" cy="3342"/>
            </a:xfrm>
            <a:custGeom>
              <a:avLst/>
              <a:gdLst>
                <a:gd name="G0" fmla="+- 0 0 0"/>
                <a:gd name="G1" fmla="+- 21231 0 0"/>
                <a:gd name="G2" fmla="+- 21600 0 0"/>
                <a:gd name="T0" fmla="*/ 3977 w 21600"/>
                <a:gd name="T1" fmla="*/ 0 h 21231"/>
                <a:gd name="T2" fmla="*/ 21600 w 21600"/>
                <a:gd name="T3" fmla="*/ 21231 h 21231"/>
                <a:gd name="T4" fmla="*/ 0 w 21600"/>
                <a:gd name="T5" fmla="*/ 21231 h 21231"/>
              </a:gdLst>
              <a:ahLst/>
              <a:cxnLst>
                <a:cxn ang="0">
                  <a:pos x="T0" y="T1"/>
                </a:cxn>
                <a:cxn ang="0">
                  <a:pos x="T2" y="T3"/>
                </a:cxn>
                <a:cxn ang="0">
                  <a:pos x="T4" y="T5"/>
                </a:cxn>
              </a:cxnLst>
              <a:rect l="0" t="0" r="r" b="b"/>
              <a:pathLst>
                <a:path w="21600" h="21231" fill="none" extrusionOk="0">
                  <a:moveTo>
                    <a:pt x="3976" y="0"/>
                  </a:moveTo>
                  <a:cubicBezTo>
                    <a:pt x="14194" y="1914"/>
                    <a:pt x="21600" y="10835"/>
                    <a:pt x="21600" y="21231"/>
                  </a:cubicBezTo>
                </a:path>
                <a:path w="21600" h="21231" stroke="0" extrusionOk="0">
                  <a:moveTo>
                    <a:pt x="3976" y="0"/>
                  </a:moveTo>
                  <a:cubicBezTo>
                    <a:pt x="14194" y="1914"/>
                    <a:pt x="21600" y="10835"/>
                    <a:pt x="21600" y="21231"/>
                  </a:cubicBezTo>
                  <a:lnTo>
                    <a:pt x="0" y="21231"/>
                  </a:lnTo>
                  <a:close/>
                </a:path>
              </a:pathLst>
            </a:custGeom>
            <a:noFill/>
            <a:ln w="12700" cap="rnd">
              <a:solidFill>
                <a:schemeClr val="accent2"/>
              </a:solidFill>
              <a:round/>
              <a:headEnd type="none" w="sm" len="sm"/>
              <a:tailEnd type="none" w="sm" len="sm"/>
            </a:ln>
            <a:effectLst/>
          </p:spPr>
          <p:txBody>
            <a:bodyPr wrap="none" anchor="ctr"/>
            <a:lstStyle/>
            <a:p>
              <a:pPr>
                <a:defRPr/>
              </a:pPr>
              <a:endParaRPr lang="tr-TR"/>
            </a:p>
          </p:txBody>
        </p:sp>
      </p:grpSp>
      <p:sp>
        <p:nvSpPr>
          <p:cNvPr id="3077" name="Rectangle 5"/>
          <p:cNvSpPr>
            <a:spLocks noGrp="1" noChangeArrowheads="1"/>
          </p:cNvSpPr>
          <p:nvPr>
            <p:ph type="ctrTitle" sz="quarter"/>
          </p:nvPr>
        </p:nvSpPr>
        <p:spPr>
          <a:xfrm>
            <a:off x="1293813" y="762000"/>
            <a:ext cx="7772400" cy="1143000"/>
          </a:xfrm>
        </p:spPr>
        <p:txBody>
          <a:bodyPr anchor="b"/>
          <a:lstStyle>
            <a:lvl1pPr>
              <a:defRPr/>
            </a:lvl1pPr>
          </a:lstStyle>
          <a:p>
            <a:r>
              <a:rPr lang="tr-TR"/>
              <a:t>Asıl başlık stili için tıklatın</a:t>
            </a:r>
          </a:p>
        </p:txBody>
      </p:sp>
      <p:sp>
        <p:nvSpPr>
          <p:cNvPr id="3078" name="Rectangle 6"/>
          <p:cNvSpPr>
            <a:spLocks noGrp="1" noChangeArrowheads="1"/>
          </p:cNvSpPr>
          <p:nvPr>
            <p:ph type="subTitle" sz="quarter" idx="1"/>
          </p:nvPr>
        </p:nvSpPr>
        <p:spPr>
          <a:xfrm>
            <a:off x="685800" y="3429000"/>
            <a:ext cx="6400800" cy="1752600"/>
          </a:xfrm>
        </p:spPr>
        <p:txBody>
          <a:bodyPr lIns="92075" tIns="46038" rIns="92075" bIns="46038" anchor="ctr"/>
          <a:lstStyle>
            <a:lvl1pPr marL="0" indent="0" algn="ctr">
              <a:buFont typeface="Wingdings" pitchFamily="2" charset="2"/>
              <a:buNone/>
              <a:defRPr/>
            </a:lvl1pPr>
          </a:lstStyle>
          <a:p>
            <a:r>
              <a:rPr lang="tr-TR"/>
              <a:t>Asıl alt başlık stilini düzenlemek için tıklatın</a:t>
            </a:r>
          </a:p>
        </p:txBody>
      </p:sp>
      <p:sp>
        <p:nvSpPr>
          <p:cNvPr id="7" name="Rectangle 7"/>
          <p:cNvSpPr>
            <a:spLocks noGrp="1" noChangeArrowheads="1"/>
          </p:cNvSpPr>
          <p:nvPr>
            <p:ph type="dt" sz="quarter" idx="10"/>
          </p:nvPr>
        </p:nvSpPr>
        <p:spPr/>
        <p:txBody>
          <a:bodyPr/>
          <a:lstStyle>
            <a:lvl1pPr>
              <a:defRPr/>
            </a:lvl1pPr>
          </a:lstStyle>
          <a:p>
            <a:pPr>
              <a:defRPr/>
            </a:pPr>
            <a:endParaRPr lang="tr-TR"/>
          </a:p>
        </p:txBody>
      </p:sp>
      <p:sp>
        <p:nvSpPr>
          <p:cNvPr id="8" name="Rectangle 8"/>
          <p:cNvSpPr>
            <a:spLocks noGrp="1" noChangeArrowheads="1"/>
          </p:cNvSpPr>
          <p:nvPr>
            <p:ph type="ftr" sz="quarter" idx="11"/>
          </p:nvPr>
        </p:nvSpPr>
        <p:spPr/>
        <p:txBody>
          <a:bodyPr/>
          <a:lstStyle>
            <a:lvl1pPr>
              <a:defRPr/>
            </a:lvl1pPr>
          </a:lstStyle>
          <a:p>
            <a:pPr>
              <a:defRPr/>
            </a:pPr>
            <a:endParaRPr lang="tr-TR"/>
          </a:p>
        </p:txBody>
      </p:sp>
      <p:sp>
        <p:nvSpPr>
          <p:cNvPr id="9" name="Rectangle 9"/>
          <p:cNvSpPr>
            <a:spLocks noGrp="1" noChangeArrowheads="1"/>
          </p:cNvSpPr>
          <p:nvPr>
            <p:ph type="sldNum" sz="quarter" idx="12"/>
          </p:nvPr>
        </p:nvSpPr>
        <p:spPr/>
        <p:txBody>
          <a:bodyPr/>
          <a:lstStyle>
            <a:lvl1pPr>
              <a:defRPr/>
            </a:lvl1pPr>
          </a:lstStyle>
          <a:p>
            <a:pPr>
              <a:defRPr/>
            </a:pPr>
            <a:fld id="{290F089D-EA7F-4BEE-A5AB-D3407417E240}"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7"/>
          <p:cNvSpPr>
            <a:spLocks noGrp="1" noChangeArrowheads="1"/>
          </p:cNvSpPr>
          <p:nvPr>
            <p:ph type="dt" sz="half" idx="10"/>
          </p:nvPr>
        </p:nvSpPr>
        <p:spPr>
          <a:ln/>
        </p:spPr>
        <p:txBody>
          <a:bodyPr/>
          <a:lstStyle>
            <a:lvl1pPr>
              <a:defRPr/>
            </a:lvl1pPr>
          </a:lstStyle>
          <a:p>
            <a:pPr>
              <a:defRPr/>
            </a:pPr>
            <a:endParaRPr lang="tr-TR"/>
          </a:p>
        </p:txBody>
      </p:sp>
      <p:sp>
        <p:nvSpPr>
          <p:cNvPr id="5" name="Rectangle 8"/>
          <p:cNvSpPr>
            <a:spLocks noGrp="1" noChangeArrowheads="1"/>
          </p:cNvSpPr>
          <p:nvPr>
            <p:ph type="ftr" sz="quarter" idx="11"/>
          </p:nvPr>
        </p:nvSpPr>
        <p:spPr>
          <a:ln/>
        </p:spPr>
        <p:txBody>
          <a:bodyPr/>
          <a:lstStyle>
            <a:lvl1pPr>
              <a:defRPr/>
            </a:lvl1pPr>
          </a:lstStyle>
          <a:p>
            <a:pPr>
              <a:defRPr/>
            </a:pPr>
            <a:endParaRPr lang="tr-TR"/>
          </a:p>
        </p:txBody>
      </p:sp>
      <p:sp>
        <p:nvSpPr>
          <p:cNvPr id="6" name="Rectangle 9"/>
          <p:cNvSpPr>
            <a:spLocks noGrp="1" noChangeArrowheads="1"/>
          </p:cNvSpPr>
          <p:nvPr>
            <p:ph type="sldNum" sz="quarter" idx="12"/>
          </p:nvPr>
        </p:nvSpPr>
        <p:spPr>
          <a:ln/>
        </p:spPr>
        <p:txBody>
          <a:bodyPr/>
          <a:lstStyle>
            <a:lvl1pPr>
              <a:defRPr/>
            </a:lvl1pPr>
          </a:lstStyle>
          <a:p>
            <a:pPr>
              <a:defRPr/>
            </a:pPr>
            <a:fld id="{AD39B768-E245-4BC2-BBDC-5B02139FAD25}"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15100" y="609600"/>
            <a:ext cx="1943100" cy="54864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85800" y="609600"/>
            <a:ext cx="56769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7"/>
          <p:cNvSpPr>
            <a:spLocks noGrp="1" noChangeArrowheads="1"/>
          </p:cNvSpPr>
          <p:nvPr>
            <p:ph type="dt" sz="half" idx="10"/>
          </p:nvPr>
        </p:nvSpPr>
        <p:spPr>
          <a:ln/>
        </p:spPr>
        <p:txBody>
          <a:bodyPr/>
          <a:lstStyle>
            <a:lvl1pPr>
              <a:defRPr/>
            </a:lvl1pPr>
          </a:lstStyle>
          <a:p>
            <a:pPr>
              <a:defRPr/>
            </a:pPr>
            <a:endParaRPr lang="tr-TR"/>
          </a:p>
        </p:txBody>
      </p:sp>
      <p:sp>
        <p:nvSpPr>
          <p:cNvPr id="5" name="Rectangle 8"/>
          <p:cNvSpPr>
            <a:spLocks noGrp="1" noChangeArrowheads="1"/>
          </p:cNvSpPr>
          <p:nvPr>
            <p:ph type="ftr" sz="quarter" idx="11"/>
          </p:nvPr>
        </p:nvSpPr>
        <p:spPr>
          <a:ln/>
        </p:spPr>
        <p:txBody>
          <a:bodyPr/>
          <a:lstStyle>
            <a:lvl1pPr>
              <a:defRPr/>
            </a:lvl1pPr>
          </a:lstStyle>
          <a:p>
            <a:pPr>
              <a:defRPr/>
            </a:pPr>
            <a:endParaRPr lang="tr-TR"/>
          </a:p>
        </p:txBody>
      </p:sp>
      <p:sp>
        <p:nvSpPr>
          <p:cNvPr id="6" name="Rectangle 9"/>
          <p:cNvSpPr>
            <a:spLocks noGrp="1" noChangeArrowheads="1"/>
          </p:cNvSpPr>
          <p:nvPr>
            <p:ph type="sldNum" sz="quarter" idx="12"/>
          </p:nvPr>
        </p:nvSpPr>
        <p:spPr>
          <a:ln/>
        </p:spPr>
        <p:txBody>
          <a:bodyPr/>
          <a:lstStyle>
            <a:lvl1pPr>
              <a:defRPr/>
            </a:lvl1pPr>
          </a:lstStyle>
          <a:p>
            <a:pPr>
              <a:defRPr/>
            </a:pPr>
            <a:fld id="{8ECA2220-8BA1-4B8E-BB16-0C3E6784E053}"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7"/>
          <p:cNvSpPr>
            <a:spLocks noGrp="1" noChangeArrowheads="1"/>
          </p:cNvSpPr>
          <p:nvPr>
            <p:ph type="dt" sz="half" idx="10"/>
          </p:nvPr>
        </p:nvSpPr>
        <p:spPr>
          <a:ln/>
        </p:spPr>
        <p:txBody>
          <a:bodyPr/>
          <a:lstStyle>
            <a:lvl1pPr>
              <a:defRPr/>
            </a:lvl1pPr>
          </a:lstStyle>
          <a:p>
            <a:pPr>
              <a:defRPr/>
            </a:pPr>
            <a:endParaRPr lang="tr-TR"/>
          </a:p>
        </p:txBody>
      </p:sp>
      <p:sp>
        <p:nvSpPr>
          <p:cNvPr id="5" name="Rectangle 8"/>
          <p:cNvSpPr>
            <a:spLocks noGrp="1" noChangeArrowheads="1"/>
          </p:cNvSpPr>
          <p:nvPr>
            <p:ph type="ftr" sz="quarter" idx="11"/>
          </p:nvPr>
        </p:nvSpPr>
        <p:spPr>
          <a:ln/>
        </p:spPr>
        <p:txBody>
          <a:bodyPr/>
          <a:lstStyle>
            <a:lvl1pPr>
              <a:defRPr/>
            </a:lvl1pPr>
          </a:lstStyle>
          <a:p>
            <a:pPr>
              <a:defRPr/>
            </a:pPr>
            <a:endParaRPr lang="tr-TR"/>
          </a:p>
        </p:txBody>
      </p:sp>
      <p:sp>
        <p:nvSpPr>
          <p:cNvPr id="6" name="Rectangle 9"/>
          <p:cNvSpPr>
            <a:spLocks noGrp="1" noChangeArrowheads="1"/>
          </p:cNvSpPr>
          <p:nvPr>
            <p:ph type="sldNum" sz="quarter" idx="12"/>
          </p:nvPr>
        </p:nvSpPr>
        <p:spPr>
          <a:ln/>
        </p:spPr>
        <p:txBody>
          <a:bodyPr/>
          <a:lstStyle>
            <a:lvl1pPr>
              <a:defRPr/>
            </a:lvl1pPr>
          </a:lstStyle>
          <a:p>
            <a:pPr>
              <a:defRPr/>
            </a:pPr>
            <a:fld id="{8956F161-9812-4E84-A951-7CBC22D0221E}"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7"/>
          <p:cNvSpPr>
            <a:spLocks noGrp="1" noChangeArrowheads="1"/>
          </p:cNvSpPr>
          <p:nvPr>
            <p:ph type="dt" sz="half" idx="10"/>
          </p:nvPr>
        </p:nvSpPr>
        <p:spPr>
          <a:ln/>
        </p:spPr>
        <p:txBody>
          <a:bodyPr/>
          <a:lstStyle>
            <a:lvl1pPr>
              <a:defRPr/>
            </a:lvl1pPr>
          </a:lstStyle>
          <a:p>
            <a:pPr>
              <a:defRPr/>
            </a:pPr>
            <a:endParaRPr lang="tr-TR"/>
          </a:p>
        </p:txBody>
      </p:sp>
      <p:sp>
        <p:nvSpPr>
          <p:cNvPr id="5" name="Rectangle 8"/>
          <p:cNvSpPr>
            <a:spLocks noGrp="1" noChangeArrowheads="1"/>
          </p:cNvSpPr>
          <p:nvPr>
            <p:ph type="ftr" sz="quarter" idx="11"/>
          </p:nvPr>
        </p:nvSpPr>
        <p:spPr>
          <a:ln/>
        </p:spPr>
        <p:txBody>
          <a:bodyPr/>
          <a:lstStyle>
            <a:lvl1pPr>
              <a:defRPr/>
            </a:lvl1pPr>
          </a:lstStyle>
          <a:p>
            <a:pPr>
              <a:defRPr/>
            </a:pPr>
            <a:endParaRPr lang="tr-TR"/>
          </a:p>
        </p:txBody>
      </p:sp>
      <p:sp>
        <p:nvSpPr>
          <p:cNvPr id="6" name="Rectangle 9"/>
          <p:cNvSpPr>
            <a:spLocks noGrp="1" noChangeArrowheads="1"/>
          </p:cNvSpPr>
          <p:nvPr>
            <p:ph type="sldNum" sz="quarter" idx="12"/>
          </p:nvPr>
        </p:nvSpPr>
        <p:spPr>
          <a:ln/>
        </p:spPr>
        <p:txBody>
          <a:bodyPr/>
          <a:lstStyle>
            <a:lvl1pPr>
              <a:defRPr/>
            </a:lvl1pPr>
          </a:lstStyle>
          <a:p>
            <a:pPr>
              <a:defRPr/>
            </a:pPr>
            <a:fld id="{210B52CD-FB4F-4057-9916-A6901A8B63E5}"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7"/>
          <p:cNvSpPr>
            <a:spLocks noGrp="1" noChangeArrowheads="1"/>
          </p:cNvSpPr>
          <p:nvPr>
            <p:ph type="dt" sz="half" idx="10"/>
          </p:nvPr>
        </p:nvSpPr>
        <p:spPr>
          <a:ln/>
        </p:spPr>
        <p:txBody>
          <a:bodyPr/>
          <a:lstStyle>
            <a:lvl1pPr>
              <a:defRPr/>
            </a:lvl1pPr>
          </a:lstStyle>
          <a:p>
            <a:pPr>
              <a:defRPr/>
            </a:pPr>
            <a:endParaRPr lang="tr-TR"/>
          </a:p>
        </p:txBody>
      </p:sp>
      <p:sp>
        <p:nvSpPr>
          <p:cNvPr id="6" name="Rectangle 8"/>
          <p:cNvSpPr>
            <a:spLocks noGrp="1" noChangeArrowheads="1"/>
          </p:cNvSpPr>
          <p:nvPr>
            <p:ph type="ftr" sz="quarter" idx="11"/>
          </p:nvPr>
        </p:nvSpPr>
        <p:spPr>
          <a:ln/>
        </p:spPr>
        <p:txBody>
          <a:bodyPr/>
          <a:lstStyle>
            <a:lvl1pPr>
              <a:defRPr/>
            </a:lvl1pPr>
          </a:lstStyle>
          <a:p>
            <a:pPr>
              <a:defRPr/>
            </a:pPr>
            <a:endParaRPr lang="tr-TR"/>
          </a:p>
        </p:txBody>
      </p:sp>
      <p:sp>
        <p:nvSpPr>
          <p:cNvPr id="7" name="Rectangle 9"/>
          <p:cNvSpPr>
            <a:spLocks noGrp="1" noChangeArrowheads="1"/>
          </p:cNvSpPr>
          <p:nvPr>
            <p:ph type="sldNum" sz="quarter" idx="12"/>
          </p:nvPr>
        </p:nvSpPr>
        <p:spPr>
          <a:ln/>
        </p:spPr>
        <p:txBody>
          <a:bodyPr/>
          <a:lstStyle>
            <a:lvl1pPr>
              <a:defRPr/>
            </a:lvl1pPr>
          </a:lstStyle>
          <a:p>
            <a:pPr>
              <a:defRPr/>
            </a:pPr>
            <a:fld id="{12821091-BA90-4A38-AC3C-834B9367D9F7}"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7"/>
          <p:cNvSpPr>
            <a:spLocks noGrp="1" noChangeArrowheads="1"/>
          </p:cNvSpPr>
          <p:nvPr>
            <p:ph type="dt" sz="half" idx="10"/>
          </p:nvPr>
        </p:nvSpPr>
        <p:spPr>
          <a:ln/>
        </p:spPr>
        <p:txBody>
          <a:bodyPr/>
          <a:lstStyle>
            <a:lvl1pPr>
              <a:defRPr/>
            </a:lvl1pPr>
          </a:lstStyle>
          <a:p>
            <a:pPr>
              <a:defRPr/>
            </a:pPr>
            <a:endParaRPr lang="tr-TR"/>
          </a:p>
        </p:txBody>
      </p:sp>
      <p:sp>
        <p:nvSpPr>
          <p:cNvPr id="8" name="Rectangle 8"/>
          <p:cNvSpPr>
            <a:spLocks noGrp="1" noChangeArrowheads="1"/>
          </p:cNvSpPr>
          <p:nvPr>
            <p:ph type="ftr" sz="quarter" idx="11"/>
          </p:nvPr>
        </p:nvSpPr>
        <p:spPr>
          <a:ln/>
        </p:spPr>
        <p:txBody>
          <a:bodyPr/>
          <a:lstStyle>
            <a:lvl1pPr>
              <a:defRPr/>
            </a:lvl1pPr>
          </a:lstStyle>
          <a:p>
            <a:pPr>
              <a:defRPr/>
            </a:pPr>
            <a:endParaRPr lang="tr-TR"/>
          </a:p>
        </p:txBody>
      </p:sp>
      <p:sp>
        <p:nvSpPr>
          <p:cNvPr id="9" name="Rectangle 9"/>
          <p:cNvSpPr>
            <a:spLocks noGrp="1" noChangeArrowheads="1"/>
          </p:cNvSpPr>
          <p:nvPr>
            <p:ph type="sldNum" sz="quarter" idx="12"/>
          </p:nvPr>
        </p:nvSpPr>
        <p:spPr>
          <a:ln/>
        </p:spPr>
        <p:txBody>
          <a:bodyPr/>
          <a:lstStyle>
            <a:lvl1pPr>
              <a:defRPr/>
            </a:lvl1pPr>
          </a:lstStyle>
          <a:p>
            <a:pPr>
              <a:defRPr/>
            </a:pPr>
            <a:fld id="{AC6FE521-A545-4066-8870-6C1656EF5E15}"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7"/>
          <p:cNvSpPr>
            <a:spLocks noGrp="1" noChangeArrowheads="1"/>
          </p:cNvSpPr>
          <p:nvPr>
            <p:ph type="dt" sz="half" idx="10"/>
          </p:nvPr>
        </p:nvSpPr>
        <p:spPr>
          <a:ln/>
        </p:spPr>
        <p:txBody>
          <a:bodyPr/>
          <a:lstStyle>
            <a:lvl1pPr>
              <a:defRPr/>
            </a:lvl1pPr>
          </a:lstStyle>
          <a:p>
            <a:pPr>
              <a:defRPr/>
            </a:pPr>
            <a:endParaRPr lang="tr-TR"/>
          </a:p>
        </p:txBody>
      </p:sp>
      <p:sp>
        <p:nvSpPr>
          <p:cNvPr id="4" name="Rectangle 8"/>
          <p:cNvSpPr>
            <a:spLocks noGrp="1" noChangeArrowheads="1"/>
          </p:cNvSpPr>
          <p:nvPr>
            <p:ph type="ftr" sz="quarter" idx="11"/>
          </p:nvPr>
        </p:nvSpPr>
        <p:spPr>
          <a:ln/>
        </p:spPr>
        <p:txBody>
          <a:bodyPr/>
          <a:lstStyle>
            <a:lvl1pPr>
              <a:defRPr/>
            </a:lvl1pPr>
          </a:lstStyle>
          <a:p>
            <a:pPr>
              <a:defRPr/>
            </a:pPr>
            <a:endParaRPr lang="tr-TR"/>
          </a:p>
        </p:txBody>
      </p:sp>
      <p:sp>
        <p:nvSpPr>
          <p:cNvPr id="5" name="Rectangle 9"/>
          <p:cNvSpPr>
            <a:spLocks noGrp="1" noChangeArrowheads="1"/>
          </p:cNvSpPr>
          <p:nvPr>
            <p:ph type="sldNum" sz="quarter" idx="12"/>
          </p:nvPr>
        </p:nvSpPr>
        <p:spPr>
          <a:ln/>
        </p:spPr>
        <p:txBody>
          <a:bodyPr/>
          <a:lstStyle>
            <a:lvl1pPr>
              <a:defRPr/>
            </a:lvl1pPr>
          </a:lstStyle>
          <a:p>
            <a:pPr>
              <a:defRPr/>
            </a:pPr>
            <a:fld id="{B5301873-11E3-48E1-82BB-BE1DEAD9B422}"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tr-TR"/>
          </a:p>
        </p:txBody>
      </p:sp>
      <p:sp>
        <p:nvSpPr>
          <p:cNvPr id="3" name="Rectangle 8"/>
          <p:cNvSpPr>
            <a:spLocks noGrp="1" noChangeArrowheads="1"/>
          </p:cNvSpPr>
          <p:nvPr>
            <p:ph type="ftr" sz="quarter" idx="11"/>
          </p:nvPr>
        </p:nvSpPr>
        <p:spPr>
          <a:ln/>
        </p:spPr>
        <p:txBody>
          <a:bodyPr/>
          <a:lstStyle>
            <a:lvl1pPr>
              <a:defRPr/>
            </a:lvl1pPr>
          </a:lstStyle>
          <a:p>
            <a:pPr>
              <a:defRPr/>
            </a:pPr>
            <a:endParaRPr lang="tr-TR"/>
          </a:p>
        </p:txBody>
      </p:sp>
      <p:sp>
        <p:nvSpPr>
          <p:cNvPr id="4" name="Rectangle 9"/>
          <p:cNvSpPr>
            <a:spLocks noGrp="1" noChangeArrowheads="1"/>
          </p:cNvSpPr>
          <p:nvPr>
            <p:ph type="sldNum" sz="quarter" idx="12"/>
          </p:nvPr>
        </p:nvSpPr>
        <p:spPr>
          <a:ln/>
        </p:spPr>
        <p:txBody>
          <a:bodyPr/>
          <a:lstStyle>
            <a:lvl1pPr>
              <a:defRPr/>
            </a:lvl1pPr>
          </a:lstStyle>
          <a:p>
            <a:pPr>
              <a:defRPr/>
            </a:pPr>
            <a:fld id="{619FB269-EA02-4D71-A267-9EAE74414304}"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7"/>
          <p:cNvSpPr>
            <a:spLocks noGrp="1" noChangeArrowheads="1"/>
          </p:cNvSpPr>
          <p:nvPr>
            <p:ph type="dt" sz="half" idx="10"/>
          </p:nvPr>
        </p:nvSpPr>
        <p:spPr>
          <a:ln/>
        </p:spPr>
        <p:txBody>
          <a:bodyPr/>
          <a:lstStyle>
            <a:lvl1pPr>
              <a:defRPr/>
            </a:lvl1pPr>
          </a:lstStyle>
          <a:p>
            <a:pPr>
              <a:defRPr/>
            </a:pPr>
            <a:endParaRPr lang="tr-TR"/>
          </a:p>
        </p:txBody>
      </p:sp>
      <p:sp>
        <p:nvSpPr>
          <p:cNvPr id="6" name="Rectangle 8"/>
          <p:cNvSpPr>
            <a:spLocks noGrp="1" noChangeArrowheads="1"/>
          </p:cNvSpPr>
          <p:nvPr>
            <p:ph type="ftr" sz="quarter" idx="11"/>
          </p:nvPr>
        </p:nvSpPr>
        <p:spPr>
          <a:ln/>
        </p:spPr>
        <p:txBody>
          <a:bodyPr/>
          <a:lstStyle>
            <a:lvl1pPr>
              <a:defRPr/>
            </a:lvl1pPr>
          </a:lstStyle>
          <a:p>
            <a:pPr>
              <a:defRPr/>
            </a:pPr>
            <a:endParaRPr lang="tr-TR"/>
          </a:p>
        </p:txBody>
      </p:sp>
      <p:sp>
        <p:nvSpPr>
          <p:cNvPr id="7" name="Rectangle 9"/>
          <p:cNvSpPr>
            <a:spLocks noGrp="1" noChangeArrowheads="1"/>
          </p:cNvSpPr>
          <p:nvPr>
            <p:ph type="sldNum" sz="quarter" idx="12"/>
          </p:nvPr>
        </p:nvSpPr>
        <p:spPr>
          <a:ln/>
        </p:spPr>
        <p:txBody>
          <a:bodyPr/>
          <a:lstStyle>
            <a:lvl1pPr>
              <a:defRPr/>
            </a:lvl1pPr>
          </a:lstStyle>
          <a:p>
            <a:pPr>
              <a:defRPr/>
            </a:pPr>
            <a:fld id="{CD088F38-63DE-4F6D-9B23-C5A2BF834443}"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7"/>
          <p:cNvSpPr>
            <a:spLocks noGrp="1" noChangeArrowheads="1"/>
          </p:cNvSpPr>
          <p:nvPr>
            <p:ph type="dt" sz="half" idx="10"/>
          </p:nvPr>
        </p:nvSpPr>
        <p:spPr>
          <a:ln/>
        </p:spPr>
        <p:txBody>
          <a:bodyPr/>
          <a:lstStyle>
            <a:lvl1pPr>
              <a:defRPr/>
            </a:lvl1pPr>
          </a:lstStyle>
          <a:p>
            <a:pPr>
              <a:defRPr/>
            </a:pPr>
            <a:endParaRPr lang="tr-TR"/>
          </a:p>
        </p:txBody>
      </p:sp>
      <p:sp>
        <p:nvSpPr>
          <p:cNvPr id="6" name="Rectangle 8"/>
          <p:cNvSpPr>
            <a:spLocks noGrp="1" noChangeArrowheads="1"/>
          </p:cNvSpPr>
          <p:nvPr>
            <p:ph type="ftr" sz="quarter" idx="11"/>
          </p:nvPr>
        </p:nvSpPr>
        <p:spPr>
          <a:ln/>
        </p:spPr>
        <p:txBody>
          <a:bodyPr/>
          <a:lstStyle>
            <a:lvl1pPr>
              <a:defRPr/>
            </a:lvl1pPr>
          </a:lstStyle>
          <a:p>
            <a:pPr>
              <a:defRPr/>
            </a:pPr>
            <a:endParaRPr lang="tr-TR"/>
          </a:p>
        </p:txBody>
      </p:sp>
      <p:sp>
        <p:nvSpPr>
          <p:cNvPr id="7" name="Rectangle 9"/>
          <p:cNvSpPr>
            <a:spLocks noGrp="1" noChangeArrowheads="1"/>
          </p:cNvSpPr>
          <p:nvPr>
            <p:ph type="sldNum" sz="quarter" idx="12"/>
          </p:nvPr>
        </p:nvSpPr>
        <p:spPr>
          <a:ln/>
        </p:spPr>
        <p:txBody>
          <a:bodyPr/>
          <a:lstStyle>
            <a:lvl1pPr>
              <a:defRPr/>
            </a:lvl1pPr>
          </a:lstStyle>
          <a:p>
            <a:pPr>
              <a:defRPr/>
            </a:pPr>
            <a:fld id="{06F3B2E0-06F0-4C77-8406-3958DB199F92}"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2050" name="Group 10"/>
          <p:cNvGrpSpPr>
            <a:grpSpLocks/>
          </p:cNvGrpSpPr>
          <p:nvPr/>
        </p:nvGrpSpPr>
        <p:grpSpPr bwMode="auto">
          <a:xfrm>
            <a:off x="0" y="1588"/>
            <a:ext cx="9132888" cy="6845300"/>
            <a:chOff x="0" y="1"/>
            <a:chExt cx="5753" cy="4312"/>
          </a:xfrm>
        </p:grpSpPr>
        <p:sp>
          <p:nvSpPr>
            <p:cNvPr id="2051" name="Freeform 3"/>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tr-TR"/>
            </a:p>
          </p:txBody>
        </p:sp>
        <p:sp>
          <p:nvSpPr>
            <p:cNvPr id="2052" name="Arc 4"/>
            <p:cNvSpPr>
              <a:spLocks/>
            </p:cNvSpPr>
            <p:nvPr/>
          </p:nvSpPr>
          <p:spPr bwMode="auto">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accent2"/>
              </a:solidFill>
              <a:round/>
              <a:headEnd type="none" w="sm" len="sm"/>
              <a:tailEnd type="none" w="sm" len="sm"/>
            </a:ln>
            <a:effectLst/>
          </p:spPr>
          <p:txBody>
            <a:bodyPr wrap="none" anchor="ctr"/>
            <a:lstStyle/>
            <a:p>
              <a:pPr>
                <a:defRPr/>
              </a:pPr>
              <a:endParaRPr lang="tr-TR"/>
            </a:p>
          </p:txBody>
        </p:sp>
      </p:grpSp>
      <p:sp>
        <p:nvSpPr>
          <p:cNvPr id="2053" name="Rectangle 5"/>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tr-TR" smtClean="0"/>
              <a:t>Asıl başlık stili için tıklatın</a:t>
            </a:r>
          </a:p>
        </p:txBody>
      </p:sp>
      <p:sp>
        <p:nvSpPr>
          <p:cNvPr id="2055" name="Rectangle 7"/>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a:latin typeface="+mn-lt"/>
              </a:defRPr>
            </a:lvl1pPr>
          </a:lstStyle>
          <a:p>
            <a:pPr>
              <a:defRPr/>
            </a:pPr>
            <a:endParaRPr lang="tr-TR"/>
          </a:p>
        </p:txBody>
      </p:sp>
      <p:sp>
        <p:nvSpPr>
          <p:cNvPr id="2056"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a:latin typeface="+mn-lt"/>
              </a:defRPr>
            </a:lvl1pPr>
          </a:lstStyle>
          <a:p>
            <a:pPr>
              <a:defRPr/>
            </a:pPr>
            <a:endParaRPr lang="tr-TR"/>
          </a:p>
        </p:txBody>
      </p:sp>
      <p:sp>
        <p:nvSpPr>
          <p:cNvPr id="2057" name="Rectangle 9"/>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400">
                <a:latin typeface="+mn-lt"/>
              </a:defRPr>
            </a:lvl1pPr>
          </a:lstStyle>
          <a:p>
            <a:pPr>
              <a:defRPr/>
            </a:pPr>
            <a:fld id="{44D8496B-3259-4642-B5E0-CC7827AECF6F}" type="slidenum">
              <a:rPr lang="tr-TR"/>
              <a:pPr>
                <a:defRPr/>
              </a:pPr>
              <a:t>‹#›</a:t>
            </a:fld>
            <a:endParaRPr lang="tr-TR"/>
          </a:p>
        </p:txBody>
      </p:sp>
      <p:sp>
        <p:nvSpPr>
          <p:cNvPr id="2" name="Rectangle 11"/>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Tree>
  </p:cSld>
  <p:clrMap bg1="dk2" tx1="lt1" bg2="dk1" tx2="lt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sz="2800">
          <a:solidFill>
            <a:schemeClr val="tx1"/>
          </a:solidFill>
          <a:latin typeface="+mn-lt"/>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defRPr>
      </a:lvl5pPr>
      <a:lvl6pPr marL="2514600" indent="-228600" algn="l" rtl="0" fontAlgn="base">
        <a:spcBef>
          <a:spcPct val="20000"/>
        </a:spcBef>
        <a:spcAft>
          <a:spcPct val="0"/>
        </a:spcAft>
        <a:buClr>
          <a:schemeClr val="accent1"/>
        </a:buClr>
        <a:buChar char="•"/>
        <a:defRPr sz="2000">
          <a:solidFill>
            <a:schemeClr val="tx1"/>
          </a:solidFill>
          <a:latin typeface="+mn-lt"/>
        </a:defRPr>
      </a:lvl6pPr>
      <a:lvl7pPr marL="2971800" indent="-228600" algn="l" rtl="0" fontAlgn="base">
        <a:spcBef>
          <a:spcPct val="20000"/>
        </a:spcBef>
        <a:spcAft>
          <a:spcPct val="0"/>
        </a:spcAft>
        <a:buClr>
          <a:schemeClr val="accent1"/>
        </a:buClr>
        <a:buChar char="•"/>
        <a:defRPr sz="2000">
          <a:solidFill>
            <a:schemeClr val="tx1"/>
          </a:solidFill>
          <a:latin typeface="+mn-lt"/>
        </a:defRPr>
      </a:lvl7pPr>
      <a:lvl8pPr marL="3429000" indent="-228600" algn="l" rtl="0" fontAlgn="base">
        <a:spcBef>
          <a:spcPct val="20000"/>
        </a:spcBef>
        <a:spcAft>
          <a:spcPct val="0"/>
        </a:spcAft>
        <a:buClr>
          <a:schemeClr val="accent1"/>
        </a:buClr>
        <a:buChar char="•"/>
        <a:defRPr sz="2000">
          <a:solidFill>
            <a:schemeClr val="tx1"/>
          </a:solidFill>
          <a:latin typeface="+mn-lt"/>
        </a:defRPr>
      </a:lvl8pPr>
      <a:lvl9pPr marL="3886200" indent="-228600" algn="l" rtl="0" fontAlgn="base">
        <a:spcBef>
          <a:spcPct val="20000"/>
        </a:spcBef>
        <a:spcAft>
          <a:spcPct val="0"/>
        </a:spcAft>
        <a:buClr>
          <a:schemeClr val="accent1"/>
        </a:buClr>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900113" y="1844675"/>
            <a:ext cx="7772400" cy="1143000"/>
          </a:xfrm>
        </p:spPr>
        <p:txBody>
          <a:bodyPr/>
          <a:lstStyle/>
          <a:p>
            <a:pPr eaLnBrk="1" hangingPunct="1">
              <a:defRPr/>
            </a:pPr>
            <a:r>
              <a:rPr lang="tr-TR" sz="4800" b="1" dirty="0" smtClean="0">
                <a:latin typeface="Comic Sans MS" pitchFamily="66" charset="0"/>
              </a:rPr>
              <a:t>GİRİŞ KAVİTESİ PREPARASYONU VE PULPA ANATOMİLERİ</a:t>
            </a:r>
          </a:p>
        </p:txBody>
      </p:sp>
      <p:sp>
        <p:nvSpPr>
          <p:cNvPr id="4099" name="Text Box 4"/>
          <p:cNvSpPr txBox="1">
            <a:spLocks noChangeArrowheads="1"/>
          </p:cNvSpPr>
          <p:nvPr/>
        </p:nvSpPr>
        <p:spPr bwMode="auto">
          <a:xfrm>
            <a:off x="4140200" y="5876925"/>
            <a:ext cx="4546600" cy="457200"/>
          </a:xfrm>
          <a:prstGeom prst="rect">
            <a:avLst/>
          </a:prstGeom>
          <a:noFill/>
          <a:ln w="9525">
            <a:noFill/>
            <a:miter lim="800000"/>
            <a:headEnd/>
            <a:tailEnd/>
          </a:ln>
        </p:spPr>
        <p:txBody>
          <a:bodyPr wrap="none">
            <a:spAutoFit/>
          </a:bodyPr>
          <a:lstStyle/>
          <a:p>
            <a:r>
              <a:rPr lang="tr-TR" b="1">
                <a:solidFill>
                  <a:schemeClr val="folHlink"/>
                </a:solidFill>
              </a:rPr>
              <a:t>Prof.Dr. Fatmagül ZIRAMAN</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87042"/>
                                        </p:tgtEl>
                                        <p:attrNameLst>
                                          <p:attrName>style.visibility</p:attrName>
                                        </p:attrNameLst>
                                      </p:cBhvr>
                                      <p:to>
                                        <p:strVal val="visible"/>
                                      </p:to>
                                    </p:set>
                                    <p:animEffect transition="in" filter="fade">
                                      <p:cBhvr>
                                        <p:cTn id="7" dur="768" decel="100000"/>
                                        <p:tgtEl>
                                          <p:spTgt spid="87042"/>
                                        </p:tgtEl>
                                      </p:cBhvr>
                                    </p:animEffect>
                                    <p:animScale>
                                      <p:cBhvr>
                                        <p:cTn id="8" dur="768" decel="100000"/>
                                        <p:tgtEl>
                                          <p:spTgt spid="87042"/>
                                        </p:tgtEl>
                                      </p:cBhvr>
                                      <p:from x="10000" y="10000"/>
                                      <p:to x="200000" y="450000"/>
                                    </p:animScale>
                                    <p:animScale>
                                      <p:cBhvr>
                                        <p:cTn id="9" dur="1230" accel="100000" fill="hold">
                                          <p:stCondLst>
                                            <p:cond delay="768"/>
                                          </p:stCondLst>
                                        </p:cTn>
                                        <p:tgtEl>
                                          <p:spTgt spid="87042"/>
                                        </p:tgtEl>
                                      </p:cBhvr>
                                      <p:from x="200000" y="450000"/>
                                      <p:to x="100000" y="100000"/>
                                    </p:animScale>
                                    <p:set>
                                      <p:cBhvr>
                                        <p:cTn id="10" dur="768" fill="hold"/>
                                        <p:tgtEl>
                                          <p:spTgt spid="87042"/>
                                        </p:tgtEl>
                                        <p:attrNameLst>
                                          <p:attrName>ppt_x</p:attrName>
                                        </p:attrNameLst>
                                      </p:cBhvr>
                                      <p:to>
                                        <p:strVal val="(0.5)"/>
                                      </p:to>
                                    </p:set>
                                    <p:anim from="(0.5)" to="(#ppt_x)" calcmode="lin" valueType="num">
                                      <p:cBhvr>
                                        <p:cTn id="11" dur="1230" accel="100000" fill="hold">
                                          <p:stCondLst>
                                            <p:cond delay="768"/>
                                          </p:stCondLst>
                                        </p:cTn>
                                        <p:tgtEl>
                                          <p:spTgt spid="87042"/>
                                        </p:tgtEl>
                                        <p:attrNameLst>
                                          <p:attrName>ppt_x</p:attrName>
                                        </p:attrNameLst>
                                      </p:cBhvr>
                                    </p:anim>
                                    <p:set>
                                      <p:cBhvr>
                                        <p:cTn id="12" dur="768" fill="hold"/>
                                        <p:tgtEl>
                                          <p:spTgt spid="87042"/>
                                        </p:tgtEl>
                                        <p:attrNameLst>
                                          <p:attrName>ppt_y</p:attrName>
                                        </p:attrNameLst>
                                      </p:cBhvr>
                                      <p:to>
                                        <p:strVal val="(#ppt_y+0.4)"/>
                                      </p:to>
                                    </p:set>
                                    <p:anim from="(#ppt_y+0.4)" to="(#ppt_y)" calcmode="lin" valueType="num">
                                      <p:cBhvr>
                                        <p:cTn id="13" dur="1230" accel="100000" fill="hold">
                                          <p:stCondLst>
                                            <p:cond delay="768"/>
                                          </p:stCondLst>
                                        </p:cTn>
                                        <p:tgtEl>
                                          <p:spTgt spid="8704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11188" y="0"/>
            <a:ext cx="7772400" cy="1143000"/>
          </a:xfrm>
        </p:spPr>
        <p:txBody>
          <a:bodyPr/>
          <a:lstStyle/>
          <a:p>
            <a:pPr eaLnBrk="1" hangingPunct="1">
              <a:defRPr/>
            </a:pPr>
            <a:r>
              <a:rPr lang="tr-TR" b="1" smtClean="0">
                <a:latin typeface="Comic Sans MS" pitchFamily="66" charset="0"/>
              </a:rPr>
              <a:t>ALT KANİN DİŞİ</a:t>
            </a:r>
          </a:p>
        </p:txBody>
      </p:sp>
      <p:sp>
        <p:nvSpPr>
          <p:cNvPr id="20483" name="Rectangle 3"/>
          <p:cNvSpPr>
            <a:spLocks noGrp="1" noChangeArrowheads="1"/>
          </p:cNvSpPr>
          <p:nvPr>
            <p:ph type="body" idx="1"/>
          </p:nvPr>
        </p:nvSpPr>
        <p:spPr>
          <a:xfrm>
            <a:off x="1403350" y="1196975"/>
            <a:ext cx="7740650" cy="3887788"/>
          </a:xfrm>
        </p:spPr>
        <p:txBody>
          <a:bodyPr/>
          <a:lstStyle/>
          <a:p>
            <a:pPr lvl="1" eaLnBrk="1" hangingPunct="1">
              <a:lnSpc>
                <a:spcPct val="90000"/>
              </a:lnSpc>
              <a:buClr>
                <a:schemeClr val="hlink"/>
              </a:buClr>
              <a:buFont typeface="Wingdings" pitchFamily="2" charset="2"/>
              <a:buChar char="Ø"/>
            </a:pPr>
            <a:r>
              <a:rPr lang="tr-TR" sz="2400" b="1" smtClean="0">
                <a:latin typeface="Comic Sans MS" pitchFamily="66" charset="0"/>
              </a:rPr>
              <a:t>Mandibuladaki en uzun diştir.</a:t>
            </a:r>
          </a:p>
          <a:p>
            <a:pPr lvl="1" eaLnBrk="1" hangingPunct="1">
              <a:lnSpc>
                <a:spcPct val="90000"/>
              </a:lnSpc>
              <a:buClr>
                <a:schemeClr val="hlink"/>
              </a:buClr>
              <a:buFont typeface="Wingdings" pitchFamily="2" charset="2"/>
              <a:buChar char="Ø"/>
            </a:pPr>
            <a:r>
              <a:rPr lang="tr-TR" sz="2400" b="1" smtClean="0">
                <a:latin typeface="Comic Sans MS" pitchFamily="66" charset="0"/>
              </a:rPr>
              <a:t>Tek kök ve tek kanalı bulunur.</a:t>
            </a:r>
          </a:p>
          <a:p>
            <a:pPr lvl="1" eaLnBrk="1" hangingPunct="1">
              <a:lnSpc>
                <a:spcPct val="90000"/>
              </a:lnSpc>
              <a:buClr>
                <a:schemeClr val="hlink"/>
              </a:buClr>
              <a:buFont typeface="Wingdings" pitchFamily="2" charset="2"/>
              <a:buChar char="Ø"/>
            </a:pPr>
            <a:r>
              <a:rPr lang="tr-TR" sz="2400" b="1" smtClean="0">
                <a:latin typeface="Comic Sans MS" pitchFamily="66" charset="0"/>
              </a:rPr>
              <a:t>Morfolojik olarak üst kanine benzer ancak                            daha küçüktür.</a:t>
            </a:r>
          </a:p>
          <a:p>
            <a:pPr lvl="1" eaLnBrk="1" hangingPunct="1">
              <a:lnSpc>
                <a:spcPct val="90000"/>
              </a:lnSpc>
              <a:buClr>
                <a:schemeClr val="hlink"/>
              </a:buClr>
              <a:buFont typeface="Wingdings" pitchFamily="2" charset="2"/>
              <a:buChar char="Ø"/>
            </a:pPr>
            <a:r>
              <a:rPr lang="tr-TR" sz="2400" b="1" smtClean="0">
                <a:latin typeface="Comic Sans MS" pitchFamily="66" charset="0"/>
              </a:rPr>
              <a:t>Kök kanalı üst kaninden farklı olarak daha düzdür ve ender olarak distale eğim gösterir.</a:t>
            </a:r>
          </a:p>
          <a:p>
            <a:pPr lvl="1" eaLnBrk="1" hangingPunct="1">
              <a:lnSpc>
                <a:spcPct val="90000"/>
              </a:lnSpc>
              <a:buClr>
                <a:schemeClr val="hlink"/>
              </a:buClr>
              <a:buFont typeface="Wingdings" pitchFamily="2" charset="2"/>
              <a:buChar char="Ø"/>
            </a:pPr>
            <a:r>
              <a:rPr lang="tr-TR" sz="2400" b="1" smtClean="0">
                <a:latin typeface="Comic Sans MS" pitchFamily="66" charset="0"/>
              </a:rPr>
              <a:t>Pulpa odasının tavanı kronun orta hizasındadır.</a:t>
            </a:r>
          </a:p>
          <a:p>
            <a:pPr lvl="1" eaLnBrk="1" hangingPunct="1">
              <a:lnSpc>
                <a:spcPct val="90000"/>
              </a:lnSpc>
              <a:buClr>
                <a:schemeClr val="hlink"/>
              </a:buClr>
              <a:buFont typeface="Wingdings" pitchFamily="2" charset="2"/>
              <a:buChar char="Ø"/>
            </a:pPr>
            <a:r>
              <a:rPr lang="tr-TR" sz="2400" b="1" smtClean="0">
                <a:latin typeface="Comic Sans MS" pitchFamily="66" charset="0"/>
              </a:rPr>
              <a:t>Yaşlılarda kalsifikasyona bağlı olarak pulpa odasına giriş kole bölgesine kayar.</a:t>
            </a:r>
          </a:p>
          <a:p>
            <a:pPr lvl="1" eaLnBrk="1" hangingPunct="1">
              <a:lnSpc>
                <a:spcPct val="90000"/>
              </a:lnSpc>
              <a:buClr>
                <a:schemeClr val="hlink"/>
              </a:buClr>
              <a:buFont typeface="Wingdings" pitchFamily="2" charset="2"/>
              <a:buChar char="Ø"/>
            </a:pPr>
            <a:r>
              <a:rPr lang="tr-TR" sz="2400" b="1" smtClean="0">
                <a:latin typeface="Comic Sans MS" pitchFamily="66" charset="0"/>
              </a:rPr>
              <a:t>Giriş kavitesi oklüzal yüzün ortasında oval şekilde açılır.Lingualdeki omuzcuk kaldırıldığında hem kanala daha düz ve rahat giriş sağlanmış olur hem de ikinci kanalların bulunması kolaylaşmış olur.</a:t>
            </a:r>
          </a:p>
          <a:p>
            <a:pPr lvl="1" eaLnBrk="1" hangingPunct="1">
              <a:lnSpc>
                <a:spcPct val="90000"/>
              </a:lnSpc>
              <a:buFontTx/>
              <a:buNone/>
            </a:pPr>
            <a:endParaRPr lang="tr-TR" sz="2400" b="1" smtClean="0">
              <a:latin typeface="Comic Sans MS" pitchFamily="66"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250825" y="260350"/>
            <a:ext cx="7777163" cy="658813"/>
          </a:xfrm>
        </p:spPr>
        <p:txBody>
          <a:bodyPr/>
          <a:lstStyle/>
          <a:p>
            <a:pPr eaLnBrk="1" hangingPunct="1">
              <a:defRPr/>
            </a:pPr>
            <a:r>
              <a:rPr lang="tr-TR" sz="4000" b="1" smtClean="0">
                <a:latin typeface="Comic Sans MS" pitchFamily="66" charset="0"/>
              </a:rPr>
              <a:t>ÜST BİRİNCİ KÜÇÜK AZI</a:t>
            </a:r>
          </a:p>
        </p:txBody>
      </p:sp>
      <p:sp>
        <p:nvSpPr>
          <p:cNvPr id="23555" name="Rectangle 3"/>
          <p:cNvSpPr>
            <a:spLocks noGrp="1" noChangeArrowheads="1"/>
          </p:cNvSpPr>
          <p:nvPr>
            <p:ph type="body" idx="1"/>
          </p:nvPr>
        </p:nvSpPr>
        <p:spPr>
          <a:xfrm>
            <a:off x="1371600" y="981075"/>
            <a:ext cx="7772400" cy="3168650"/>
          </a:xfrm>
        </p:spPr>
        <p:txBody>
          <a:bodyPr/>
          <a:lstStyle/>
          <a:p>
            <a:pPr eaLnBrk="1" hangingPunct="1">
              <a:lnSpc>
                <a:spcPct val="90000"/>
              </a:lnSpc>
              <a:buClr>
                <a:schemeClr val="hlink"/>
              </a:buClr>
              <a:buFont typeface="Wingdings" pitchFamily="2" charset="2"/>
              <a:buChar char="Ø"/>
            </a:pPr>
            <a:r>
              <a:rPr lang="tr-TR" sz="2400" b="1" smtClean="0">
                <a:latin typeface="Comic Sans MS" pitchFamily="66" charset="0"/>
              </a:rPr>
              <a:t>Bu dişlerde şekil , sayı ve konum sapmalarına sıkça rastlanır.%60 vakada palatinal ve bukkal olarak iki kökü ve her kökte birer kanalı bulunur. </a:t>
            </a:r>
          </a:p>
          <a:p>
            <a:pPr eaLnBrk="1" hangingPunct="1">
              <a:lnSpc>
                <a:spcPct val="90000"/>
              </a:lnSpc>
              <a:buClr>
                <a:schemeClr val="hlink"/>
              </a:buClr>
              <a:buFont typeface="Wingdings" pitchFamily="2" charset="2"/>
              <a:buChar char="Ø"/>
            </a:pPr>
            <a:r>
              <a:rPr lang="tr-TR" sz="2400" b="1" smtClean="0">
                <a:latin typeface="Comic Sans MS" pitchFamily="66" charset="0"/>
              </a:rPr>
              <a:t>Dişin uzun aksı distal ve bukkal yönde eğimlidir.</a:t>
            </a:r>
          </a:p>
          <a:p>
            <a:pPr eaLnBrk="1" hangingPunct="1">
              <a:lnSpc>
                <a:spcPct val="90000"/>
              </a:lnSpc>
              <a:buClr>
                <a:schemeClr val="hlink"/>
              </a:buClr>
              <a:buFont typeface="Wingdings" pitchFamily="2" charset="2"/>
              <a:buChar char="Ø"/>
            </a:pPr>
            <a:r>
              <a:rPr lang="tr-TR" sz="2400" b="1" smtClean="0">
                <a:latin typeface="Comic Sans MS" pitchFamily="66" charset="0"/>
              </a:rPr>
              <a:t>Kök uçları sinüsün mezialinde olmakla birlikte bazen sinüs içinde de olabilir.</a:t>
            </a:r>
          </a:p>
          <a:p>
            <a:pPr eaLnBrk="1" hangingPunct="1">
              <a:lnSpc>
                <a:spcPct val="90000"/>
              </a:lnSpc>
              <a:buClr>
                <a:schemeClr val="hlink"/>
              </a:buClr>
              <a:buFont typeface="Wingdings" pitchFamily="2" charset="2"/>
              <a:buNone/>
            </a:pPr>
            <a:endParaRPr lang="tr-TR" sz="2400" b="1" smtClean="0">
              <a:latin typeface="Comic Sans MS" pitchFamily="66" charset="0"/>
            </a:endParaRPr>
          </a:p>
        </p:txBody>
      </p:sp>
      <p:sp>
        <p:nvSpPr>
          <p:cNvPr id="23556" name="Text Box 6"/>
          <p:cNvSpPr txBox="1">
            <a:spLocks noChangeArrowheads="1"/>
          </p:cNvSpPr>
          <p:nvPr/>
        </p:nvSpPr>
        <p:spPr bwMode="auto">
          <a:xfrm>
            <a:off x="0" y="4149725"/>
            <a:ext cx="7329488" cy="2282825"/>
          </a:xfrm>
          <a:prstGeom prst="rect">
            <a:avLst/>
          </a:prstGeom>
          <a:noFill/>
          <a:ln w="9525">
            <a:noFill/>
            <a:miter lim="800000"/>
            <a:headEnd/>
            <a:tailEnd/>
          </a:ln>
        </p:spPr>
        <p:txBody>
          <a:bodyPr>
            <a:spAutoFit/>
          </a:bodyPr>
          <a:lstStyle/>
          <a:p>
            <a:r>
              <a:rPr lang="tr-TR" b="1">
                <a:solidFill>
                  <a:schemeClr val="tx2"/>
                </a:solidFill>
                <a:latin typeface="Times New Roman" pitchFamily="18" charset="0"/>
              </a:rPr>
              <a:t>Giriş kavitesi</a:t>
            </a:r>
            <a:r>
              <a:rPr lang="tr-TR" b="1">
                <a:latin typeface="Times New Roman" pitchFamily="18" charset="0"/>
              </a:rPr>
              <a:t> preparasyonuna santral oluğun merkezinden başlanır.</a:t>
            </a:r>
          </a:p>
          <a:p>
            <a:r>
              <a:rPr lang="tr-TR" b="1">
                <a:latin typeface="Times New Roman" pitchFamily="18" charset="0"/>
              </a:rPr>
              <a:t>Pulpa odasına girince frez bukko-palatinal yönde hareket ettirilerek uzun ekseni yanak damak yönünde olan oval şekilde açılır.</a:t>
            </a:r>
          </a:p>
          <a:p>
            <a:endParaRPr lang="tr-TR">
              <a:latin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11188" y="188913"/>
            <a:ext cx="7772400" cy="1143000"/>
          </a:xfrm>
        </p:spPr>
        <p:txBody>
          <a:bodyPr/>
          <a:lstStyle/>
          <a:p>
            <a:pPr eaLnBrk="1" hangingPunct="1">
              <a:defRPr/>
            </a:pPr>
            <a:r>
              <a:rPr lang="tr-TR" sz="4000" b="1" smtClean="0">
                <a:latin typeface="Comic Sans MS" pitchFamily="66" charset="0"/>
              </a:rPr>
              <a:t>ÜST İKİNCİ KÜÇÜK AZI DİŞi</a:t>
            </a:r>
          </a:p>
        </p:txBody>
      </p:sp>
      <p:sp>
        <p:nvSpPr>
          <p:cNvPr id="25603" name="Rectangle 3"/>
          <p:cNvSpPr>
            <a:spLocks noGrp="1" noChangeArrowheads="1"/>
          </p:cNvSpPr>
          <p:nvPr>
            <p:ph type="body" idx="1"/>
          </p:nvPr>
        </p:nvSpPr>
        <p:spPr>
          <a:xfrm>
            <a:off x="2811463" y="1412875"/>
            <a:ext cx="6332537" cy="4800600"/>
          </a:xfrm>
        </p:spPr>
        <p:txBody>
          <a:bodyPr/>
          <a:lstStyle/>
          <a:p>
            <a:pPr eaLnBrk="1" hangingPunct="1">
              <a:lnSpc>
                <a:spcPct val="90000"/>
              </a:lnSpc>
              <a:buClr>
                <a:schemeClr val="hlink"/>
              </a:buClr>
              <a:buFont typeface="Wingdings" pitchFamily="2" charset="2"/>
              <a:buChar char="Ø"/>
            </a:pPr>
            <a:r>
              <a:rPr lang="tr-TR" sz="2400" b="1" smtClean="0">
                <a:latin typeface="Comic Sans MS" pitchFamily="66" charset="0"/>
              </a:rPr>
              <a:t>Tek köklü ve çoğunlukla tek kanallıdır. </a:t>
            </a:r>
          </a:p>
          <a:p>
            <a:pPr eaLnBrk="1" hangingPunct="1">
              <a:lnSpc>
                <a:spcPct val="90000"/>
              </a:lnSpc>
              <a:buClr>
                <a:schemeClr val="hlink"/>
              </a:buClr>
              <a:buFont typeface="Wingdings" pitchFamily="2" charset="2"/>
              <a:buChar char="Ø"/>
            </a:pPr>
            <a:r>
              <a:rPr lang="tr-TR" sz="2400" b="1" smtClean="0">
                <a:latin typeface="Comic Sans MS" pitchFamily="66" charset="0"/>
              </a:rPr>
              <a:t>%10 oranında apikalde ayrılma gösteren şekillerine rastlanır.</a:t>
            </a:r>
          </a:p>
          <a:p>
            <a:pPr eaLnBrk="1" hangingPunct="1">
              <a:lnSpc>
                <a:spcPct val="90000"/>
              </a:lnSpc>
              <a:buClr>
                <a:schemeClr val="hlink"/>
              </a:buClr>
              <a:buFont typeface="Wingdings" pitchFamily="2" charset="2"/>
              <a:buChar char="Ø"/>
            </a:pPr>
            <a:r>
              <a:rPr lang="tr-TR" sz="2400" b="1" smtClean="0">
                <a:latin typeface="Comic Sans MS" pitchFamily="66" charset="0"/>
              </a:rPr>
              <a:t>Dişin uzun aksı distale eğimlidir ve kök ucunun da distale kıvrık olduğu görülür.</a:t>
            </a:r>
          </a:p>
          <a:p>
            <a:pPr eaLnBrk="1" hangingPunct="1">
              <a:lnSpc>
                <a:spcPct val="90000"/>
              </a:lnSpc>
              <a:buClr>
                <a:schemeClr val="hlink"/>
              </a:buClr>
              <a:buFont typeface="Wingdings" pitchFamily="2" charset="2"/>
              <a:buChar char="Ø"/>
            </a:pPr>
            <a:r>
              <a:rPr lang="tr-TR" sz="2400" b="1" smtClean="0">
                <a:latin typeface="Comic Sans MS" pitchFamily="66" charset="0"/>
              </a:rPr>
              <a:t>Kök ucu </a:t>
            </a:r>
            <a:r>
              <a:rPr lang="tr-TR" sz="2400" b="1" smtClean="0">
                <a:solidFill>
                  <a:schemeClr val="hlink"/>
                </a:solidFill>
                <a:latin typeface="Comic Sans MS" pitchFamily="66" charset="0"/>
              </a:rPr>
              <a:t>sinüs tabanı</a:t>
            </a:r>
            <a:r>
              <a:rPr lang="tr-TR" sz="2400" b="1" smtClean="0">
                <a:latin typeface="Comic Sans MS" pitchFamily="66" charset="0"/>
              </a:rPr>
              <a:t> hizasında olduğundan kanal preparasyonu ve doldurulmasında dikkatli davranılması gerekir.</a:t>
            </a:r>
          </a:p>
          <a:p>
            <a:pPr eaLnBrk="1" hangingPunct="1">
              <a:lnSpc>
                <a:spcPct val="90000"/>
              </a:lnSpc>
              <a:buClr>
                <a:schemeClr val="hlink"/>
              </a:buClr>
              <a:buFont typeface="Wingdings" pitchFamily="2" charset="2"/>
              <a:buNone/>
            </a:pPr>
            <a:endParaRPr lang="tr-TR" sz="2400" b="1" smtClean="0">
              <a:latin typeface="Comic Sans MS" pitchFamily="66" charset="0"/>
            </a:endParaRPr>
          </a:p>
        </p:txBody>
      </p:sp>
      <p:sp>
        <p:nvSpPr>
          <p:cNvPr id="25604" name="Text Box 5"/>
          <p:cNvSpPr txBox="1">
            <a:spLocks noChangeArrowheads="1"/>
          </p:cNvSpPr>
          <p:nvPr/>
        </p:nvSpPr>
        <p:spPr bwMode="auto">
          <a:xfrm>
            <a:off x="0" y="4797425"/>
            <a:ext cx="6192838" cy="1771650"/>
          </a:xfrm>
          <a:prstGeom prst="rect">
            <a:avLst/>
          </a:prstGeom>
          <a:noFill/>
          <a:ln w="9525">
            <a:noFill/>
            <a:miter lim="800000"/>
            <a:headEnd/>
            <a:tailEnd/>
          </a:ln>
        </p:spPr>
        <p:txBody>
          <a:bodyPr>
            <a:spAutoFit/>
          </a:bodyPr>
          <a:lstStyle/>
          <a:p>
            <a:pPr>
              <a:lnSpc>
                <a:spcPct val="90000"/>
              </a:lnSpc>
              <a:spcBef>
                <a:spcPct val="20000"/>
              </a:spcBef>
              <a:buClr>
                <a:schemeClr val="hlink"/>
              </a:buClr>
              <a:buSzPct val="80000"/>
              <a:buFont typeface="Wingdings" pitchFamily="2" charset="2"/>
              <a:buChar char="Ø"/>
            </a:pPr>
            <a:r>
              <a:rPr lang="tr-TR" b="1">
                <a:solidFill>
                  <a:schemeClr val="tx2"/>
                </a:solidFill>
                <a:latin typeface="Times New Roman" pitchFamily="18" charset="0"/>
              </a:rPr>
              <a:t>Giriş kavitesi</a:t>
            </a:r>
            <a:r>
              <a:rPr lang="tr-TR" b="1">
                <a:latin typeface="Times New Roman" pitchFamily="18" charset="0"/>
              </a:rPr>
              <a:t> oklüzal yüzün ortasında yanak-damak doğrultusunda oval bir şekilde açılır ve tek kanal olduğunda kavitenin merkezinde kolayca bulunur.</a:t>
            </a:r>
          </a:p>
          <a:p>
            <a:endParaRPr lang="tr-TR">
              <a:latin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539750" y="188913"/>
            <a:ext cx="7772400" cy="1143000"/>
          </a:xfrm>
        </p:spPr>
        <p:txBody>
          <a:bodyPr/>
          <a:lstStyle/>
          <a:p>
            <a:pPr eaLnBrk="1" hangingPunct="1">
              <a:defRPr/>
            </a:pPr>
            <a:r>
              <a:rPr lang="tr-TR" sz="4000" b="1" smtClean="0">
                <a:latin typeface="Comic Sans MS" pitchFamily="66" charset="0"/>
              </a:rPr>
              <a:t>ALT BİRİNCİ KÜÇÜK AZI DİŞİ</a:t>
            </a:r>
          </a:p>
        </p:txBody>
      </p:sp>
      <p:sp>
        <p:nvSpPr>
          <p:cNvPr id="27651" name="Rectangle 3"/>
          <p:cNvSpPr>
            <a:spLocks noGrp="1" noChangeArrowheads="1"/>
          </p:cNvSpPr>
          <p:nvPr>
            <p:ph type="body" idx="1"/>
          </p:nvPr>
        </p:nvSpPr>
        <p:spPr>
          <a:xfrm>
            <a:off x="1785918" y="1571612"/>
            <a:ext cx="5040313" cy="4824412"/>
          </a:xfrm>
        </p:spPr>
        <p:txBody>
          <a:bodyPr/>
          <a:lstStyle/>
          <a:p>
            <a:pPr eaLnBrk="1" hangingPunct="1">
              <a:lnSpc>
                <a:spcPct val="80000"/>
              </a:lnSpc>
              <a:buClr>
                <a:schemeClr val="hlink"/>
              </a:buClr>
              <a:buFont typeface="Wingdings" pitchFamily="2" charset="2"/>
              <a:buChar char="Ø"/>
            </a:pPr>
            <a:r>
              <a:rPr lang="tr-TR" sz="1800" b="1" dirty="0" smtClean="0">
                <a:latin typeface="Comic Sans MS" pitchFamily="66" charset="0"/>
              </a:rPr>
              <a:t>Genellikle tek kök ve tek kanallı olmasına rağmen </a:t>
            </a:r>
            <a:r>
              <a:rPr lang="tr-TR" sz="1800" b="1" dirty="0" err="1" smtClean="0">
                <a:latin typeface="Comic Sans MS" pitchFamily="66" charset="0"/>
              </a:rPr>
              <a:t>apikalde</a:t>
            </a:r>
            <a:r>
              <a:rPr lang="tr-TR" sz="1800" b="1" dirty="0" smtClean="0">
                <a:latin typeface="Comic Sans MS" pitchFamily="66" charset="0"/>
              </a:rPr>
              <a:t> birleşen ya da ayrı devam eden çift kanallı şekillerine de rastlanır.</a:t>
            </a:r>
          </a:p>
          <a:p>
            <a:pPr eaLnBrk="1" hangingPunct="1">
              <a:lnSpc>
                <a:spcPct val="80000"/>
              </a:lnSpc>
              <a:buClr>
                <a:schemeClr val="hlink"/>
              </a:buClr>
              <a:buFont typeface="Wingdings" pitchFamily="2" charset="2"/>
              <a:buNone/>
            </a:pPr>
            <a:endParaRPr lang="tr-TR" sz="1800" b="1" dirty="0" smtClean="0">
              <a:latin typeface="Comic Sans MS" pitchFamily="66" charset="0"/>
            </a:endParaRPr>
          </a:p>
          <a:p>
            <a:pPr eaLnBrk="1" hangingPunct="1">
              <a:lnSpc>
                <a:spcPct val="80000"/>
              </a:lnSpc>
              <a:buClr>
                <a:schemeClr val="hlink"/>
              </a:buClr>
              <a:buFont typeface="Wingdings" pitchFamily="2" charset="2"/>
              <a:buChar char="Ø"/>
            </a:pPr>
            <a:r>
              <a:rPr lang="tr-TR" sz="1800" b="1" dirty="0" smtClean="0">
                <a:latin typeface="Comic Sans MS" pitchFamily="66" charset="0"/>
              </a:rPr>
              <a:t>Kronları kesici dişlere oranla daha büyük olmasına karşın kökleri kısa ve zayıftır.</a:t>
            </a:r>
          </a:p>
          <a:p>
            <a:pPr eaLnBrk="1" hangingPunct="1">
              <a:lnSpc>
                <a:spcPct val="80000"/>
              </a:lnSpc>
              <a:buClr>
                <a:schemeClr val="hlink"/>
              </a:buClr>
              <a:buFont typeface="Wingdings" pitchFamily="2" charset="2"/>
              <a:buNone/>
            </a:pPr>
            <a:endParaRPr lang="tr-TR" sz="1800" b="1" dirty="0" smtClean="0">
              <a:latin typeface="Comic Sans MS" pitchFamily="66" charset="0"/>
            </a:endParaRPr>
          </a:p>
          <a:p>
            <a:pPr eaLnBrk="1" hangingPunct="1">
              <a:lnSpc>
                <a:spcPct val="80000"/>
              </a:lnSpc>
              <a:buClr>
                <a:schemeClr val="hlink"/>
              </a:buClr>
              <a:buFont typeface="Wingdings" pitchFamily="2" charset="2"/>
              <a:buChar char="Ø"/>
            </a:pPr>
            <a:r>
              <a:rPr lang="tr-TR" sz="1800" b="1" dirty="0" smtClean="0">
                <a:latin typeface="Comic Sans MS" pitchFamily="66" charset="0"/>
              </a:rPr>
              <a:t>Kökün uzun aksı </a:t>
            </a:r>
            <a:r>
              <a:rPr lang="tr-TR" sz="1800" b="1" dirty="0" err="1" smtClean="0">
                <a:latin typeface="Comic Sans MS" pitchFamily="66" charset="0"/>
              </a:rPr>
              <a:t>distale</a:t>
            </a:r>
            <a:r>
              <a:rPr lang="tr-TR" sz="1800" b="1" dirty="0" smtClean="0">
                <a:latin typeface="Comic Sans MS" pitchFamily="66" charset="0"/>
              </a:rPr>
              <a:t> meyillidir ve kök ucu </a:t>
            </a:r>
            <a:r>
              <a:rPr lang="tr-TR" sz="1800" b="1" dirty="0" err="1" smtClean="0">
                <a:latin typeface="Comic Sans MS" pitchFamily="66" charset="0"/>
              </a:rPr>
              <a:t>labial</a:t>
            </a:r>
            <a:r>
              <a:rPr lang="tr-TR" sz="1800" b="1" dirty="0" smtClean="0">
                <a:latin typeface="Comic Sans MS" pitchFamily="66" charset="0"/>
              </a:rPr>
              <a:t> yüze yakındır.</a:t>
            </a:r>
          </a:p>
          <a:p>
            <a:pPr eaLnBrk="1" hangingPunct="1">
              <a:lnSpc>
                <a:spcPct val="80000"/>
              </a:lnSpc>
              <a:buClr>
                <a:schemeClr val="hlink"/>
              </a:buClr>
              <a:buFont typeface="Wingdings" pitchFamily="2" charset="2"/>
              <a:buNone/>
            </a:pPr>
            <a:endParaRPr lang="tr-TR" sz="1800" b="1" dirty="0" smtClean="0">
              <a:latin typeface="Comic Sans MS" pitchFamily="66" charset="0"/>
            </a:endParaRPr>
          </a:p>
          <a:p>
            <a:pPr eaLnBrk="1" hangingPunct="1">
              <a:lnSpc>
                <a:spcPct val="80000"/>
              </a:lnSpc>
              <a:buClr>
                <a:schemeClr val="hlink"/>
              </a:buClr>
              <a:buFont typeface="Wingdings" pitchFamily="2" charset="2"/>
              <a:buChar char="Ø"/>
            </a:pPr>
            <a:r>
              <a:rPr lang="tr-TR" sz="1800" b="1" dirty="0" err="1" smtClean="0">
                <a:latin typeface="Comic Sans MS" pitchFamily="66" charset="0"/>
              </a:rPr>
              <a:t>Servikal</a:t>
            </a:r>
            <a:r>
              <a:rPr lang="tr-TR" sz="1800" b="1" dirty="0" smtClean="0">
                <a:latin typeface="Comic Sans MS" pitchFamily="66" charset="0"/>
              </a:rPr>
              <a:t> alandan alınan kesitte kanal oval şekil gösterir ve giriş </a:t>
            </a:r>
            <a:r>
              <a:rPr lang="tr-TR" sz="1800" b="1" dirty="0" err="1" smtClean="0">
                <a:latin typeface="Comic Sans MS" pitchFamily="66" charset="0"/>
              </a:rPr>
              <a:t>kaviteside</a:t>
            </a:r>
            <a:r>
              <a:rPr lang="tr-TR" sz="1800" b="1" dirty="0" smtClean="0">
                <a:latin typeface="Comic Sans MS" pitchFamily="66" charset="0"/>
              </a:rPr>
              <a:t> </a:t>
            </a:r>
            <a:r>
              <a:rPr lang="tr-TR" sz="1800" b="1" dirty="0" err="1" smtClean="0">
                <a:latin typeface="Comic Sans MS" pitchFamily="66" charset="0"/>
              </a:rPr>
              <a:t>oklüzal</a:t>
            </a:r>
            <a:r>
              <a:rPr lang="tr-TR" sz="1800" b="1" dirty="0" smtClean="0">
                <a:latin typeface="Comic Sans MS" pitchFamily="66" charset="0"/>
              </a:rPr>
              <a:t> yüzün ortasında oval olarak açılır  Kanallarda ayrılma olduğu saptanırsa giriş </a:t>
            </a:r>
            <a:r>
              <a:rPr lang="tr-TR" sz="1800" b="1" dirty="0" err="1" smtClean="0">
                <a:latin typeface="Comic Sans MS" pitchFamily="66" charset="0"/>
              </a:rPr>
              <a:t>kavitesi</a:t>
            </a:r>
            <a:r>
              <a:rPr lang="tr-TR" sz="1800" b="1" dirty="0" smtClean="0">
                <a:latin typeface="Comic Sans MS" pitchFamily="66" charset="0"/>
              </a:rPr>
              <a:t> </a:t>
            </a:r>
            <a:r>
              <a:rPr lang="tr-TR" sz="1800" b="1" dirty="0" err="1" smtClean="0">
                <a:latin typeface="Comic Sans MS" pitchFamily="66" charset="0"/>
              </a:rPr>
              <a:t>bukko</a:t>
            </a:r>
            <a:r>
              <a:rPr lang="tr-TR" sz="1800" b="1" dirty="0" smtClean="0">
                <a:latin typeface="Comic Sans MS" pitchFamily="66" charset="0"/>
              </a:rPr>
              <a:t>-</a:t>
            </a:r>
            <a:r>
              <a:rPr lang="tr-TR" sz="1800" b="1" dirty="0" err="1" smtClean="0">
                <a:latin typeface="Comic Sans MS" pitchFamily="66" charset="0"/>
              </a:rPr>
              <a:t>lingual</a:t>
            </a:r>
            <a:r>
              <a:rPr lang="tr-TR" sz="1800" b="1" dirty="0" smtClean="0">
                <a:latin typeface="Comic Sans MS" pitchFamily="66" charset="0"/>
              </a:rPr>
              <a:t> yönde genişletilir.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defRPr/>
            </a:pPr>
            <a:r>
              <a:rPr lang="tr-TR" sz="4000" b="1" smtClean="0">
                <a:latin typeface="Comic Sans MS" pitchFamily="66" charset="0"/>
              </a:rPr>
              <a:t>ALT İKİNCİ KÜÇÜK AZI DİŞİ</a:t>
            </a:r>
            <a:br>
              <a:rPr lang="tr-TR" sz="4000" b="1" smtClean="0">
                <a:latin typeface="Comic Sans MS" pitchFamily="66" charset="0"/>
              </a:rPr>
            </a:br>
            <a:endParaRPr lang="tr-TR" sz="4000" b="1" smtClean="0">
              <a:latin typeface="Comic Sans MS" pitchFamily="66" charset="0"/>
            </a:endParaRPr>
          </a:p>
        </p:txBody>
      </p:sp>
      <p:sp>
        <p:nvSpPr>
          <p:cNvPr id="29699" name="Rectangle 3"/>
          <p:cNvSpPr>
            <a:spLocks noGrp="1" noChangeArrowheads="1"/>
          </p:cNvSpPr>
          <p:nvPr>
            <p:ph type="body" idx="1"/>
          </p:nvPr>
        </p:nvSpPr>
        <p:spPr>
          <a:xfrm>
            <a:off x="1547813" y="3500438"/>
            <a:ext cx="7596187" cy="2205037"/>
          </a:xfrm>
          <a:noFill/>
        </p:spPr>
        <p:txBody>
          <a:bodyPr/>
          <a:lstStyle/>
          <a:p>
            <a:pPr eaLnBrk="1" hangingPunct="1">
              <a:lnSpc>
                <a:spcPct val="80000"/>
              </a:lnSpc>
              <a:buClr>
                <a:schemeClr val="hlink"/>
              </a:buClr>
              <a:buFont typeface="Wingdings" pitchFamily="2" charset="2"/>
              <a:buNone/>
            </a:pPr>
            <a:endParaRPr lang="tr-TR" sz="2000" b="1" smtClean="0">
              <a:latin typeface="Comic Sans MS" pitchFamily="66" charset="0"/>
            </a:endParaRPr>
          </a:p>
          <a:p>
            <a:pPr eaLnBrk="1" hangingPunct="1">
              <a:lnSpc>
                <a:spcPct val="80000"/>
              </a:lnSpc>
              <a:buClr>
                <a:schemeClr val="hlink"/>
              </a:buClr>
              <a:buFont typeface="Wingdings" pitchFamily="2" charset="2"/>
              <a:buNone/>
            </a:pPr>
            <a:endParaRPr lang="tr-TR" sz="2000" b="1" smtClean="0">
              <a:latin typeface="Comic Sans MS" pitchFamily="66" charset="0"/>
            </a:endParaRPr>
          </a:p>
          <a:p>
            <a:pPr eaLnBrk="1" hangingPunct="1">
              <a:lnSpc>
                <a:spcPct val="80000"/>
              </a:lnSpc>
              <a:buClr>
                <a:schemeClr val="hlink"/>
              </a:buClr>
              <a:buFont typeface="Wingdings" pitchFamily="2" charset="2"/>
              <a:buChar char="Ø"/>
            </a:pPr>
            <a:r>
              <a:rPr lang="tr-TR" sz="2000" b="1" smtClean="0">
                <a:latin typeface="Comic Sans MS" pitchFamily="66" charset="0"/>
              </a:rPr>
              <a:t>Kök ucu distale doğru kıvrım yapar ve </a:t>
            </a:r>
            <a:r>
              <a:rPr lang="tr-TR" sz="2000" b="1" smtClean="0">
                <a:solidFill>
                  <a:schemeClr val="hlink"/>
                </a:solidFill>
                <a:latin typeface="Comic Sans MS" pitchFamily="66" charset="0"/>
              </a:rPr>
              <a:t>foramen mentaleye</a:t>
            </a:r>
            <a:r>
              <a:rPr lang="tr-TR" sz="2000" b="1" smtClean="0">
                <a:latin typeface="Comic Sans MS" pitchFamily="66" charset="0"/>
              </a:rPr>
              <a:t> çok yakndır .</a:t>
            </a:r>
          </a:p>
          <a:p>
            <a:pPr eaLnBrk="1" hangingPunct="1">
              <a:lnSpc>
                <a:spcPct val="80000"/>
              </a:lnSpc>
              <a:buClr>
                <a:schemeClr val="hlink"/>
              </a:buClr>
              <a:buFont typeface="Wingdings" pitchFamily="2" charset="2"/>
              <a:buChar char="Ø"/>
            </a:pPr>
            <a:endParaRPr lang="tr-TR" sz="2000" b="1" smtClean="0">
              <a:latin typeface="Comic Sans MS" pitchFamily="66" charset="0"/>
            </a:endParaRPr>
          </a:p>
          <a:p>
            <a:pPr eaLnBrk="1" hangingPunct="1">
              <a:lnSpc>
                <a:spcPct val="80000"/>
              </a:lnSpc>
              <a:buClr>
                <a:schemeClr val="hlink"/>
              </a:buClr>
              <a:buFont typeface="Wingdings" pitchFamily="2" charset="2"/>
              <a:buChar char="Ø"/>
            </a:pPr>
            <a:r>
              <a:rPr lang="tr-TR" sz="2000" b="1" smtClean="0">
                <a:latin typeface="Comic Sans MS" pitchFamily="66" charset="0"/>
              </a:rPr>
              <a:t>Giriş kavitesi oklüzal yüzün ortasında yuvarlak ya da hafif oval şekilde açılır.</a:t>
            </a:r>
          </a:p>
          <a:p>
            <a:pPr eaLnBrk="1" hangingPunct="1">
              <a:lnSpc>
                <a:spcPct val="80000"/>
              </a:lnSpc>
              <a:buClr>
                <a:schemeClr val="hlink"/>
              </a:buClr>
              <a:buFont typeface="Wingdings" pitchFamily="2" charset="2"/>
              <a:buNone/>
            </a:pPr>
            <a:endParaRPr lang="tr-TR" sz="2000" b="1" smtClean="0">
              <a:latin typeface="Comic Sans MS" pitchFamily="66" charset="0"/>
            </a:endParaRPr>
          </a:p>
          <a:p>
            <a:pPr eaLnBrk="1" hangingPunct="1">
              <a:lnSpc>
                <a:spcPct val="80000"/>
              </a:lnSpc>
              <a:buClr>
                <a:schemeClr val="hlink"/>
              </a:buClr>
              <a:buFont typeface="Wingdings" pitchFamily="2" charset="2"/>
              <a:buNone/>
            </a:pPr>
            <a:endParaRPr lang="tr-TR" sz="2000" smtClean="0"/>
          </a:p>
          <a:p>
            <a:pPr eaLnBrk="1" hangingPunct="1">
              <a:lnSpc>
                <a:spcPct val="80000"/>
              </a:lnSpc>
              <a:buClr>
                <a:schemeClr val="hlink"/>
              </a:buClr>
              <a:buFont typeface="Wingdings" pitchFamily="2" charset="2"/>
              <a:buChar char="Ø"/>
            </a:pPr>
            <a:endParaRPr lang="tr-TR" sz="2000" b="1" smtClean="0">
              <a:latin typeface="Comic Sans MS" pitchFamily="66" charset="0"/>
            </a:endParaRPr>
          </a:p>
        </p:txBody>
      </p:sp>
      <p:sp>
        <p:nvSpPr>
          <p:cNvPr id="29700" name="Text Box 5"/>
          <p:cNvSpPr txBox="1">
            <a:spLocks noChangeArrowheads="1"/>
          </p:cNvSpPr>
          <p:nvPr/>
        </p:nvSpPr>
        <p:spPr bwMode="auto">
          <a:xfrm>
            <a:off x="1979613" y="1773238"/>
            <a:ext cx="4922837" cy="1492250"/>
          </a:xfrm>
          <a:prstGeom prst="rect">
            <a:avLst/>
          </a:prstGeom>
          <a:noFill/>
          <a:ln w="9525">
            <a:noFill/>
            <a:miter lim="800000"/>
            <a:headEnd/>
            <a:tailEnd/>
          </a:ln>
        </p:spPr>
        <p:txBody>
          <a:bodyPr>
            <a:spAutoFit/>
          </a:bodyPr>
          <a:lstStyle/>
          <a:p>
            <a:pPr>
              <a:buClr>
                <a:schemeClr val="hlink"/>
              </a:buClr>
              <a:buFont typeface="Wingdings" pitchFamily="2" charset="2"/>
              <a:buChar char="Ø"/>
            </a:pPr>
            <a:r>
              <a:rPr lang="tr-TR" sz="2000" b="1"/>
              <a:t>Çoğunlukla tek kök ve merkezde yer alan tek kanalları vardır</a:t>
            </a:r>
            <a:r>
              <a:rPr lang="tr-TR" b="1">
                <a:latin typeface="Times New Roman" pitchFamily="18" charset="0"/>
              </a:rPr>
              <a:t>.</a:t>
            </a:r>
          </a:p>
          <a:p>
            <a:pPr>
              <a:buClr>
                <a:schemeClr val="hlink"/>
              </a:buClr>
              <a:buFont typeface="Wingdings" pitchFamily="2" charset="2"/>
              <a:buChar char="Ø"/>
            </a:pPr>
            <a:endParaRPr lang="tr-TR" b="1">
              <a:latin typeface="Times New Roman" pitchFamily="18" charset="0"/>
            </a:endParaRPr>
          </a:p>
          <a:p>
            <a:pPr>
              <a:buClr>
                <a:schemeClr val="hlink"/>
              </a:buClr>
              <a:buFont typeface="Wingdings" pitchFamily="2" charset="2"/>
              <a:buChar char="Ø"/>
            </a:pPr>
            <a:endParaRPr lang="tr-TR" b="1">
              <a:latin typeface="Times New Roman" pitchFamily="18" charset="0"/>
            </a:endParaRPr>
          </a:p>
        </p:txBody>
      </p:sp>
      <p:sp>
        <p:nvSpPr>
          <p:cNvPr id="29703" name="Text Box 9"/>
          <p:cNvSpPr txBox="1">
            <a:spLocks noChangeArrowheads="1"/>
          </p:cNvSpPr>
          <p:nvPr/>
        </p:nvSpPr>
        <p:spPr bwMode="auto">
          <a:xfrm>
            <a:off x="1547813" y="5516563"/>
            <a:ext cx="7775575" cy="1981200"/>
          </a:xfrm>
          <a:prstGeom prst="rect">
            <a:avLst/>
          </a:prstGeom>
          <a:noFill/>
          <a:ln w="9525">
            <a:noFill/>
            <a:miter lim="800000"/>
            <a:headEnd/>
            <a:tailEnd/>
          </a:ln>
        </p:spPr>
        <p:txBody>
          <a:bodyPr>
            <a:spAutoFit/>
          </a:bodyPr>
          <a:lstStyle/>
          <a:p>
            <a:pPr>
              <a:buClr>
                <a:schemeClr val="hlink"/>
              </a:buClr>
              <a:buFont typeface="Wingdings" pitchFamily="2" charset="2"/>
              <a:buChar char="Ø"/>
            </a:pPr>
            <a:r>
              <a:rPr lang="tr-TR" sz="2000" b="1"/>
              <a:t> Premolar dişlerin uzun ekseni distale eğimli olduğundan     </a:t>
            </a:r>
            <a:r>
              <a:rPr lang="tr-TR" sz="2000" b="1">
                <a:latin typeface="Arial" charset="0"/>
              </a:rPr>
              <a:t>giriş kavitesi</a:t>
            </a:r>
            <a:r>
              <a:rPr lang="tr-TR" sz="2000" b="1"/>
              <a:t> açılırken kronun distalinde perforasyon oluşturma riski vardır.</a:t>
            </a:r>
            <a:r>
              <a:rPr lang="tr-TR" sz="2000" b="1">
                <a:latin typeface="Arial" charset="0"/>
              </a:rPr>
              <a:t> Bu nedenle giriş kavitesi mesiale eğimlendirilir.</a:t>
            </a:r>
          </a:p>
          <a:p>
            <a:pPr>
              <a:buClr>
                <a:schemeClr val="hlink"/>
              </a:buClr>
              <a:buFont typeface="Wingdings" pitchFamily="2" charset="2"/>
              <a:buChar char="Ø"/>
            </a:pPr>
            <a:endParaRPr lang="tr-TR" sz="2000" b="1"/>
          </a:p>
          <a:p>
            <a:pPr>
              <a:buClr>
                <a:schemeClr val="hlink"/>
              </a:buClr>
              <a:buFont typeface="Wingdings" pitchFamily="2" charset="2"/>
              <a:buChar char="Ø"/>
            </a:pPr>
            <a:endParaRPr lang="tr-TR" b="1">
              <a:latin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1042988" y="0"/>
            <a:ext cx="7772400" cy="908050"/>
          </a:xfrm>
        </p:spPr>
        <p:txBody>
          <a:bodyPr/>
          <a:lstStyle/>
          <a:p>
            <a:pPr eaLnBrk="1" hangingPunct="1">
              <a:defRPr/>
            </a:pPr>
            <a:r>
              <a:rPr lang="tr-TR" sz="3600" b="1" smtClean="0">
                <a:latin typeface="Comic Sans MS" pitchFamily="66" charset="0"/>
              </a:rPr>
              <a:t>ÜST BİRİNCİ MOLAR DİŞ</a:t>
            </a:r>
          </a:p>
        </p:txBody>
      </p:sp>
      <p:sp>
        <p:nvSpPr>
          <p:cNvPr id="32771" name="Rectangle 3"/>
          <p:cNvSpPr>
            <a:spLocks noGrp="1" noChangeArrowheads="1"/>
          </p:cNvSpPr>
          <p:nvPr>
            <p:ph type="body" idx="1"/>
          </p:nvPr>
        </p:nvSpPr>
        <p:spPr>
          <a:xfrm>
            <a:off x="2700338" y="1341438"/>
            <a:ext cx="5973762" cy="4114800"/>
          </a:xfrm>
        </p:spPr>
        <p:txBody>
          <a:bodyPr/>
          <a:lstStyle/>
          <a:p>
            <a:pPr eaLnBrk="1" hangingPunct="1">
              <a:lnSpc>
                <a:spcPct val="80000"/>
              </a:lnSpc>
              <a:buClr>
                <a:schemeClr val="hlink"/>
              </a:buClr>
              <a:buFont typeface="Wingdings" pitchFamily="2" charset="2"/>
              <a:buChar char="Ø"/>
            </a:pPr>
            <a:r>
              <a:rPr lang="tr-TR" sz="2000" b="1" smtClean="0">
                <a:latin typeface="Comic Sans MS" pitchFamily="66" charset="0"/>
              </a:rPr>
              <a:t>Bu dişin mesio-bukkal ,</a:t>
            </a:r>
            <a:r>
              <a:rPr lang="tr-TR" sz="2000" b="1" smtClean="0">
                <a:latin typeface="Arial" charset="0"/>
              </a:rPr>
              <a:t>disto-buccal ve</a:t>
            </a:r>
            <a:r>
              <a:rPr lang="tr-TR" sz="2000" b="1" smtClean="0">
                <a:latin typeface="Comic Sans MS" pitchFamily="66" charset="0"/>
              </a:rPr>
              <a:t> palatinal olmak üzere 3 kökü her bir kökte birer kanal bulunur. Ancak mesio-bukkal kökte apikalde birleşen ya da ayrı sonlanan çift kanala sıkça rastlanılır</a:t>
            </a:r>
          </a:p>
          <a:p>
            <a:pPr eaLnBrk="1" hangingPunct="1">
              <a:lnSpc>
                <a:spcPct val="80000"/>
              </a:lnSpc>
              <a:buClr>
                <a:schemeClr val="hlink"/>
              </a:buClr>
              <a:buFont typeface="Wingdings" pitchFamily="2" charset="2"/>
              <a:buNone/>
            </a:pPr>
            <a:endParaRPr lang="tr-TR" sz="2000" b="1" smtClean="0">
              <a:latin typeface="Comic Sans MS" pitchFamily="66" charset="0"/>
            </a:endParaRPr>
          </a:p>
          <a:p>
            <a:pPr eaLnBrk="1" hangingPunct="1">
              <a:lnSpc>
                <a:spcPct val="80000"/>
              </a:lnSpc>
              <a:buClr>
                <a:schemeClr val="hlink"/>
              </a:buClr>
              <a:buFont typeface="Wingdings" pitchFamily="2" charset="2"/>
              <a:buChar char="Ø"/>
            </a:pPr>
            <a:r>
              <a:rPr lang="tr-TR" sz="2000" b="1" smtClean="0">
                <a:latin typeface="Comic Sans MS" pitchFamily="66" charset="0"/>
              </a:rPr>
              <a:t>Palatinal kök diğer köklere oranla birkaç milimetre daha uzundur ve daha düz seyreder . Ancak kök ucu dişin orta eksenine yani bukkale doğru kıvrım gösterir ve radyografik olarak saptanamayan bu eğim perforasyona neden olabilir.</a:t>
            </a:r>
          </a:p>
          <a:p>
            <a:pPr eaLnBrk="1" hangingPunct="1">
              <a:lnSpc>
                <a:spcPct val="80000"/>
              </a:lnSpc>
              <a:buClr>
                <a:schemeClr val="hlink"/>
              </a:buClr>
              <a:buFont typeface="Wingdings" pitchFamily="2" charset="2"/>
              <a:buNone/>
            </a:pPr>
            <a:endParaRPr lang="tr-TR" sz="2000" b="1" smtClean="0">
              <a:latin typeface="Comic Sans MS" pitchFamily="66" charset="0"/>
            </a:endParaRPr>
          </a:p>
          <a:p>
            <a:pPr eaLnBrk="1" hangingPunct="1">
              <a:lnSpc>
                <a:spcPct val="80000"/>
              </a:lnSpc>
              <a:buClr>
                <a:schemeClr val="hlink"/>
              </a:buClr>
              <a:buFont typeface="Wingdings" pitchFamily="2" charset="2"/>
              <a:buChar char="Ø"/>
            </a:pPr>
            <a:r>
              <a:rPr lang="tr-TR" sz="2000" b="1" smtClean="0">
                <a:latin typeface="Comic Sans MS" pitchFamily="66" charset="0"/>
              </a:rPr>
              <a:t>Dört tüberkülü ve dört pulpa boynuzu vardır ve en uzun olanı mesio-bukkaldeki pulpa boynuzudur.</a:t>
            </a:r>
          </a:p>
          <a:p>
            <a:pPr eaLnBrk="1" hangingPunct="1">
              <a:lnSpc>
                <a:spcPct val="80000"/>
              </a:lnSpc>
              <a:buClr>
                <a:schemeClr val="hlink"/>
              </a:buClr>
              <a:buFont typeface="Wingdings" pitchFamily="2" charset="2"/>
              <a:buNone/>
            </a:pPr>
            <a:endParaRPr lang="tr-TR" sz="2000" b="1" smtClean="0">
              <a:latin typeface="Comic Sans MS" pitchFamily="66" charset="0"/>
            </a:endParaRPr>
          </a:p>
          <a:p>
            <a:pPr eaLnBrk="1" hangingPunct="1">
              <a:lnSpc>
                <a:spcPct val="80000"/>
              </a:lnSpc>
              <a:buClr>
                <a:schemeClr val="hlink"/>
              </a:buClr>
              <a:buFont typeface="Wingdings" pitchFamily="2" charset="2"/>
              <a:buChar char="Ø"/>
            </a:pPr>
            <a:r>
              <a:rPr lang="tr-TR" sz="2000" b="1" smtClean="0">
                <a:latin typeface="Comic Sans MS" pitchFamily="66" charset="0"/>
              </a:rPr>
              <a:t>Üst birinci molar diş pulpa odası hacmi en geniş olan diştir ve 4 sene kadar ikinci süt azısı ile temasta bulunur.</a:t>
            </a:r>
          </a:p>
          <a:p>
            <a:pPr eaLnBrk="1" hangingPunct="1">
              <a:lnSpc>
                <a:spcPct val="80000"/>
              </a:lnSpc>
              <a:buClr>
                <a:schemeClr val="hlink"/>
              </a:buClr>
              <a:buFont typeface="Wingdings" pitchFamily="2" charset="2"/>
              <a:buChar char="Ø"/>
            </a:pPr>
            <a:endParaRPr lang="tr-TR" sz="2000" b="1" smtClean="0">
              <a:latin typeface="Comic Sans MS" pitchFamily="66"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body" idx="1"/>
          </p:nvPr>
        </p:nvSpPr>
        <p:spPr>
          <a:xfrm>
            <a:off x="2411413" y="620713"/>
            <a:ext cx="6046787" cy="5475287"/>
          </a:xfrm>
        </p:spPr>
        <p:txBody>
          <a:bodyPr/>
          <a:lstStyle/>
          <a:p>
            <a:pPr eaLnBrk="1" hangingPunct="1">
              <a:lnSpc>
                <a:spcPct val="80000"/>
              </a:lnSpc>
              <a:buClr>
                <a:schemeClr val="hlink"/>
              </a:buClr>
              <a:buFont typeface="Wingdings" pitchFamily="2" charset="2"/>
              <a:buChar char="Ø"/>
            </a:pPr>
            <a:r>
              <a:rPr lang="tr-TR" sz="2000" b="1" smtClean="0">
                <a:latin typeface="Comic Sans MS" pitchFamily="66" charset="0"/>
              </a:rPr>
              <a:t>Giriş kavitesi preparasyonu santral oluğun merkezinden başlanır ve pulpa odası içten dışa doğru kaldırılır. Palatinal kanal en belirgin olan ve en kolay bulunandır. Mesio-bukkal kanal mesio-bukkal tüberkülün altındadır. Disto-bukkal kanal ağzı ise mesio-bukkal kanal ağzının 2-3 mm distalinde ve hafif palatinal yönde yer alır.</a:t>
            </a:r>
          </a:p>
          <a:p>
            <a:pPr eaLnBrk="1" hangingPunct="1">
              <a:lnSpc>
                <a:spcPct val="80000"/>
              </a:lnSpc>
              <a:buClr>
                <a:schemeClr val="hlink"/>
              </a:buClr>
              <a:buFont typeface="Wingdings" pitchFamily="2" charset="2"/>
              <a:buChar char="Ø"/>
            </a:pPr>
            <a:endParaRPr lang="tr-TR" sz="2000" b="1" smtClean="0">
              <a:latin typeface="Comic Sans MS" pitchFamily="66" charset="0"/>
            </a:endParaRPr>
          </a:p>
          <a:p>
            <a:pPr eaLnBrk="1" hangingPunct="1">
              <a:lnSpc>
                <a:spcPct val="80000"/>
              </a:lnSpc>
              <a:buClr>
                <a:schemeClr val="hlink"/>
              </a:buClr>
              <a:buFont typeface="Wingdings" pitchFamily="2" charset="2"/>
              <a:buChar char="Ø"/>
            </a:pPr>
            <a:r>
              <a:rPr lang="tr-TR" sz="2000" b="1" smtClean="0">
                <a:latin typeface="Comic Sans MS" pitchFamily="66" charset="0"/>
              </a:rPr>
              <a:t>Dördüncü bir kanaldan şüphelenildiğinde frez mesio-bukkal kanal ağzından palatinale doğru 1mm kadar ilerletilir.</a:t>
            </a:r>
          </a:p>
          <a:p>
            <a:pPr eaLnBrk="1" hangingPunct="1">
              <a:lnSpc>
                <a:spcPct val="80000"/>
              </a:lnSpc>
              <a:buClr>
                <a:schemeClr val="hlink"/>
              </a:buClr>
              <a:buFont typeface="Wingdings" pitchFamily="2" charset="2"/>
              <a:buChar char="Ø"/>
            </a:pPr>
            <a:endParaRPr lang="tr-TR" sz="2000" b="1" smtClean="0">
              <a:latin typeface="Comic Sans MS" pitchFamily="66" charset="0"/>
            </a:endParaRPr>
          </a:p>
          <a:p>
            <a:pPr eaLnBrk="1" hangingPunct="1">
              <a:lnSpc>
                <a:spcPct val="80000"/>
              </a:lnSpc>
              <a:buClr>
                <a:schemeClr val="hlink"/>
              </a:buClr>
              <a:buFont typeface="Wingdings" pitchFamily="2" charset="2"/>
              <a:buChar char="Ø"/>
            </a:pPr>
            <a:r>
              <a:rPr lang="tr-TR" sz="2000" b="1" smtClean="0">
                <a:latin typeface="Comic Sans MS" pitchFamily="66" charset="0"/>
              </a:rPr>
              <a:t>Pulpa odası tabanından itibaren bukkal kökler önce birbirinden uzaklaşır, kökün orta üçlüsünde ise tekrar birbirine yaklaşarak ‘’V’’ harfi şeklinde bir morfoloji sergiler . Mesio-bukkal kökteki eğrilik disto-bukkal köke oranla daha fazladır.</a:t>
            </a:r>
          </a:p>
          <a:p>
            <a:pPr eaLnBrk="1" hangingPunct="1">
              <a:lnSpc>
                <a:spcPct val="80000"/>
              </a:lnSpc>
              <a:buClr>
                <a:schemeClr val="hlink"/>
              </a:buClr>
              <a:buFont typeface="Wingdings" pitchFamily="2" charset="2"/>
              <a:buChar char="Ø"/>
            </a:pPr>
            <a:endParaRPr lang="tr-TR" sz="2000" b="1" smtClean="0">
              <a:latin typeface="Comic Sans MS" pitchFamily="66"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type="body" idx="1"/>
          </p:nvPr>
        </p:nvSpPr>
        <p:spPr>
          <a:xfrm>
            <a:off x="539750" y="2492375"/>
            <a:ext cx="7772400" cy="4114800"/>
          </a:xfrm>
        </p:spPr>
        <p:txBody>
          <a:bodyPr/>
          <a:lstStyle/>
          <a:p>
            <a:pPr eaLnBrk="1" hangingPunct="1">
              <a:lnSpc>
                <a:spcPct val="80000"/>
              </a:lnSpc>
              <a:buClr>
                <a:schemeClr val="hlink"/>
              </a:buClr>
              <a:buFont typeface="Wingdings" pitchFamily="2" charset="2"/>
              <a:buChar char="Ø"/>
            </a:pPr>
            <a:r>
              <a:rPr lang="tr-TR" sz="2400" b="1" smtClean="0">
                <a:latin typeface="Comic Sans MS" pitchFamily="66" charset="0"/>
              </a:rPr>
              <a:t>     Pulpa odası tabanından alınan enine kesitte , kanal ağızlarının konumuna göre kenarları eşit olmayan dörtgen şeklin ortaya çıktığı görülür ve giriş kaviteside benzer şekilde açılır. Giriş kavitesi oblik sırt kaldırılmaksızın oklüzal yüzün mesial yarısında açılır . Dörtgenin en kısa kenarı palatinaldedir. Sonraki kenar ise bukkal kenardır . Mesial kenar ise en uzun olandır . Bu şekilde açılan giriş kavitesi ile mesialde olabilecek 4’üncü bir kanalın bulunması ya da mesio-distal yönde geniş bir palatinal kanal olduğunda pulpanın çıkartılması ve kök kanalının genişletilmesi daha kolay olacaktır.</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762000" y="304800"/>
            <a:ext cx="7772400" cy="1143000"/>
          </a:xfrm>
        </p:spPr>
        <p:txBody>
          <a:bodyPr/>
          <a:lstStyle/>
          <a:p>
            <a:pPr eaLnBrk="1" hangingPunct="1">
              <a:defRPr/>
            </a:pPr>
            <a:r>
              <a:rPr lang="tr-TR" smtClean="0">
                <a:latin typeface="Comic Sans MS" pitchFamily="66" charset="0"/>
              </a:rPr>
              <a:t>ÜST İKİNCİ MOLAR DİŞ</a:t>
            </a:r>
          </a:p>
        </p:txBody>
      </p:sp>
      <p:sp>
        <p:nvSpPr>
          <p:cNvPr id="35843" name="Rectangle 3"/>
          <p:cNvSpPr>
            <a:spLocks noGrp="1" noChangeArrowheads="1"/>
          </p:cNvSpPr>
          <p:nvPr>
            <p:ph type="body" idx="1"/>
          </p:nvPr>
        </p:nvSpPr>
        <p:spPr>
          <a:xfrm>
            <a:off x="1042988" y="1916113"/>
            <a:ext cx="7053262" cy="4114800"/>
          </a:xfrm>
        </p:spPr>
        <p:txBody>
          <a:bodyPr/>
          <a:lstStyle/>
          <a:p>
            <a:pPr eaLnBrk="1" hangingPunct="1">
              <a:lnSpc>
                <a:spcPct val="90000"/>
              </a:lnSpc>
              <a:buClr>
                <a:schemeClr val="hlink"/>
              </a:buClr>
              <a:buFont typeface="Wingdings" pitchFamily="2" charset="2"/>
              <a:buChar char="Ø"/>
            </a:pPr>
            <a:r>
              <a:rPr lang="tr-TR" sz="2800" smtClean="0"/>
              <a:t> </a:t>
            </a:r>
            <a:r>
              <a:rPr lang="tr-TR" sz="2400" b="1" smtClean="0">
                <a:latin typeface="Comic Sans MS" pitchFamily="66" charset="0"/>
              </a:rPr>
              <a:t>Mesio-distal yönde birinci molar dişe göre daha dardır.</a:t>
            </a:r>
          </a:p>
          <a:p>
            <a:pPr eaLnBrk="1" hangingPunct="1">
              <a:lnSpc>
                <a:spcPct val="90000"/>
              </a:lnSpc>
              <a:buClr>
                <a:schemeClr val="hlink"/>
              </a:buClr>
              <a:buFont typeface="Wingdings" pitchFamily="2" charset="2"/>
              <a:buChar char="Ø"/>
            </a:pPr>
            <a:r>
              <a:rPr lang="tr-TR" sz="2400" b="1" smtClean="0">
                <a:latin typeface="Comic Sans MS" pitchFamily="66" charset="0"/>
              </a:rPr>
              <a:t>Her birinde bir kanal bulunan iki bukkal ve bir palatinal kökü bulunur.</a:t>
            </a:r>
          </a:p>
          <a:p>
            <a:pPr eaLnBrk="1" hangingPunct="1">
              <a:lnSpc>
                <a:spcPct val="90000"/>
              </a:lnSpc>
              <a:buClr>
                <a:schemeClr val="hlink"/>
              </a:buClr>
              <a:buFont typeface="Wingdings" pitchFamily="2" charset="2"/>
              <a:buChar char="Ø"/>
            </a:pPr>
            <a:r>
              <a:rPr lang="tr-TR" sz="2400" b="1" smtClean="0">
                <a:latin typeface="Comic Sans MS" pitchFamily="66" charset="0"/>
              </a:rPr>
              <a:t>Giriş kavitesi kenarları eşit olmayan dörtgen gibi açılmalıdır.</a:t>
            </a:r>
          </a:p>
          <a:p>
            <a:pPr eaLnBrk="1" hangingPunct="1">
              <a:lnSpc>
                <a:spcPct val="90000"/>
              </a:lnSpc>
              <a:buClr>
                <a:schemeClr val="hlink"/>
              </a:buClr>
              <a:buFont typeface="Wingdings" pitchFamily="2" charset="2"/>
              <a:buChar char="Ø"/>
            </a:pPr>
            <a:r>
              <a:rPr lang="tr-TR" sz="2400" b="1" smtClean="0">
                <a:latin typeface="Comic Sans MS" pitchFamily="66" charset="0"/>
              </a:rPr>
              <a:t> Pulpa odası yine üst birinci molar dişte olduğu gibi kronun mesial yarısına yerleşmiştir.</a:t>
            </a:r>
          </a:p>
          <a:p>
            <a:pPr eaLnBrk="1" hangingPunct="1">
              <a:lnSpc>
                <a:spcPct val="90000"/>
              </a:lnSpc>
              <a:buClr>
                <a:schemeClr val="hlink"/>
              </a:buClr>
              <a:buFont typeface="Wingdings" pitchFamily="2" charset="2"/>
              <a:buChar char="Ø"/>
            </a:pPr>
            <a:r>
              <a:rPr lang="tr-TR" sz="2400" b="1" smtClean="0">
                <a:latin typeface="Comic Sans MS" pitchFamily="66" charset="0"/>
              </a:rPr>
              <a:t>Üst molar dişler sinüse çok yakın olduğundan kanal tedavisi sırasında çok dikkatli olunmalıdır.</a:t>
            </a:r>
          </a:p>
          <a:p>
            <a:pPr eaLnBrk="1" hangingPunct="1">
              <a:lnSpc>
                <a:spcPct val="90000"/>
              </a:lnSpc>
              <a:buClr>
                <a:schemeClr val="hlink"/>
              </a:buClr>
              <a:buFont typeface="Wingdings" pitchFamily="2" charset="2"/>
              <a:buChar char="Ø"/>
            </a:pPr>
            <a:endParaRPr lang="tr-TR" sz="2400" b="1" smtClean="0">
              <a:latin typeface="Comic Sans MS" pitchFamily="66" charset="0"/>
            </a:endParaRPr>
          </a:p>
          <a:p>
            <a:pPr eaLnBrk="1" hangingPunct="1">
              <a:lnSpc>
                <a:spcPct val="90000"/>
              </a:lnSpc>
              <a:buFont typeface="Wingdings" pitchFamily="2" charset="2"/>
              <a:buNone/>
            </a:pPr>
            <a:endParaRPr lang="tr-TR" sz="2400" b="1" smtClean="0">
              <a:latin typeface="Comic Sans MS" pitchFamily="66"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685800" y="0"/>
            <a:ext cx="7772400" cy="1143000"/>
          </a:xfrm>
        </p:spPr>
        <p:txBody>
          <a:bodyPr/>
          <a:lstStyle/>
          <a:p>
            <a:pPr eaLnBrk="1" hangingPunct="1">
              <a:defRPr/>
            </a:pPr>
            <a:r>
              <a:rPr lang="tr-TR" b="1" smtClean="0">
                <a:latin typeface="Comic Sans MS" pitchFamily="66" charset="0"/>
              </a:rPr>
              <a:t>ALT BİRİNCİ MOLAR DİŞ</a:t>
            </a:r>
          </a:p>
        </p:txBody>
      </p:sp>
      <p:sp>
        <p:nvSpPr>
          <p:cNvPr id="36867" name="Rectangle 3"/>
          <p:cNvSpPr>
            <a:spLocks noGrp="1" noChangeArrowheads="1"/>
          </p:cNvSpPr>
          <p:nvPr>
            <p:ph type="body" idx="1"/>
          </p:nvPr>
        </p:nvSpPr>
        <p:spPr>
          <a:xfrm>
            <a:off x="2987675" y="1066800"/>
            <a:ext cx="5699125" cy="4114800"/>
          </a:xfrm>
        </p:spPr>
        <p:txBody>
          <a:bodyPr/>
          <a:lstStyle/>
          <a:p>
            <a:pPr eaLnBrk="1" hangingPunct="1">
              <a:lnSpc>
                <a:spcPct val="90000"/>
              </a:lnSpc>
              <a:buClr>
                <a:schemeClr val="hlink"/>
              </a:buClr>
              <a:buFont typeface="Wingdings" pitchFamily="2" charset="2"/>
              <a:buChar char="Ø"/>
            </a:pPr>
            <a:r>
              <a:rPr lang="tr-TR" sz="2400" b="1" smtClean="0">
                <a:latin typeface="Comic Sans MS" pitchFamily="66" charset="0"/>
              </a:rPr>
              <a:t>Genel olarak biri mesial diğeri distalde olmak üzere 2 kökü ve mesialde 2 , distalde ise 1 kanalı vardır .</a:t>
            </a:r>
          </a:p>
          <a:p>
            <a:pPr eaLnBrk="1" hangingPunct="1">
              <a:lnSpc>
                <a:spcPct val="90000"/>
              </a:lnSpc>
              <a:buClr>
                <a:schemeClr val="hlink"/>
              </a:buClr>
              <a:buFont typeface="Wingdings" pitchFamily="2" charset="2"/>
              <a:buChar char="Ø"/>
            </a:pPr>
            <a:r>
              <a:rPr lang="tr-TR" sz="2400" b="1" smtClean="0">
                <a:latin typeface="Comic Sans MS" pitchFamily="66" charset="0"/>
              </a:rPr>
              <a:t>Mesialde bulunan 2 kanal % 90 vakada 2 ayrı foramen ile açılır .</a:t>
            </a:r>
          </a:p>
          <a:p>
            <a:pPr eaLnBrk="1" hangingPunct="1">
              <a:lnSpc>
                <a:spcPct val="90000"/>
              </a:lnSpc>
              <a:buClr>
                <a:schemeClr val="hlink"/>
              </a:buClr>
              <a:buFont typeface="Wingdings" pitchFamily="2" charset="2"/>
              <a:buChar char="Ø"/>
            </a:pPr>
            <a:r>
              <a:rPr lang="tr-TR" sz="2400" b="1" smtClean="0">
                <a:latin typeface="Comic Sans MS" pitchFamily="66" charset="0"/>
              </a:rPr>
              <a:t>Mesial kök ayrıldıktan sonra mesiale yönelir daha sonra distal doğrultuda hafif bir kıvrım yapar . Apikal üçlüde ise bu kıvrım daha bariz hale gelir.</a:t>
            </a:r>
          </a:p>
        </p:txBody>
      </p:sp>
      <p:sp>
        <p:nvSpPr>
          <p:cNvPr id="36871" name="Text Box 9"/>
          <p:cNvSpPr txBox="1">
            <a:spLocks noChangeArrowheads="1"/>
          </p:cNvSpPr>
          <p:nvPr/>
        </p:nvSpPr>
        <p:spPr bwMode="auto">
          <a:xfrm>
            <a:off x="2268538" y="4941888"/>
            <a:ext cx="5534025" cy="2100262"/>
          </a:xfrm>
          <a:prstGeom prst="rect">
            <a:avLst/>
          </a:prstGeom>
          <a:noFill/>
          <a:ln w="9525">
            <a:noFill/>
            <a:miter lim="800000"/>
            <a:headEnd/>
            <a:tailEnd/>
          </a:ln>
        </p:spPr>
        <p:txBody>
          <a:bodyPr>
            <a:spAutoFit/>
          </a:bodyPr>
          <a:lstStyle/>
          <a:p>
            <a:pPr>
              <a:lnSpc>
                <a:spcPct val="90000"/>
              </a:lnSpc>
              <a:spcBef>
                <a:spcPct val="20000"/>
              </a:spcBef>
              <a:buClr>
                <a:schemeClr val="hlink"/>
              </a:buClr>
              <a:buSzPct val="80000"/>
              <a:buFont typeface="Wingdings" pitchFamily="2" charset="2"/>
              <a:buChar char="Ø"/>
            </a:pPr>
            <a:r>
              <a:rPr lang="tr-TR" b="1">
                <a:latin typeface="Times New Roman" pitchFamily="18" charset="0"/>
              </a:rPr>
              <a:t>Mesio-lingual kanal mesio-bukkal kanaldan daha düzdür. Distal kökte çoğunlukla tek bir kanal bulunmasına rağmen çift kanallı şekillerine de rastlanır.</a:t>
            </a:r>
          </a:p>
          <a:p>
            <a:endParaRPr lang="tr-TR">
              <a:latin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7"/>
          <p:cNvSpPr>
            <a:spLocks noGrp="1" noChangeArrowheads="1"/>
          </p:cNvSpPr>
          <p:nvPr>
            <p:ph type="body" idx="1"/>
          </p:nvPr>
        </p:nvSpPr>
        <p:spPr>
          <a:xfrm>
            <a:off x="1785918" y="857232"/>
            <a:ext cx="4892675" cy="4895850"/>
          </a:xfrm>
        </p:spPr>
        <p:txBody>
          <a:bodyPr/>
          <a:lstStyle/>
          <a:p>
            <a:pPr eaLnBrk="1" hangingPunct="1">
              <a:lnSpc>
                <a:spcPct val="80000"/>
              </a:lnSpc>
              <a:buClr>
                <a:schemeClr val="hlink"/>
              </a:buClr>
              <a:buFont typeface="Wingdings" pitchFamily="2" charset="2"/>
              <a:buChar char="Ø"/>
            </a:pPr>
            <a:r>
              <a:rPr lang="tr-TR" sz="1800" b="1" dirty="0" smtClean="0">
                <a:latin typeface="Comic Sans MS" pitchFamily="66" charset="0"/>
              </a:rPr>
              <a:t>Kron ve kök kısmında mine ve </a:t>
            </a:r>
            <a:r>
              <a:rPr lang="tr-TR" sz="1800" b="1" dirty="0" err="1" smtClean="0">
                <a:latin typeface="Comic Sans MS" pitchFamily="66" charset="0"/>
              </a:rPr>
              <a:t>sementin</a:t>
            </a:r>
            <a:r>
              <a:rPr lang="tr-TR" sz="1800" b="1" dirty="0" smtClean="0">
                <a:latin typeface="Comic Sans MS" pitchFamily="66" charset="0"/>
              </a:rPr>
              <a:t> altında </a:t>
            </a:r>
            <a:r>
              <a:rPr lang="tr-TR" sz="1800" b="1" dirty="0" err="1" smtClean="0">
                <a:latin typeface="Comic Sans MS" pitchFamily="66" charset="0"/>
              </a:rPr>
              <a:t>dentin</a:t>
            </a:r>
            <a:r>
              <a:rPr lang="tr-TR" sz="1800" b="1" dirty="0" smtClean="0">
                <a:latin typeface="Comic Sans MS" pitchFamily="66" charset="0"/>
              </a:rPr>
              <a:t> ile çevrili </a:t>
            </a:r>
            <a:r>
              <a:rPr lang="tr-TR" sz="1800" b="1" dirty="0" err="1" smtClean="0">
                <a:solidFill>
                  <a:schemeClr val="hlink"/>
                </a:solidFill>
                <a:latin typeface="Comic Sans MS" pitchFamily="66" charset="0"/>
              </a:rPr>
              <a:t>pulpa</a:t>
            </a:r>
            <a:r>
              <a:rPr lang="tr-TR" sz="1800" b="1" dirty="0" smtClean="0">
                <a:solidFill>
                  <a:schemeClr val="hlink"/>
                </a:solidFill>
                <a:latin typeface="Comic Sans MS" pitchFamily="66" charset="0"/>
              </a:rPr>
              <a:t> boşluğu</a:t>
            </a:r>
            <a:r>
              <a:rPr lang="tr-TR" sz="1800" b="1" dirty="0" smtClean="0">
                <a:latin typeface="Comic Sans MS" pitchFamily="66" charset="0"/>
              </a:rPr>
              <a:t> bulunur.</a:t>
            </a:r>
          </a:p>
          <a:p>
            <a:pPr eaLnBrk="1" hangingPunct="1">
              <a:lnSpc>
                <a:spcPct val="80000"/>
              </a:lnSpc>
              <a:buClr>
                <a:schemeClr val="hlink"/>
              </a:buClr>
              <a:buFont typeface="Wingdings" pitchFamily="2" charset="2"/>
              <a:buChar char="Ø"/>
            </a:pPr>
            <a:r>
              <a:rPr lang="tr-TR" sz="1800" b="1" dirty="0" err="1" smtClean="0">
                <a:latin typeface="Comic Sans MS" pitchFamily="66" charset="0"/>
              </a:rPr>
              <a:t>Pulpa</a:t>
            </a:r>
            <a:r>
              <a:rPr lang="tr-TR" sz="1800" b="1" dirty="0" smtClean="0">
                <a:latin typeface="Comic Sans MS" pitchFamily="66" charset="0"/>
              </a:rPr>
              <a:t> boşluğunun </a:t>
            </a:r>
            <a:r>
              <a:rPr lang="tr-TR" sz="1800" b="1" dirty="0" err="1" smtClean="0">
                <a:latin typeface="Comic Sans MS" pitchFamily="66" charset="0"/>
              </a:rPr>
              <a:t>kole</a:t>
            </a:r>
            <a:r>
              <a:rPr lang="tr-TR" sz="1800" b="1" dirty="0" smtClean="0">
                <a:latin typeface="Comic Sans MS" pitchFamily="66" charset="0"/>
              </a:rPr>
              <a:t> hizasından kesici kenar veya çiğneyici yüz arasındaki kısmına </a:t>
            </a:r>
            <a:r>
              <a:rPr lang="tr-TR" sz="1800" b="1" dirty="0" smtClean="0">
                <a:solidFill>
                  <a:schemeClr val="hlink"/>
                </a:solidFill>
                <a:latin typeface="Comic Sans MS" pitchFamily="66" charset="0"/>
              </a:rPr>
              <a:t>kron </a:t>
            </a:r>
            <a:r>
              <a:rPr lang="tr-TR" sz="1800" b="1" dirty="0" err="1" smtClean="0">
                <a:solidFill>
                  <a:schemeClr val="hlink"/>
                </a:solidFill>
                <a:latin typeface="Comic Sans MS" pitchFamily="66" charset="0"/>
              </a:rPr>
              <a:t>pulpası</a:t>
            </a:r>
            <a:r>
              <a:rPr lang="tr-TR" sz="1800" b="1" dirty="0" smtClean="0">
                <a:solidFill>
                  <a:schemeClr val="hlink"/>
                </a:solidFill>
                <a:latin typeface="Comic Sans MS" pitchFamily="66" charset="0"/>
              </a:rPr>
              <a:t> veya </a:t>
            </a:r>
            <a:r>
              <a:rPr lang="tr-TR" sz="1800" b="1" dirty="0" err="1" smtClean="0">
                <a:solidFill>
                  <a:schemeClr val="hlink"/>
                </a:solidFill>
                <a:latin typeface="Comic Sans MS" pitchFamily="66" charset="0"/>
              </a:rPr>
              <a:t>pulpa</a:t>
            </a:r>
            <a:r>
              <a:rPr lang="tr-TR" sz="1800" b="1" dirty="0" smtClean="0">
                <a:solidFill>
                  <a:schemeClr val="hlink"/>
                </a:solidFill>
                <a:latin typeface="Comic Sans MS" pitchFamily="66" charset="0"/>
              </a:rPr>
              <a:t> odası</a:t>
            </a:r>
            <a:r>
              <a:rPr lang="tr-TR" sz="1800" b="1" dirty="0" smtClean="0">
                <a:latin typeface="Comic Sans MS" pitchFamily="66" charset="0"/>
              </a:rPr>
              <a:t> denir.</a:t>
            </a:r>
          </a:p>
          <a:p>
            <a:pPr eaLnBrk="1" hangingPunct="1">
              <a:lnSpc>
                <a:spcPct val="80000"/>
              </a:lnSpc>
              <a:buClr>
                <a:schemeClr val="hlink"/>
              </a:buClr>
              <a:buFont typeface="Wingdings" pitchFamily="2" charset="2"/>
              <a:buChar char="Ø"/>
            </a:pPr>
            <a:r>
              <a:rPr lang="tr-TR" sz="1800" b="1" dirty="0" err="1" smtClean="0">
                <a:latin typeface="Comic Sans MS" pitchFamily="66" charset="0"/>
              </a:rPr>
              <a:t>Pulpa</a:t>
            </a:r>
            <a:r>
              <a:rPr lang="tr-TR" sz="1800" b="1" dirty="0" smtClean="0">
                <a:latin typeface="Comic Sans MS" pitchFamily="66" charset="0"/>
              </a:rPr>
              <a:t> odasının çiğneyici yüze bakan kısmına </a:t>
            </a:r>
            <a:r>
              <a:rPr lang="tr-TR" sz="1800" b="1" dirty="0" err="1" smtClean="0">
                <a:solidFill>
                  <a:schemeClr val="hlink"/>
                </a:solidFill>
                <a:latin typeface="Comic Sans MS" pitchFamily="66" charset="0"/>
              </a:rPr>
              <a:t>pulpa</a:t>
            </a:r>
            <a:r>
              <a:rPr lang="tr-TR" sz="1800" b="1" dirty="0" smtClean="0">
                <a:solidFill>
                  <a:schemeClr val="hlink"/>
                </a:solidFill>
                <a:latin typeface="Comic Sans MS" pitchFamily="66" charset="0"/>
              </a:rPr>
              <a:t> odası tavanı</a:t>
            </a:r>
            <a:r>
              <a:rPr lang="tr-TR" sz="1800" b="1" dirty="0" smtClean="0">
                <a:latin typeface="Comic Sans MS" pitchFamily="66" charset="0"/>
              </a:rPr>
              <a:t> </a:t>
            </a:r>
            <a:r>
              <a:rPr lang="tr-TR" sz="1800" b="1" dirty="0" err="1" smtClean="0">
                <a:latin typeface="Comic Sans MS" pitchFamily="66" charset="0"/>
              </a:rPr>
              <a:t>kole</a:t>
            </a:r>
            <a:r>
              <a:rPr lang="tr-TR" sz="1800" b="1" dirty="0" smtClean="0">
                <a:latin typeface="Comic Sans MS" pitchFamily="66" charset="0"/>
              </a:rPr>
              <a:t> kısmına ise </a:t>
            </a:r>
            <a:r>
              <a:rPr lang="tr-TR" sz="1800" b="1" dirty="0" err="1" smtClean="0">
                <a:solidFill>
                  <a:schemeClr val="hlink"/>
                </a:solidFill>
                <a:latin typeface="Comic Sans MS" pitchFamily="66" charset="0"/>
              </a:rPr>
              <a:t>pulpa</a:t>
            </a:r>
            <a:r>
              <a:rPr lang="tr-TR" sz="1800" b="1" dirty="0" smtClean="0">
                <a:solidFill>
                  <a:schemeClr val="hlink"/>
                </a:solidFill>
                <a:latin typeface="Comic Sans MS" pitchFamily="66" charset="0"/>
              </a:rPr>
              <a:t> odası</a:t>
            </a:r>
            <a:r>
              <a:rPr lang="tr-TR" sz="1800" b="1" dirty="0" smtClean="0">
                <a:latin typeface="Comic Sans MS" pitchFamily="66" charset="0"/>
              </a:rPr>
              <a:t> </a:t>
            </a:r>
            <a:r>
              <a:rPr lang="tr-TR" sz="1800" b="1" dirty="0" smtClean="0">
                <a:solidFill>
                  <a:schemeClr val="hlink"/>
                </a:solidFill>
                <a:latin typeface="Comic Sans MS" pitchFamily="66" charset="0"/>
              </a:rPr>
              <a:t>tabanı</a:t>
            </a:r>
            <a:r>
              <a:rPr lang="tr-TR" sz="1800" b="1" dirty="0" smtClean="0">
                <a:latin typeface="Comic Sans MS" pitchFamily="66" charset="0"/>
              </a:rPr>
              <a:t> denir.</a:t>
            </a:r>
          </a:p>
          <a:p>
            <a:pPr eaLnBrk="1" hangingPunct="1">
              <a:lnSpc>
                <a:spcPct val="80000"/>
              </a:lnSpc>
              <a:buClr>
                <a:schemeClr val="hlink"/>
              </a:buClr>
              <a:buFont typeface="Wingdings" pitchFamily="2" charset="2"/>
              <a:buChar char="Ø"/>
            </a:pPr>
            <a:r>
              <a:rPr lang="tr-TR" sz="1800" b="1" dirty="0" smtClean="0">
                <a:latin typeface="Comic Sans MS" pitchFamily="66" charset="0"/>
              </a:rPr>
              <a:t>Kron </a:t>
            </a:r>
            <a:r>
              <a:rPr lang="tr-TR" sz="1800" b="1" dirty="0" err="1" smtClean="0">
                <a:latin typeface="Comic Sans MS" pitchFamily="66" charset="0"/>
              </a:rPr>
              <a:t>pulpasında</a:t>
            </a:r>
            <a:r>
              <a:rPr lang="tr-TR" sz="1800" b="1" dirty="0" smtClean="0">
                <a:latin typeface="Comic Sans MS" pitchFamily="66" charset="0"/>
              </a:rPr>
              <a:t> çiğneyici yüze doğru uzanan bir veya birkaç tane </a:t>
            </a:r>
            <a:r>
              <a:rPr lang="tr-TR" sz="1800" b="1" dirty="0" err="1" smtClean="0">
                <a:solidFill>
                  <a:schemeClr val="hlink"/>
                </a:solidFill>
                <a:latin typeface="Comic Sans MS" pitchFamily="66" charset="0"/>
              </a:rPr>
              <a:t>pulpa</a:t>
            </a:r>
            <a:r>
              <a:rPr lang="tr-TR" sz="1800" b="1" dirty="0" smtClean="0">
                <a:solidFill>
                  <a:schemeClr val="hlink"/>
                </a:solidFill>
                <a:latin typeface="Comic Sans MS" pitchFamily="66" charset="0"/>
              </a:rPr>
              <a:t> boynuzu</a:t>
            </a:r>
            <a:r>
              <a:rPr lang="tr-TR" sz="1800" b="1" dirty="0" smtClean="0">
                <a:latin typeface="Comic Sans MS" pitchFamily="66" charset="0"/>
              </a:rPr>
              <a:t> tabir edilen uzantılar vardır. Gençlerde belirgin bu uzantılar yaşlılar da kaybolur.</a:t>
            </a:r>
          </a:p>
          <a:p>
            <a:pPr eaLnBrk="1" hangingPunct="1">
              <a:lnSpc>
                <a:spcPct val="80000"/>
              </a:lnSpc>
              <a:buClr>
                <a:schemeClr val="hlink"/>
              </a:buClr>
              <a:buFont typeface="Wingdings" pitchFamily="2" charset="2"/>
              <a:buChar char="Ø"/>
            </a:pPr>
            <a:r>
              <a:rPr lang="tr-TR" sz="1800" b="1" dirty="0" err="1" smtClean="0">
                <a:latin typeface="Comic Sans MS" pitchFamily="66" charset="0"/>
              </a:rPr>
              <a:t>Pulpa</a:t>
            </a:r>
            <a:r>
              <a:rPr lang="tr-TR" sz="1800" b="1" dirty="0" smtClean="0">
                <a:latin typeface="Comic Sans MS" pitchFamily="66" charset="0"/>
              </a:rPr>
              <a:t> odası tabanından kök kanal ağzı ile başlayıp kök ucunda </a:t>
            </a:r>
            <a:r>
              <a:rPr lang="tr-TR" sz="1800" b="1" dirty="0" err="1" smtClean="0">
                <a:latin typeface="Comic Sans MS" pitchFamily="66" charset="0"/>
              </a:rPr>
              <a:t>foramen</a:t>
            </a:r>
            <a:r>
              <a:rPr lang="tr-TR" sz="1800" b="1" dirty="0" smtClean="0">
                <a:latin typeface="Comic Sans MS" pitchFamily="66" charset="0"/>
              </a:rPr>
              <a:t> </a:t>
            </a:r>
            <a:r>
              <a:rPr lang="tr-TR" sz="1800" b="1" dirty="0" err="1" smtClean="0">
                <a:latin typeface="Comic Sans MS" pitchFamily="66" charset="0"/>
              </a:rPr>
              <a:t>apikalede</a:t>
            </a:r>
            <a:r>
              <a:rPr lang="tr-TR" sz="1800" b="1" dirty="0" smtClean="0">
                <a:latin typeface="Comic Sans MS" pitchFamily="66" charset="0"/>
              </a:rPr>
              <a:t> sonlanan kısım </a:t>
            </a:r>
            <a:r>
              <a:rPr lang="tr-TR" sz="1800" b="1" dirty="0" smtClean="0">
                <a:solidFill>
                  <a:schemeClr val="hlink"/>
                </a:solidFill>
                <a:latin typeface="Comic Sans MS" pitchFamily="66" charset="0"/>
              </a:rPr>
              <a:t>kök kanalıdır</a:t>
            </a:r>
            <a:r>
              <a:rPr lang="tr-TR" sz="1800" b="1" dirty="0" smtClean="0">
                <a:latin typeface="Comic Sans MS" pitchFamily="66" charset="0"/>
              </a:rPr>
              <a:t>.</a:t>
            </a:r>
          </a:p>
          <a:p>
            <a:pPr eaLnBrk="1" hangingPunct="1">
              <a:lnSpc>
                <a:spcPct val="80000"/>
              </a:lnSpc>
              <a:buClr>
                <a:schemeClr val="hlink"/>
              </a:buClr>
              <a:buFont typeface="Wingdings" pitchFamily="2" charset="2"/>
              <a:buChar char="Ø"/>
            </a:pPr>
            <a:r>
              <a:rPr lang="tr-TR" sz="1800" b="1" dirty="0" err="1" smtClean="0">
                <a:latin typeface="Comic Sans MS" pitchFamily="66" charset="0"/>
              </a:rPr>
              <a:t>Pulpaya</a:t>
            </a:r>
            <a:r>
              <a:rPr lang="tr-TR" sz="1800" b="1" dirty="0" smtClean="0">
                <a:latin typeface="Comic Sans MS" pitchFamily="66" charset="0"/>
              </a:rPr>
              <a:t> gelen damar ve sinirler </a:t>
            </a:r>
            <a:r>
              <a:rPr lang="tr-TR" sz="1800" b="1" dirty="0" err="1" smtClean="0">
                <a:solidFill>
                  <a:schemeClr val="hlink"/>
                </a:solidFill>
                <a:latin typeface="Comic Sans MS" pitchFamily="66" charset="0"/>
              </a:rPr>
              <a:t>foramen</a:t>
            </a:r>
            <a:r>
              <a:rPr lang="tr-TR" sz="1800" b="1" dirty="0" smtClean="0">
                <a:solidFill>
                  <a:schemeClr val="hlink"/>
                </a:solidFill>
                <a:latin typeface="Comic Sans MS" pitchFamily="66" charset="0"/>
              </a:rPr>
              <a:t> </a:t>
            </a:r>
            <a:r>
              <a:rPr lang="tr-TR" sz="1800" b="1" dirty="0" err="1" smtClean="0">
                <a:solidFill>
                  <a:schemeClr val="hlink"/>
                </a:solidFill>
                <a:latin typeface="Comic Sans MS" pitchFamily="66" charset="0"/>
              </a:rPr>
              <a:t>apikale</a:t>
            </a:r>
            <a:r>
              <a:rPr lang="tr-TR" sz="1800" b="1" dirty="0" smtClean="0">
                <a:latin typeface="Comic Sans MS" pitchFamily="66" charset="0"/>
              </a:rPr>
              <a:t> denilen delikten girerler . Dişler ağız içersinde görüldüklerinde </a:t>
            </a:r>
            <a:r>
              <a:rPr lang="tr-TR" sz="1800" b="1" dirty="0" err="1" smtClean="0">
                <a:latin typeface="Comic Sans MS" pitchFamily="66" charset="0"/>
              </a:rPr>
              <a:t>foramen</a:t>
            </a:r>
            <a:r>
              <a:rPr lang="tr-TR" sz="1800" b="1" dirty="0" smtClean="0">
                <a:latin typeface="Comic Sans MS" pitchFamily="66" charset="0"/>
              </a:rPr>
              <a:t> </a:t>
            </a:r>
            <a:r>
              <a:rPr lang="tr-TR" sz="1800" b="1" dirty="0" err="1" smtClean="0">
                <a:latin typeface="Comic Sans MS" pitchFamily="66" charset="0"/>
              </a:rPr>
              <a:t>apikale</a:t>
            </a:r>
            <a:r>
              <a:rPr lang="tr-TR" sz="1800" b="1" dirty="0" smtClean="0">
                <a:latin typeface="Comic Sans MS" pitchFamily="66" charset="0"/>
              </a:rPr>
              <a:t> henüz </a:t>
            </a:r>
            <a:r>
              <a:rPr lang="tr-TR" sz="1800" b="1" dirty="0" err="1" smtClean="0">
                <a:latin typeface="Comic Sans MS" pitchFamily="66" charset="0"/>
              </a:rPr>
              <a:t>oluşmamııştır</a:t>
            </a:r>
            <a:r>
              <a:rPr lang="tr-TR" sz="1800" b="1" dirty="0" smtClean="0">
                <a:latin typeface="Comic Sans MS" pitchFamily="66" charset="0"/>
              </a:rPr>
              <a:t> ve açık bir delta ya da kum saati görünümündedir.</a:t>
            </a:r>
          </a:p>
          <a:p>
            <a:pPr eaLnBrk="1" hangingPunct="1">
              <a:lnSpc>
                <a:spcPct val="80000"/>
              </a:lnSpc>
              <a:buClr>
                <a:schemeClr val="hlink"/>
              </a:buClr>
              <a:buFont typeface="Wingdings" pitchFamily="2" charset="2"/>
              <a:buNone/>
            </a:pPr>
            <a:r>
              <a:rPr lang="tr-TR" sz="1800" b="1" dirty="0" smtClean="0">
                <a:latin typeface="Comic Sans MS" pitchFamily="66" charset="0"/>
              </a:rPr>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type="body" idx="1"/>
          </p:nvPr>
        </p:nvSpPr>
        <p:spPr>
          <a:xfrm>
            <a:off x="2235200" y="836613"/>
            <a:ext cx="6908800" cy="1376362"/>
          </a:xfrm>
        </p:spPr>
        <p:txBody>
          <a:bodyPr/>
          <a:lstStyle/>
          <a:p>
            <a:pPr eaLnBrk="1" hangingPunct="1">
              <a:lnSpc>
                <a:spcPct val="80000"/>
              </a:lnSpc>
              <a:buClr>
                <a:schemeClr val="hlink"/>
              </a:buClr>
              <a:buFont typeface="Wingdings" pitchFamily="2" charset="2"/>
              <a:buChar char="Ø"/>
            </a:pPr>
            <a:r>
              <a:rPr lang="tr-TR" sz="2000" b="1" smtClean="0">
                <a:latin typeface="Comic Sans MS" pitchFamily="66" charset="0"/>
              </a:rPr>
              <a:t>Distal kanalda sıkça görülen şekil , sayı ve kurvatür sapmalarını saptamak için mesialden ilave radyografiler almak gerekir.</a:t>
            </a:r>
          </a:p>
          <a:p>
            <a:pPr eaLnBrk="1" hangingPunct="1">
              <a:lnSpc>
                <a:spcPct val="80000"/>
              </a:lnSpc>
              <a:buClr>
                <a:schemeClr val="hlink"/>
              </a:buClr>
              <a:buFont typeface="Wingdings" pitchFamily="2" charset="2"/>
              <a:buNone/>
            </a:pPr>
            <a:endParaRPr lang="tr-TR" sz="2000" b="1" smtClean="0">
              <a:latin typeface="Comic Sans MS" pitchFamily="66" charset="0"/>
            </a:endParaRPr>
          </a:p>
          <a:p>
            <a:pPr eaLnBrk="1" hangingPunct="1">
              <a:lnSpc>
                <a:spcPct val="80000"/>
              </a:lnSpc>
              <a:buClr>
                <a:schemeClr val="hlink"/>
              </a:buClr>
              <a:buFont typeface="Wingdings" pitchFamily="2" charset="2"/>
              <a:buChar char="Ø"/>
            </a:pPr>
            <a:r>
              <a:rPr lang="tr-TR" sz="2000" b="1" smtClean="0">
                <a:latin typeface="Comic Sans MS" pitchFamily="66" charset="0"/>
              </a:rPr>
              <a:t>Kanal ağızları kronun  2/3 mesialinde bulunur.</a:t>
            </a:r>
          </a:p>
          <a:p>
            <a:pPr eaLnBrk="1" hangingPunct="1">
              <a:lnSpc>
                <a:spcPct val="80000"/>
              </a:lnSpc>
              <a:buClr>
                <a:schemeClr val="hlink"/>
              </a:buClr>
              <a:buFont typeface="Wingdings" pitchFamily="2" charset="2"/>
              <a:buNone/>
            </a:pPr>
            <a:endParaRPr lang="tr-TR" sz="2000" b="1" smtClean="0">
              <a:latin typeface="Comic Sans MS" pitchFamily="66" charset="0"/>
            </a:endParaRPr>
          </a:p>
          <a:p>
            <a:pPr eaLnBrk="1" hangingPunct="1">
              <a:lnSpc>
                <a:spcPct val="80000"/>
              </a:lnSpc>
              <a:buClr>
                <a:schemeClr val="hlink"/>
              </a:buClr>
              <a:buFont typeface="Wingdings" pitchFamily="2" charset="2"/>
              <a:buChar char="Ø"/>
            </a:pPr>
            <a:r>
              <a:rPr lang="tr-TR" sz="2000" b="1" smtClean="0">
                <a:latin typeface="Comic Sans MS" pitchFamily="66" charset="0"/>
              </a:rPr>
              <a:t>Giriş kavitesi dişin mesial yarısında köşeleri yuvarlak yamuk şeklinde açılmalıdır</a:t>
            </a:r>
          </a:p>
          <a:p>
            <a:pPr eaLnBrk="1" hangingPunct="1">
              <a:lnSpc>
                <a:spcPct val="80000"/>
              </a:lnSpc>
              <a:buClr>
                <a:schemeClr val="hlink"/>
              </a:buClr>
              <a:buFont typeface="Wingdings" pitchFamily="2" charset="2"/>
              <a:buNone/>
            </a:pPr>
            <a:endParaRPr lang="tr-TR" sz="2000" b="1" smtClean="0">
              <a:latin typeface="Comic Sans MS" pitchFamily="66" charset="0"/>
            </a:endParaRPr>
          </a:p>
          <a:p>
            <a:pPr eaLnBrk="1" hangingPunct="1">
              <a:lnSpc>
                <a:spcPct val="80000"/>
              </a:lnSpc>
              <a:buClr>
                <a:schemeClr val="hlink"/>
              </a:buClr>
              <a:buFont typeface="Wingdings" pitchFamily="2" charset="2"/>
              <a:buChar char="Ø"/>
            </a:pPr>
            <a:r>
              <a:rPr lang="tr-TR" sz="2000" b="1" smtClean="0">
                <a:latin typeface="Comic Sans MS" pitchFamily="66" charset="0"/>
              </a:rPr>
              <a:t>En kısa kenar distaldedir mesial kenar biraz daha uzundur . Bukkal ve lingual kenarlar ise yaklaşık aynı boydadır.</a:t>
            </a:r>
          </a:p>
          <a:p>
            <a:pPr eaLnBrk="1" hangingPunct="1">
              <a:lnSpc>
                <a:spcPct val="80000"/>
              </a:lnSpc>
              <a:buClr>
                <a:schemeClr val="hlink"/>
              </a:buClr>
              <a:buFont typeface="Wingdings" pitchFamily="2" charset="2"/>
              <a:buChar char="Ø"/>
            </a:pPr>
            <a:r>
              <a:rPr lang="tr-TR" sz="2000" b="1" smtClean="0">
                <a:latin typeface="Comic Sans MS" pitchFamily="66" charset="0"/>
              </a:rPr>
              <a:t>Distal kanal en geniş ve kolay bulunan kanaldır. Bukkal oluğun biraz distalinde yer alır. Mesio bukkal kanal mesio bukkal tüberkülün altındadır. Mesio lingual kanal ise mesio-lingual tüberkülün yada merkezi oluğun altındadır</a:t>
            </a:r>
          </a:p>
          <a:p>
            <a:pPr eaLnBrk="1" hangingPunct="1">
              <a:lnSpc>
                <a:spcPct val="80000"/>
              </a:lnSpc>
              <a:buClr>
                <a:schemeClr val="hlink"/>
              </a:buClr>
              <a:buFont typeface="Wingdings" pitchFamily="2" charset="2"/>
              <a:buChar char="Ø"/>
            </a:pPr>
            <a:endParaRPr lang="tr-TR" sz="2000" b="1" smtClean="0">
              <a:latin typeface="Comic Sans MS" pitchFamily="66" charset="0"/>
            </a:endParaRPr>
          </a:p>
          <a:p>
            <a:pPr eaLnBrk="1" hangingPunct="1">
              <a:lnSpc>
                <a:spcPct val="80000"/>
              </a:lnSpc>
              <a:buClr>
                <a:schemeClr val="hlink"/>
              </a:buClr>
              <a:buFont typeface="Wingdings" pitchFamily="2" charset="2"/>
              <a:buChar char="Ø"/>
            </a:pPr>
            <a:r>
              <a:rPr lang="tr-TR" sz="2000" b="1" smtClean="0">
                <a:latin typeface="Comic Sans MS" pitchFamily="66" charset="0"/>
              </a:rPr>
              <a:t>Bu dişin kökleri mandibular kanala yakın olduğundan kök kanal tedavisinde dikkatli olunması gerekir.   </a:t>
            </a:r>
          </a:p>
          <a:p>
            <a:pPr eaLnBrk="1" hangingPunct="1">
              <a:lnSpc>
                <a:spcPct val="80000"/>
              </a:lnSpc>
            </a:pPr>
            <a:endParaRPr lang="tr-TR" sz="2000" b="1"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body" idx="1"/>
          </p:nvPr>
        </p:nvSpPr>
        <p:spPr>
          <a:xfrm>
            <a:off x="755650" y="1628775"/>
            <a:ext cx="7053263" cy="4114800"/>
          </a:xfrm>
        </p:spPr>
        <p:txBody>
          <a:bodyPr/>
          <a:lstStyle/>
          <a:p>
            <a:pPr eaLnBrk="1" hangingPunct="1">
              <a:lnSpc>
                <a:spcPct val="80000"/>
              </a:lnSpc>
              <a:buClr>
                <a:schemeClr val="hlink"/>
              </a:buClr>
              <a:buFont typeface="Wingdings" pitchFamily="2" charset="2"/>
              <a:buChar char="Ø"/>
            </a:pPr>
            <a:r>
              <a:rPr lang="tr-TR" sz="2400" b="1" smtClean="0">
                <a:latin typeface="Comic Sans MS" pitchFamily="66" charset="0"/>
              </a:rPr>
              <a:t>Kron kısmında 5 tüberkül yerine 4 tüberkül içerir . Distal tüberkül yoktur</a:t>
            </a:r>
          </a:p>
          <a:p>
            <a:pPr eaLnBrk="1" hangingPunct="1">
              <a:lnSpc>
                <a:spcPct val="80000"/>
              </a:lnSpc>
              <a:buClr>
                <a:schemeClr val="hlink"/>
              </a:buClr>
              <a:buFont typeface="Wingdings" pitchFamily="2" charset="2"/>
              <a:buChar char="Ø"/>
            </a:pPr>
            <a:r>
              <a:rPr lang="tr-TR" sz="2400" b="1" smtClean="0">
                <a:latin typeface="Comic Sans MS" pitchFamily="66" charset="0"/>
              </a:rPr>
              <a:t>1. molar dişe oranla daha fazla sapmalar görülür. Mesial kökte 2 distal kökte 1 kanal bulunur .</a:t>
            </a:r>
          </a:p>
          <a:p>
            <a:pPr eaLnBrk="1" hangingPunct="1">
              <a:lnSpc>
                <a:spcPct val="80000"/>
              </a:lnSpc>
              <a:buClr>
                <a:schemeClr val="hlink"/>
              </a:buClr>
              <a:buFont typeface="Wingdings" pitchFamily="2" charset="2"/>
              <a:buChar char="Ø"/>
            </a:pPr>
            <a:r>
              <a:rPr lang="tr-TR" sz="2400" b="1" smtClean="0">
                <a:latin typeface="Comic Sans MS" pitchFamily="66" charset="0"/>
              </a:rPr>
              <a:t>Mesial kökte tek kanal ya da  2 kanalın birleştiği şekiller görülebilir . 2 distal kanala daha ender rastlanır.</a:t>
            </a:r>
          </a:p>
          <a:p>
            <a:pPr eaLnBrk="1" hangingPunct="1">
              <a:lnSpc>
                <a:spcPct val="80000"/>
              </a:lnSpc>
              <a:buClr>
                <a:schemeClr val="hlink"/>
              </a:buClr>
              <a:buFont typeface="Wingdings" pitchFamily="2" charset="2"/>
              <a:buChar char="Ø"/>
            </a:pPr>
            <a:r>
              <a:rPr lang="tr-TR" sz="2400" b="1" smtClean="0">
                <a:latin typeface="Comic Sans MS" pitchFamily="66" charset="0"/>
              </a:rPr>
              <a:t>Ayrıca ‘’ C ‘’ şeklinde morfoloji gösteren 2 . molar dişler de olabilir. </a:t>
            </a:r>
          </a:p>
          <a:p>
            <a:pPr eaLnBrk="1" hangingPunct="1">
              <a:lnSpc>
                <a:spcPct val="80000"/>
              </a:lnSpc>
              <a:buClr>
                <a:schemeClr val="hlink"/>
              </a:buClr>
              <a:buFont typeface="Wingdings" pitchFamily="2" charset="2"/>
              <a:buChar char="Ø"/>
            </a:pPr>
            <a:r>
              <a:rPr lang="tr-TR" sz="2400" b="1" smtClean="0">
                <a:latin typeface="Comic Sans MS" pitchFamily="66" charset="0"/>
              </a:rPr>
              <a:t>Böyle dişlerde mesial ve distal kanallara birer eğe yerleştirilerek alınan radyografide her 2 eğe aynı kanalda izlenir.Bu tip vakalarda kanal oluşumu sırasında çoğu kez aralarında geçit olduğu görülmektedir.</a:t>
            </a:r>
          </a:p>
        </p:txBody>
      </p:sp>
      <p:sp>
        <p:nvSpPr>
          <p:cNvPr id="38915" name="Text Box 4"/>
          <p:cNvSpPr txBox="1">
            <a:spLocks noChangeArrowheads="1"/>
          </p:cNvSpPr>
          <p:nvPr/>
        </p:nvSpPr>
        <p:spPr bwMode="auto">
          <a:xfrm>
            <a:off x="755650" y="549275"/>
            <a:ext cx="7181850" cy="762000"/>
          </a:xfrm>
          <a:prstGeom prst="rect">
            <a:avLst/>
          </a:prstGeom>
          <a:noFill/>
          <a:ln w="9525">
            <a:noFill/>
            <a:miter lim="800000"/>
            <a:headEnd/>
            <a:tailEnd/>
          </a:ln>
        </p:spPr>
        <p:txBody>
          <a:bodyPr wrap="none">
            <a:spAutoFit/>
          </a:bodyPr>
          <a:lstStyle/>
          <a:p>
            <a:r>
              <a:rPr lang="tr-TR" sz="4400" b="1">
                <a:solidFill>
                  <a:schemeClr val="tx2"/>
                </a:solidFill>
              </a:rPr>
              <a:t>ALT İKİNCİ MOLAR DİŞ</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755650" y="2205038"/>
            <a:ext cx="7772400" cy="1143000"/>
          </a:xfrm>
        </p:spPr>
        <p:txBody>
          <a:bodyPr/>
          <a:lstStyle/>
          <a:p>
            <a:pPr eaLnBrk="1" hangingPunct="1">
              <a:defRPr/>
            </a:pPr>
            <a:r>
              <a:rPr lang="tr-TR" b="1" smtClean="0">
                <a:latin typeface="Comic Sans MS" pitchFamily="66" charset="0"/>
              </a:rPr>
              <a:t>KOMPLİKASYONLAR</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3"/>
          <p:cNvSpPr>
            <a:spLocks noGrp="1" noChangeArrowheads="1"/>
          </p:cNvSpPr>
          <p:nvPr>
            <p:ph type="body" idx="1"/>
          </p:nvPr>
        </p:nvSpPr>
        <p:spPr/>
        <p:txBody>
          <a:bodyPr/>
          <a:lstStyle/>
          <a:p>
            <a:pPr eaLnBrk="1" hangingPunct="1">
              <a:lnSpc>
                <a:spcPct val="80000"/>
              </a:lnSpc>
              <a:buClr>
                <a:schemeClr val="hlink"/>
              </a:buClr>
              <a:buFont typeface="Wingdings" pitchFamily="2" charset="2"/>
              <a:buChar char="Ø"/>
            </a:pPr>
            <a:r>
              <a:rPr lang="tr-TR" sz="2400" b="1" smtClean="0">
                <a:solidFill>
                  <a:schemeClr val="folHlink"/>
                </a:solidFill>
                <a:latin typeface="Comic Sans MS" pitchFamily="66" charset="0"/>
              </a:rPr>
              <a:t>A</a:t>
            </a:r>
            <a:r>
              <a:rPr lang="tr-TR" sz="2400" b="1" smtClean="0">
                <a:latin typeface="Comic Sans MS" pitchFamily="66" charset="0"/>
              </a:rPr>
              <a:t>-Basamak oluşumu</a:t>
            </a:r>
          </a:p>
          <a:p>
            <a:pPr eaLnBrk="1" hangingPunct="1">
              <a:lnSpc>
                <a:spcPct val="80000"/>
              </a:lnSpc>
              <a:buClr>
                <a:schemeClr val="hlink"/>
              </a:buClr>
              <a:buFont typeface="Wingdings" pitchFamily="2" charset="2"/>
              <a:buChar char="Ø"/>
            </a:pPr>
            <a:r>
              <a:rPr lang="tr-TR" sz="2400" b="1" smtClean="0">
                <a:solidFill>
                  <a:schemeClr val="folHlink"/>
                </a:solidFill>
                <a:latin typeface="Comic Sans MS" pitchFamily="66" charset="0"/>
              </a:rPr>
              <a:t>B</a:t>
            </a:r>
            <a:r>
              <a:rPr lang="tr-TR" sz="2400" b="1" smtClean="0">
                <a:latin typeface="Comic Sans MS" pitchFamily="66" charset="0"/>
              </a:rPr>
              <a:t>-Labioservikal perforasyon</a:t>
            </a:r>
          </a:p>
          <a:p>
            <a:pPr eaLnBrk="1" hangingPunct="1">
              <a:lnSpc>
                <a:spcPct val="80000"/>
              </a:lnSpc>
              <a:buClr>
                <a:schemeClr val="hlink"/>
              </a:buClr>
              <a:buFont typeface="Wingdings" pitchFamily="2" charset="2"/>
              <a:buChar char="Ø"/>
            </a:pPr>
            <a:r>
              <a:rPr lang="tr-TR" sz="2400" b="1" smtClean="0">
                <a:solidFill>
                  <a:schemeClr val="folHlink"/>
                </a:solidFill>
                <a:latin typeface="Comic Sans MS" pitchFamily="66" charset="0"/>
              </a:rPr>
              <a:t>C</a:t>
            </a:r>
            <a:r>
              <a:rPr lang="tr-TR" sz="2400" b="1" smtClean="0">
                <a:latin typeface="Comic Sans MS" pitchFamily="66" charset="0"/>
              </a:rPr>
              <a:t>-Endodontik kavite preparasyonunda düzgün şekilde</a:t>
            </a:r>
            <a:r>
              <a:rPr lang="tr-TR" sz="2400" b="1" smtClean="0">
                <a:latin typeface="Arial" charset="0"/>
              </a:rPr>
              <a:t> </a:t>
            </a:r>
            <a:r>
              <a:rPr lang="tr-TR" sz="2400" b="1" smtClean="0">
                <a:latin typeface="Comic Sans MS" pitchFamily="66" charset="0"/>
              </a:rPr>
              <a:t>açılmaya dikkat edilmediğinden ensturman ucu bazı bölgelerde çok çalışmakta bazı bölgelerde ise hiç dokunulmadan bırakılmış alanlar kalabilmekte </a:t>
            </a:r>
          </a:p>
          <a:p>
            <a:pPr eaLnBrk="1" hangingPunct="1">
              <a:lnSpc>
                <a:spcPct val="80000"/>
              </a:lnSpc>
              <a:buClr>
                <a:schemeClr val="hlink"/>
              </a:buClr>
              <a:buFont typeface="Wingdings" pitchFamily="2" charset="2"/>
              <a:buChar char="Ø"/>
            </a:pPr>
            <a:r>
              <a:rPr lang="tr-TR" sz="2400" b="1" smtClean="0">
                <a:solidFill>
                  <a:schemeClr val="folHlink"/>
                </a:solidFill>
                <a:latin typeface="Comic Sans MS" pitchFamily="66" charset="0"/>
              </a:rPr>
              <a:t>D</a:t>
            </a:r>
            <a:r>
              <a:rPr lang="tr-TR" sz="2400" b="1" smtClean="0">
                <a:latin typeface="Comic Sans MS" pitchFamily="66" charset="0"/>
              </a:rPr>
              <a:t>-Giriş kavitesi preparasyonu gingivale yakın açıldığından ve insizale genişleme göstermediğinden pulpa debrisleri alınamayarak kronda renkleşme olur.</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85786" y="0"/>
            <a:ext cx="7772400" cy="1143000"/>
          </a:xfrm>
        </p:spPr>
        <p:txBody>
          <a:bodyPr/>
          <a:lstStyle/>
          <a:p>
            <a:r>
              <a:rPr lang="tr-TR" dirty="0" smtClean="0"/>
              <a:t>KAYNAKLAR</a:t>
            </a:r>
            <a:endParaRPr lang="tr-TR" dirty="0"/>
          </a:p>
        </p:txBody>
      </p:sp>
      <p:sp>
        <p:nvSpPr>
          <p:cNvPr id="3" name="2 İçerik Yer Tutucusu"/>
          <p:cNvSpPr>
            <a:spLocks noGrp="1"/>
          </p:cNvSpPr>
          <p:nvPr>
            <p:ph idx="1"/>
          </p:nvPr>
        </p:nvSpPr>
        <p:spPr>
          <a:xfrm>
            <a:off x="642910" y="928670"/>
            <a:ext cx="7772400" cy="5643578"/>
          </a:xfrm>
        </p:spPr>
        <p:txBody>
          <a:bodyPr/>
          <a:lstStyle/>
          <a:p>
            <a:pPr marL="514350" indent="-514350">
              <a:buNone/>
            </a:pPr>
            <a:r>
              <a:rPr lang="tr-TR" sz="2400" dirty="0" smtClean="0"/>
              <a:t>1) </a:t>
            </a:r>
            <a:r>
              <a:rPr lang="tr-TR" sz="2400" dirty="0" err="1" smtClean="0"/>
              <a:t>Endodontide</a:t>
            </a:r>
            <a:r>
              <a:rPr lang="tr-TR" sz="2400" dirty="0" smtClean="0"/>
              <a:t> Problemler; Etiyoloji, Tanı ve Tedavi, </a:t>
            </a:r>
            <a:r>
              <a:rPr lang="tr-TR" sz="2400" dirty="0" err="1" smtClean="0"/>
              <a:t>Micheal</a:t>
            </a:r>
            <a:r>
              <a:rPr lang="tr-TR" sz="2400" dirty="0" smtClean="0"/>
              <a:t> </a:t>
            </a:r>
            <a:r>
              <a:rPr lang="tr-TR" sz="2400" dirty="0" err="1" smtClean="0"/>
              <a:t>Hülsmann</a:t>
            </a:r>
            <a:r>
              <a:rPr lang="tr-TR" sz="2400" dirty="0" smtClean="0"/>
              <a:t>,Edgar </a:t>
            </a:r>
            <a:r>
              <a:rPr lang="tr-TR" sz="2400" dirty="0" err="1" smtClean="0"/>
              <a:t>Schafer</a:t>
            </a:r>
            <a:r>
              <a:rPr lang="tr-TR" sz="2400" dirty="0" smtClean="0"/>
              <a:t>, çeviri editörü, </a:t>
            </a:r>
            <a:r>
              <a:rPr lang="tr-TR" sz="2400" dirty="0" err="1" smtClean="0"/>
              <a:t>Prof.Dr</a:t>
            </a:r>
            <a:r>
              <a:rPr lang="tr-TR" sz="2400" dirty="0" smtClean="0"/>
              <a:t>. Bilge Hakan Şen</a:t>
            </a:r>
          </a:p>
          <a:p>
            <a:pPr marL="514350" indent="-514350">
              <a:buNone/>
            </a:pPr>
            <a:r>
              <a:rPr lang="tr-TR" sz="2400" dirty="0" smtClean="0"/>
              <a:t>2) </a:t>
            </a:r>
            <a:r>
              <a:rPr lang="tr-TR" sz="2400" dirty="0" err="1" smtClean="0"/>
              <a:t>Endodonti</a:t>
            </a:r>
            <a:r>
              <a:rPr lang="tr-TR" sz="2400" dirty="0" smtClean="0"/>
              <a:t>; Temel ilkeler ve Uygulamalar,  </a:t>
            </a:r>
            <a:r>
              <a:rPr lang="tr-TR" sz="2400" dirty="0" err="1" smtClean="0"/>
              <a:t>Mahmoud</a:t>
            </a:r>
            <a:r>
              <a:rPr lang="tr-TR" sz="2400" dirty="0" smtClean="0"/>
              <a:t> </a:t>
            </a:r>
            <a:r>
              <a:rPr lang="tr-TR" sz="2400" dirty="0" err="1" smtClean="0"/>
              <a:t>Torabinejad</a:t>
            </a:r>
            <a:r>
              <a:rPr lang="tr-TR" sz="2400" dirty="0" smtClean="0"/>
              <a:t>, Richard E.Walton, çeviri editörü, </a:t>
            </a:r>
            <a:r>
              <a:rPr lang="tr-TR" sz="2400" dirty="0" err="1" smtClean="0"/>
              <a:t>Prof.Dr</a:t>
            </a:r>
            <a:r>
              <a:rPr lang="tr-TR" sz="2400" dirty="0" smtClean="0"/>
              <a:t>. Raif Erişen</a:t>
            </a:r>
          </a:p>
          <a:p>
            <a:pPr marL="514350" indent="-514350">
              <a:buNone/>
            </a:pPr>
            <a:r>
              <a:rPr lang="tr-TR" sz="2400" dirty="0" smtClean="0"/>
              <a:t>3)</a:t>
            </a:r>
            <a:r>
              <a:rPr lang="tr-TR" sz="2400" dirty="0" err="1" smtClean="0"/>
              <a:t>Pathways</a:t>
            </a:r>
            <a:r>
              <a:rPr lang="tr-TR" sz="2400" dirty="0" smtClean="0"/>
              <a:t> of </a:t>
            </a:r>
            <a:r>
              <a:rPr lang="tr-TR" sz="2400" dirty="0" err="1" smtClean="0"/>
              <a:t>the</a:t>
            </a:r>
            <a:r>
              <a:rPr lang="tr-TR" sz="2400" dirty="0" smtClean="0"/>
              <a:t> </a:t>
            </a:r>
            <a:r>
              <a:rPr lang="tr-TR" sz="2400" dirty="0" err="1" smtClean="0"/>
              <a:t>Pulp</a:t>
            </a:r>
            <a:r>
              <a:rPr lang="tr-TR" sz="2400" dirty="0" smtClean="0"/>
              <a:t>, </a:t>
            </a:r>
            <a:r>
              <a:rPr lang="tr-TR" sz="2400" dirty="0" err="1" smtClean="0"/>
              <a:t>Stephen</a:t>
            </a:r>
            <a:r>
              <a:rPr lang="tr-TR" sz="2400" dirty="0" smtClean="0"/>
              <a:t> </a:t>
            </a:r>
            <a:r>
              <a:rPr lang="tr-TR" sz="2400" dirty="0" err="1" smtClean="0"/>
              <a:t>Cohen</a:t>
            </a:r>
            <a:r>
              <a:rPr lang="tr-TR" sz="2400" dirty="0" smtClean="0"/>
              <a:t>, Richard C </a:t>
            </a:r>
            <a:r>
              <a:rPr lang="tr-TR" sz="2400" dirty="0" err="1" smtClean="0"/>
              <a:t>Burns</a:t>
            </a:r>
            <a:endParaRPr lang="tr-TR" sz="2400" dirty="0" smtClean="0"/>
          </a:p>
          <a:p>
            <a:pPr marL="514350" indent="-514350">
              <a:buNone/>
            </a:pPr>
            <a:r>
              <a:rPr lang="tr-TR" sz="2400" dirty="0" smtClean="0"/>
              <a:t>4) </a:t>
            </a:r>
            <a:r>
              <a:rPr lang="tr-TR" sz="2400" dirty="0" err="1" smtClean="0"/>
              <a:t>Endodonti</a:t>
            </a:r>
            <a:r>
              <a:rPr lang="tr-TR" sz="2400" dirty="0" smtClean="0"/>
              <a:t>, </a:t>
            </a:r>
            <a:r>
              <a:rPr lang="tr-TR" sz="2400" dirty="0" err="1" smtClean="0"/>
              <a:t>Prof.Dr</a:t>
            </a:r>
            <a:r>
              <a:rPr lang="tr-TR" sz="2400" dirty="0" smtClean="0"/>
              <a:t>. Tayfun Alaçam</a:t>
            </a:r>
          </a:p>
          <a:p>
            <a:pPr marL="514350" indent="-514350">
              <a:buNone/>
            </a:pPr>
            <a:r>
              <a:rPr lang="tr-TR" sz="2400" dirty="0" smtClean="0"/>
              <a:t>5) </a:t>
            </a:r>
            <a:r>
              <a:rPr lang="tr-TR" sz="2400" dirty="0" err="1" smtClean="0"/>
              <a:t>Endodonti</a:t>
            </a:r>
            <a:r>
              <a:rPr lang="tr-TR" sz="2400" dirty="0" smtClean="0"/>
              <a:t>, </a:t>
            </a:r>
            <a:r>
              <a:rPr lang="tr-TR" sz="2400" dirty="0" err="1" smtClean="0"/>
              <a:t>Prof.Dr</a:t>
            </a:r>
            <a:r>
              <a:rPr lang="tr-TR" sz="2400" dirty="0" smtClean="0"/>
              <a:t>. </a:t>
            </a:r>
            <a:r>
              <a:rPr lang="tr-TR" sz="2400" dirty="0" err="1" smtClean="0"/>
              <a:t>Selmin</a:t>
            </a:r>
            <a:r>
              <a:rPr lang="tr-TR" sz="2400" dirty="0" smtClean="0"/>
              <a:t> </a:t>
            </a:r>
            <a:r>
              <a:rPr lang="tr-TR" sz="2400" dirty="0" err="1" smtClean="0"/>
              <a:t>Aşcı</a:t>
            </a:r>
            <a:endParaRPr lang="tr-TR" sz="2400" dirty="0" smtClean="0"/>
          </a:p>
          <a:p>
            <a:pPr marL="514350" indent="-514350">
              <a:buNone/>
            </a:pPr>
            <a:r>
              <a:rPr lang="tr-TR" sz="2400" dirty="0" smtClean="0"/>
              <a:t>6) </a:t>
            </a:r>
            <a:r>
              <a:rPr lang="tr-TR" sz="2400" dirty="0" err="1" smtClean="0"/>
              <a:t>Endodontide</a:t>
            </a:r>
            <a:r>
              <a:rPr lang="tr-TR" sz="2400" dirty="0" smtClean="0"/>
              <a:t> Tanı ve Tedaviler </a:t>
            </a:r>
            <a:r>
              <a:rPr lang="tr-TR" sz="2400" dirty="0" err="1" smtClean="0"/>
              <a:t>Prof.Dr</a:t>
            </a:r>
            <a:r>
              <a:rPr lang="tr-TR" sz="2400" dirty="0" smtClean="0"/>
              <a:t>. Kemal Çalışkan</a:t>
            </a:r>
          </a:p>
          <a:p>
            <a:pPr marL="514350" indent="-514350">
              <a:buNone/>
            </a:pPr>
            <a:endParaRPr lang="tr-TR" sz="2400" dirty="0" smtClean="0"/>
          </a:p>
          <a:p>
            <a:pPr marL="514350" indent="-514350">
              <a:buNone/>
            </a:pPr>
            <a:endParaRPr lang="tr-TR" sz="2400" dirty="0" smtClean="0"/>
          </a:p>
          <a:p>
            <a:pPr marL="514350" indent="-514350">
              <a:buAutoNum type="arabicParenR"/>
            </a:pPr>
            <a:endParaRPr lang="tr-TR" sz="2400" dirty="0" smtClean="0"/>
          </a:p>
          <a:p>
            <a:pPr marL="514350" indent="-514350">
              <a:buAutoNum type="arabicParenR"/>
            </a:pPr>
            <a:endParaRPr lang="tr-T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0" y="404813"/>
            <a:ext cx="9450388" cy="822325"/>
          </a:xfrm>
          <a:prstGeom prst="rect">
            <a:avLst/>
          </a:prstGeom>
          <a:noFill/>
          <a:ln w="9525">
            <a:noFill/>
            <a:miter lim="800000"/>
            <a:headEnd/>
            <a:tailEnd/>
          </a:ln>
        </p:spPr>
        <p:txBody>
          <a:bodyPr>
            <a:spAutoFit/>
          </a:bodyPr>
          <a:lstStyle/>
          <a:p>
            <a:r>
              <a:rPr lang="tr-TR" b="1">
                <a:solidFill>
                  <a:schemeClr val="hlink"/>
                </a:solidFill>
              </a:rPr>
              <a:t>Foramen apikale fizyolojik olarak birbirine bağlı üç bölümden oluşmaktadır:</a:t>
            </a:r>
          </a:p>
        </p:txBody>
      </p:sp>
      <p:sp>
        <p:nvSpPr>
          <p:cNvPr id="3" name="Rectangle 3"/>
          <p:cNvSpPr txBox="1">
            <a:spLocks noChangeArrowheads="1"/>
          </p:cNvSpPr>
          <p:nvPr/>
        </p:nvSpPr>
        <p:spPr>
          <a:xfrm>
            <a:off x="1714480" y="1285860"/>
            <a:ext cx="4759325" cy="5040312"/>
          </a:xfrm>
          <a:prstGeom prst="rect">
            <a:avLst/>
          </a:prstGeom>
        </p:spPr>
        <p:txBody>
          <a:bodyPr/>
          <a:lstStyle/>
          <a:p>
            <a:pPr marL="342900" indent="-342900">
              <a:lnSpc>
                <a:spcPct val="80000"/>
              </a:lnSpc>
              <a:spcBef>
                <a:spcPct val="20000"/>
              </a:spcBef>
              <a:buClr>
                <a:schemeClr val="hlink"/>
              </a:buClr>
              <a:buSzPct val="80000"/>
              <a:buFont typeface="Wingdings" pitchFamily="2" charset="2"/>
              <a:buChar char="Ø"/>
              <a:defRPr/>
            </a:pPr>
            <a:r>
              <a:rPr lang="tr-TR" sz="2000" b="1" kern="0" dirty="0"/>
              <a:t>Kök </a:t>
            </a:r>
            <a:r>
              <a:rPr lang="tr-TR" sz="2000" b="1" kern="0" dirty="0" err="1"/>
              <a:t>pulpasının</a:t>
            </a:r>
            <a:r>
              <a:rPr lang="tr-TR" sz="2000" b="1" kern="0" dirty="0"/>
              <a:t> son bölümü, karışık doku ve kök ucundaki </a:t>
            </a:r>
            <a:r>
              <a:rPr lang="tr-TR" sz="2000" b="1" kern="0" dirty="0" err="1"/>
              <a:t>periodonsiyumdur</a:t>
            </a:r>
            <a:r>
              <a:rPr lang="tr-TR" sz="2000" b="1" kern="0" dirty="0"/>
              <a:t>.</a:t>
            </a:r>
          </a:p>
          <a:p>
            <a:pPr marL="342900" indent="-342900">
              <a:lnSpc>
                <a:spcPct val="80000"/>
              </a:lnSpc>
              <a:spcBef>
                <a:spcPct val="20000"/>
              </a:spcBef>
              <a:buClr>
                <a:schemeClr val="hlink"/>
              </a:buClr>
              <a:buSzPct val="80000"/>
              <a:buFont typeface="Wingdings" pitchFamily="2" charset="2"/>
              <a:buChar char="Ø"/>
              <a:defRPr/>
            </a:pPr>
            <a:endParaRPr lang="tr-TR" sz="2000" b="1" kern="0" dirty="0"/>
          </a:p>
          <a:p>
            <a:pPr marL="342900" indent="-342900">
              <a:lnSpc>
                <a:spcPct val="80000"/>
              </a:lnSpc>
              <a:spcBef>
                <a:spcPct val="20000"/>
              </a:spcBef>
              <a:buClr>
                <a:schemeClr val="hlink"/>
              </a:buClr>
              <a:buSzPct val="80000"/>
              <a:buFont typeface="Wingdings" pitchFamily="2" charset="2"/>
              <a:buChar char="Ø"/>
              <a:defRPr/>
            </a:pPr>
            <a:r>
              <a:rPr lang="tr-TR" sz="2000" b="1" kern="0" dirty="0" err="1"/>
              <a:t>Pulpanın</a:t>
            </a:r>
            <a:r>
              <a:rPr lang="tr-TR" sz="2000" b="1" kern="0" dirty="0"/>
              <a:t> gevşek bağ dokusu kök ucuna yaklaşırken sona erer ve </a:t>
            </a:r>
            <a:r>
              <a:rPr lang="tr-TR" sz="2000" b="1" kern="0" dirty="0" err="1"/>
              <a:t>periodonsiyum</a:t>
            </a:r>
            <a:r>
              <a:rPr lang="tr-TR" sz="2000" b="1" kern="0" dirty="0"/>
              <a:t> ile karışarak karışık doku olarak tabir edilen kısmı oluşturur. Bu karışık dokunun bulunduğu bölgeye fizyolojik </a:t>
            </a:r>
            <a:r>
              <a:rPr lang="tr-TR" sz="2000" b="1" kern="0" dirty="0" err="1"/>
              <a:t>foramen</a:t>
            </a:r>
            <a:r>
              <a:rPr lang="tr-TR" sz="2000" b="1" kern="0" dirty="0"/>
              <a:t> ya da </a:t>
            </a:r>
            <a:r>
              <a:rPr lang="tr-TR" sz="2000" b="1" kern="0" dirty="0" err="1"/>
              <a:t>dentin</a:t>
            </a:r>
            <a:r>
              <a:rPr lang="tr-TR" sz="2000" b="1" kern="0" dirty="0"/>
              <a:t> </a:t>
            </a:r>
            <a:r>
              <a:rPr lang="tr-TR" sz="2000" b="1" kern="0" dirty="0" err="1"/>
              <a:t>sement</a:t>
            </a:r>
            <a:r>
              <a:rPr lang="tr-TR" sz="2000" b="1" kern="0" dirty="0"/>
              <a:t> sınırı denilen kök kanalının en dar yeridir.</a:t>
            </a:r>
          </a:p>
          <a:p>
            <a:pPr marL="342900" indent="-342900">
              <a:lnSpc>
                <a:spcPct val="80000"/>
              </a:lnSpc>
              <a:spcBef>
                <a:spcPct val="20000"/>
              </a:spcBef>
              <a:buClr>
                <a:schemeClr val="hlink"/>
              </a:buClr>
              <a:buSzPct val="80000"/>
              <a:buFont typeface="Wingdings" pitchFamily="2" charset="2"/>
              <a:buNone/>
              <a:defRPr/>
            </a:pPr>
            <a:endParaRPr lang="tr-TR" sz="2000" b="1" kern="0" dirty="0"/>
          </a:p>
          <a:p>
            <a:pPr marL="342900" indent="-342900">
              <a:lnSpc>
                <a:spcPct val="80000"/>
              </a:lnSpc>
              <a:spcBef>
                <a:spcPct val="20000"/>
              </a:spcBef>
              <a:buClr>
                <a:schemeClr val="hlink"/>
              </a:buClr>
              <a:buSzPct val="80000"/>
              <a:buFont typeface="Wingdings" pitchFamily="2" charset="2"/>
              <a:buChar char="Ø"/>
              <a:defRPr/>
            </a:pPr>
            <a:r>
              <a:rPr lang="tr-TR" sz="2000" b="1" kern="0" dirty="0" err="1"/>
              <a:t>Dentin</a:t>
            </a:r>
            <a:r>
              <a:rPr lang="tr-TR" sz="2000" b="1" kern="0" dirty="0"/>
              <a:t> </a:t>
            </a:r>
            <a:r>
              <a:rPr lang="tr-TR" sz="2000" b="1" kern="0" dirty="0" err="1"/>
              <a:t>sement</a:t>
            </a:r>
            <a:r>
              <a:rPr lang="tr-TR" sz="2000" b="1" kern="0" dirty="0"/>
              <a:t> sınırı kök ucu oluşmamış dişlerde kum saati veya delta şekline benzer.kök ucu oluşmuş dişlerde kökün en uç noktasından 1-1,5 mm kadar mesafede kanal içerisinde bulunur.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idx="4294967295"/>
          </p:nvPr>
        </p:nvSpPr>
        <p:spPr/>
        <p:txBody>
          <a:bodyPr/>
          <a:lstStyle/>
          <a:p>
            <a:pPr eaLnBrk="1" hangingPunct="1">
              <a:defRPr/>
            </a:pPr>
            <a:r>
              <a:rPr lang="tr-TR" sz="3600" b="1" smtClean="0">
                <a:latin typeface="Comic Sans MS" pitchFamily="66" charset="0"/>
              </a:rPr>
              <a:t>İdeal bir giriş kavitesi hazırlanmasında temel prensipler:</a:t>
            </a:r>
          </a:p>
        </p:txBody>
      </p:sp>
      <p:sp>
        <p:nvSpPr>
          <p:cNvPr id="9219" name="Rectangle 3"/>
          <p:cNvSpPr>
            <a:spLocks noGrp="1" noChangeArrowheads="1"/>
          </p:cNvSpPr>
          <p:nvPr>
            <p:ph type="body" idx="4294967295"/>
          </p:nvPr>
        </p:nvSpPr>
        <p:spPr>
          <a:xfrm>
            <a:off x="684213" y="1887538"/>
            <a:ext cx="7772400" cy="4970462"/>
          </a:xfrm>
        </p:spPr>
        <p:txBody>
          <a:bodyPr/>
          <a:lstStyle/>
          <a:p>
            <a:pPr eaLnBrk="1" hangingPunct="1">
              <a:lnSpc>
                <a:spcPct val="80000"/>
              </a:lnSpc>
              <a:buClr>
                <a:schemeClr val="hlink"/>
              </a:buClr>
              <a:buFont typeface="Wingdings" pitchFamily="2" charset="2"/>
              <a:buChar char="Ø"/>
            </a:pPr>
            <a:r>
              <a:rPr lang="tr-TR" sz="2400" b="1" smtClean="0"/>
              <a:t>Dişlerde ilk önce çürük kısımlar temizlenir ve ilerde kırılması muhtemel kısımlarda kavite sınırlarına dahil edilir.</a:t>
            </a:r>
          </a:p>
          <a:p>
            <a:pPr eaLnBrk="1" hangingPunct="1">
              <a:lnSpc>
                <a:spcPct val="80000"/>
              </a:lnSpc>
              <a:buClr>
                <a:schemeClr val="hlink"/>
              </a:buClr>
              <a:buFont typeface="Wingdings" pitchFamily="2" charset="2"/>
              <a:buChar char="Ø"/>
            </a:pPr>
            <a:r>
              <a:rPr lang="tr-TR" sz="2400" b="1" smtClean="0"/>
              <a:t>Giriş kavitesi oklüzal yüzde pulpa boynuzlarını içermelidir.</a:t>
            </a:r>
          </a:p>
          <a:p>
            <a:pPr eaLnBrk="1" hangingPunct="1">
              <a:lnSpc>
                <a:spcPct val="80000"/>
              </a:lnSpc>
              <a:buClr>
                <a:schemeClr val="hlink"/>
              </a:buClr>
              <a:buFont typeface="Wingdings" pitchFamily="2" charset="2"/>
              <a:buChar char="Ø"/>
            </a:pPr>
            <a:r>
              <a:rPr lang="tr-TR" sz="2400" b="1" smtClean="0"/>
              <a:t>Kök kanalında ise apikal foramene kadar mümkün olduğunca düz ve direkt bir giriş sağlayacak genişlikte olmalıdır.</a:t>
            </a:r>
          </a:p>
          <a:p>
            <a:pPr eaLnBrk="1" hangingPunct="1">
              <a:lnSpc>
                <a:spcPct val="80000"/>
              </a:lnSpc>
              <a:buClr>
                <a:schemeClr val="hlink"/>
              </a:buClr>
              <a:buFont typeface="Wingdings" pitchFamily="2" charset="2"/>
              <a:buChar char="Ø"/>
            </a:pPr>
            <a:r>
              <a:rPr lang="tr-TR" sz="2400" b="1" smtClean="0"/>
              <a:t>Kavite tabanı tüm kanal ağızlarını içerecek genişlikte olmalı ve genel prensip olarak olması gereken kanal sayısından bir fazlası aranır.</a:t>
            </a:r>
          </a:p>
          <a:p>
            <a:pPr eaLnBrk="1" hangingPunct="1">
              <a:lnSpc>
                <a:spcPct val="80000"/>
              </a:lnSpc>
              <a:buClr>
                <a:schemeClr val="hlink"/>
              </a:buClr>
              <a:buFont typeface="Wingdings" pitchFamily="2" charset="2"/>
              <a:buChar char="Ø"/>
            </a:pPr>
            <a:r>
              <a:rPr lang="tr-TR" sz="2400" b="1" smtClean="0"/>
              <a:t>Kavite duvarları kavite tabanından oklüzal yüze doğru genişleyerek açılmalıdır.</a:t>
            </a:r>
          </a:p>
          <a:p>
            <a:pPr eaLnBrk="1" hangingPunct="1">
              <a:lnSpc>
                <a:spcPct val="80000"/>
              </a:lnSpc>
              <a:buClr>
                <a:schemeClr val="hlink"/>
              </a:buClr>
              <a:buFont typeface="Wingdings" pitchFamily="2" charset="2"/>
              <a:buChar char="Ø"/>
            </a:pPr>
            <a:r>
              <a:rPr lang="tr-TR" sz="2400" b="1" smtClean="0"/>
              <a:t>Pulpa odasına girildikten sonra özellikle kanal ağızları hizasında frez kullanılmamalıdır.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ctrTitle"/>
          </p:nvPr>
        </p:nvSpPr>
        <p:spPr>
          <a:xfrm>
            <a:off x="685800" y="0"/>
            <a:ext cx="7772400" cy="1143000"/>
          </a:xfrm>
        </p:spPr>
        <p:txBody>
          <a:bodyPr/>
          <a:lstStyle/>
          <a:p>
            <a:pPr eaLnBrk="1" hangingPunct="1">
              <a:defRPr/>
            </a:pPr>
            <a:r>
              <a:rPr lang="tr-TR" b="1" smtClean="0">
                <a:latin typeface="Comic Sans MS" pitchFamily="66" charset="0"/>
              </a:rPr>
              <a:t>ÜST SANTRAL KESER DİŞ</a:t>
            </a:r>
          </a:p>
        </p:txBody>
      </p:sp>
      <p:sp>
        <p:nvSpPr>
          <p:cNvPr id="10243" name="Rectangle 3"/>
          <p:cNvSpPr>
            <a:spLocks noGrp="1" noChangeArrowheads="1"/>
          </p:cNvSpPr>
          <p:nvPr>
            <p:ph type="subTitle" idx="1"/>
          </p:nvPr>
        </p:nvSpPr>
        <p:spPr>
          <a:xfrm>
            <a:off x="1524000" y="2895600"/>
            <a:ext cx="6400800" cy="1752600"/>
          </a:xfrm>
        </p:spPr>
        <p:txBody>
          <a:bodyPr/>
          <a:lstStyle/>
          <a:p>
            <a:pPr eaLnBrk="1" hangingPunct="1"/>
            <a:r>
              <a:rPr lang="tr-TR" smtClean="0"/>
              <a:t>.</a:t>
            </a:r>
          </a:p>
        </p:txBody>
      </p:sp>
      <p:sp>
        <p:nvSpPr>
          <p:cNvPr id="10244" name="Text Box 4"/>
          <p:cNvSpPr txBox="1">
            <a:spLocks noChangeArrowheads="1"/>
          </p:cNvSpPr>
          <p:nvPr/>
        </p:nvSpPr>
        <p:spPr bwMode="auto">
          <a:xfrm>
            <a:off x="1979613" y="1052513"/>
            <a:ext cx="6800850" cy="5568950"/>
          </a:xfrm>
          <a:prstGeom prst="rect">
            <a:avLst/>
          </a:prstGeom>
          <a:noFill/>
          <a:ln w="9525">
            <a:noFill/>
            <a:miter lim="800000"/>
            <a:headEnd/>
            <a:tailEnd/>
          </a:ln>
        </p:spPr>
        <p:txBody>
          <a:bodyPr>
            <a:spAutoFit/>
          </a:bodyPr>
          <a:lstStyle/>
          <a:p>
            <a:pPr>
              <a:buFont typeface="Wingdings" pitchFamily="2" charset="2"/>
              <a:buChar char="§"/>
            </a:pPr>
            <a:endParaRPr lang="tr-TR" b="1"/>
          </a:p>
          <a:p>
            <a:pPr>
              <a:buClr>
                <a:schemeClr val="hlink"/>
              </a:buClr>
              <a:buFont typeface="Wingdings" pitchFamily="2" charset="2"/>
              <a:buChar char="Ø"/>
            </a:pPr>
            <a:r>
              <a:rPr lang="tr-TR" b="1"/>
              <a:t> Tek köklü ve tek kanallıdır</a:t>
            </a:r>
          </a:p>
          <a:p>
            <a:pPr>
              <a:buClr>
                <a:schemeClr val="hlink"/>
              </a:buClr>
              <a:buFont typeface="Wingdings" pitchFamily="2" charset="2"/>
              <a:buChar char="Ø"/>
            </a:pPr>
            <a:r>
              <a:rPr lang="tr-TR" b="1"/>
              <a:t> Kök , düz ya da distale eğimli seyreder</a:t>
            </a:r>
          </a:p>
          <a:p>
            <a:pPr>
              <a:buClr>
                <a:schemeClr val="hlink"/>
              </a:buClr>
              <a:buFont typeface="Wingdings" pitchFamily="2" charset="2"/>
              <a:buChar char="Ø"/>
            </a:pPr>
            <a:r>
              <a:rPr lang="tr-TR" b="1"/>
              <a:t> Kök ucu distale kıvrık ve labial yüze yakın konumdadır.</a:t>
            </a:r>
          </a:p>
          <a:p>
            <a:pPr>
              <a:buClr>
                <a:schemeClr val="hlink"/>
              </a:buClr>
              <a:buFont typeface="Wingdings" pitchFamily="2" charset="2"/>
              <a:buChar char="Ø"/>
            </a:pPr>
            <a:r>
              <a:rPr lang="tr-TR" b="1"/>
              <a:t> Gençlerde kesici kenara uzanan 2 ya da 3 pulpa boynuzu bulunur</a:t>
            </a:r>
          </a:p>
          <a:p>
            <a:pPr>
              <a:buClr>
                <a:schemeClr val="hlink"/>
              </a:buClr>
              <a:buFont typeface="Wingdings" pitchFamily="2" charset="2"/>
              <a:buChar char="Ø"/>
            </a:pPr>
            <a:r>
              <a:rPr lang="tr-TR" b="1"/>
              <a:t> Pulpanın labio-palatinal genişliği mesio-distal genişliğinden daha fazladır</a:t>
            </a:r>
          </a:p>
          <a:p>
            <a:pPr>
              <a:buClr>
                <a:schemeClr val="hlink"/>
              </a:buClr>
              <a:buFont typeface="Wingdings" pitchFamily="2" charset="2"/>
              <a:buChar char="Ø"/>
            </a:pPr>
            <a:r>
              <a:rPr lang="tr-TR" b="1"/>
              <a:t> Kök kanalını alan enine kesitte kanalın oval şekilde başlayıp kök ucuna yakın yuvarlak şekil aldığı görülür</a:t>
            </a:r>
          </a:p>
          <a:p>
            <a:pPr>
              <a:buClr>
                <a:schemeClr val="hlink"/>
              </a:buClr>
              <a:buFont typeface="Wingdings" pitchFamily="2" charset="2"/>
              <a:buChar char="Ø"/>
            </a:pPr>
            <a:r>
              <a:rPr lang="tr-TR" b="1"/>
              <a:t> Servikal alandan alınan enine kesit yaklaşık üçgen kesit gösterir.</a:t>
            </a:r>
          </a:p>
          <a:p>
            <a:endParaRPr lang="tr-TR" b="1"/>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250825" y="3108325"/>
            <a:ext cx="8382000" cy="3749675"/>
          </a:xfrm>
          <a:prstGeom prst="rect">
            <a:avLst/>
          </a:prstGeom>
          <a:noFill/>
          <a:ln w="9525">
            <a:noFill/>
            <a:miter lim="800000"/>
            <a:headEnd/>
            <a:tailEnd/>
          </a:ln>
        </p:spPr>
        <p:txBody>
          <a:bodyPr>
            <a:spAutoFit/>
          </a:bodyPr>
          <a:lstStyle/>
          <a:p>
            <a:pPr>
              <a:spcBef>
                <a:spcPct val="50000"/>
              </a:spcBef>
              <a:buClr>
                <a:schemeClr val="hlink"/>
              </a:buClr>
              <a:buFont typeface="Wingdings" pitchFamily="2" charset="2"/>
              <a:buChar char="Ø"/>
            </a:pPr>
            <a:r>
              <a:rPr lang="tr-TR" sz="2000" b="1"/>
              <a:t>     Giriş kavitesine ucu yuvarlak fissur frezle palatinal yüzün ortasından başlanır uzun aksa 45 derecelik açıda tutularak 3-4 mm’ lik frez preparasyonu ile pulpa odasına ulaşılır ve frez dişin uzun aksına paralel tutularak dişin uzun aksı boyunca ilerlenir. Frezi dişin uzun aksına dik açıda tutularak yapılan çalışmalarda labial yüzde basamak ve perforasyon oluşturma riski artar.</a:t>
            </a:r>
          </a:p>
          <a:p>
            <a:pPr>
              <a:spcBef>
                <a:spcPct val="50000"/>
              </a:spcBef>
              <a:buFont typeface="Wingdings" pitchFamily="2" charset="2"/>
              <a:buChar char="Ø"/>
            </a:pPr>
            <a:endParaRPr lang="tr-TR" sz="2000" b="1"/>
          </a:p>
          <a:p>
            <a:pPr>
              <a:spcBef>
                <a:spcPct val="50000"/>
              </a:spcBef>
              <a:buClr>
                <a:schemeClr val="hlink"/>
              </a:buClr>
              <a:buFont typeface="Wingdings" pitchFamily="2" charset="2"/>
              <a:buChar char="Ø"/>
            </a:pPr>
            <a:r>
              <a:rPr lang="tr-TR" sz="2000" b="1"/>
              <a:t>    Kanal bulunduktan sonra tüm sarkık ve zayıf yapılar , vital ve nekrotik yumuşak dokular ile lingualdeki dentin omuzcuğu kaldırılarak ilerde renkleşmeye neden olacak ve apikal bölüme kadar direkt girişi bozacak tüm engeller uzaklaştırılmış olunur.</a:t>
            </a:r>
          </a:p>
        </p:txBody>
      </p:sp>
      <p:sp>
        <p:nvSpPr>
          <p:cNvPr id="12291" name="Text Box 4"/>
          <p:cNvSpPr txBox="1">
            <a:spLocks noChangeArrowheads="1"/>
          </p:cNvSpPr>
          <p:nvPr/>
        </p:nvSpPr>
        <p:spPr bwMode="auto">
          <a:xfrm>
            <a:off x="3132138" y="0"/>
            <a:ext cx="6264275" cy="3378200"/>
          </a:xfrm>
          <a:prstGeom prst="rect">
            <a:avLst/>
          </a:prstGeom>
          <a:noFill/>
          <a:ln w="9525">
            <a:noFill/>
            <a:miter lim="800000"/>
            <a:headEnd/>
            <a:tailEnd/>
          </a:ln>
        </p:spPr>
        <p:txBody>
          <a:bodyPr>
            <a:spAutoFit/>
          </a:bodyPr>
          <a:lstStyle/>
          <a:p>
            <a:pPr>
              <a:spcBef>
                <a:spcPct val="50000"/>
              </a:spcBef>
              <a:buClr>
                <a:schemeClr val="hlink"/>
              </a:buClr>
              <a:buFont typeface="Wingdings" pitchFamily="2" charset="2"/>
              <a:buChar char="Ø"/>
            </a:pPr>
            <a:r>
              <a:rPr lang="tr-TR" b="1">
                <a:latin typeface="Times New Roman" pitchFamily="18" charset="0"/>
              </a:rPr>
              <a:t>Giriş kavitesi benzer şekilde palatinal yüzün ortasında tabanı kesici kenar tepesi kök tabanında olan yuvarlak köşeli üçgen şekilde açılır . Ancak üst santral , lateral, ve kanin dişlerin kanalları distale doğru hafif eğim gösterdiklerinden giriş kavitesi hafif mesiale kaydırılır ya da kavitenin mesial duvarında meyillendirme uygulanır.</a:t>
            </a:r>
          </a:p>
          <a:p>
            <a:endParaRPr lang="tr-TR">
              <a:latin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68313" y="188913"/>
            <a:ext cx="7772400" cy="1143000"/>
          </a:xfrm>
        </p:spPr>
        <p:txBody>
          <a:bodyPr/>
          <a:lstStyle/>
          <a:p>
            <a:pPr eaLnBrk="1" hangingPunct="1">
              <a:defRPr/>
            </a:pPr>
            <a:r>
              <a:rPr lang="tr-TR" b="1" smtClean="0">
                <a:latin typeface="Comic Sans MS" pitchFamily="66" charset="0"/>
              </a:rPr>
              <a:t>ÜST LATERAL KESER DİŞ</a:t>
            </a:r>
          </a:p>
        </p:txBody>
      </p:sp>
      <p:sp>
        <p:nvSpPr>
          <p:cNvPr id="13315" name="Rectangle 3"/>
          <p:cNvSpPr>
            <a:spLocks noGrp="1" noChangeArrowheads="1"/>
          </p:cNvSpPr>
          <p:nvPr>
            <p:ph type="body" idx="1"/>
          </p:nvPr>
        </p:nvSpPr>
        <p:spPr>
          <a:xfrm>
            <a:off x="1928794" y="1428736"/>
            <a:ext cx="4316412" cy="4835525"/>
          </a:xfrm>
        </p:spPr>
        <p:txBody>
          <a:bodyPr/>
          <a:lstStyle/>
          <a:p>
            <a:pPr eaLnBrk="1" hangingPunct="1">
              <a:lnSpc>
                <a:spcPct val="80000"/>
              </a:lnSpc>
              <a:buClr>
                <a:schemeClr val="hlink"/>
              </a:buClr>
              <a:buFont typeface="Wingdings" pitchFamily="2" charset="2"/>
              <a:buChar char="Ø"/>
            </a:pPr>
            <a:r>
              <a:rPr lang="tr-TR" sz="2000" dirty="0" smtClean="0">
                <a:latin typeface="Comic Sans MS" pitchFamily="66" charset="0"/>
              </a:rPr>
              <a:t>Tek köklü ve tek kanallıdır.</a:t>
            </a:r>
          </a:p>
          <a:p>
            <a:pPr eaLnBrk="1" hangingPunct="1">
              <a:lnSpc>
                <a:spcPct val="80000"/>
              </a:lnSpc>
              <a:buClr>
                <a:schemeClr val="hlink"/>
              </a:buClr>
              <a:buFont typeface="Wingdings" pitchFamily="2" charset="2"/>
              <a:buChar char="Ø"/>
            </a:pPr>
            <a:r>
              <a:rPr lang="tr-TR" sz="2000" dirty="0" smtClean="0">
                <a:latin typeface="Comic Sans MS" pitchFamily="66" charset="0"/>
              </a:rPr>
              <a:t>Kron ve kök santral dişe oranla daha küçüktür.</a:t>
            </a:r>
          </a:p>
          <a:p>
            <a:pPr eaLnBrk="1" hangingPunct="1">
              <a:lnSpc>
                <a:spcPct val="80000"/>
              </a:lnSpc>
              <a:buClr>
                <a:schemeClr val="hlink"/>
              </a:buClr>
              <a:buFont typeface="Wingdings" pitchFamily="2" charset="2"/>
              <a:buChar char="Ø"/>
            </a:pPr>
            <a:r>
              <a:rPr lang="tr-TR" sz="2000" dirty="0" smtClean="0">
                <a:latin typeface="Comic Sans MS" pitchFamily="66" charset="0"/>
              </a:rPr>
              <a:t>Kök kanalı </a:t>
            </a:r>
            <a:r>
              <a:rPr lang="tr-TR" sz="2000" dirty="0" err="1" smtClean="0">
                <a:latin typeface="Comic Sans MS" pitchFamily="66" charset="0"/>
              </a:rPr>
              <a:t>distal</a:t>
            </a:r>
            <a:r>
              <a:rPr lang="tr-TR" sz="2000" dirty="0" smtClean="0">
                <a:latin typeface="Comic Sans MS" pitchFamily="66" charset="0"/>
              </a:rPr>
              <a:t> ya da </a:t>
            </a:r>
            <a:r>
              <a:rPr lang="tr-TR" sz="2000" dirty="0" err="1" smtClean="0">
                <a:latin typeface="Comic Sans MS" pitchFamily="66" charset="0"/>
              </a:rPr>
              <a:t>palatinal</a:t>
            </a:r>
            <a:r>
              <a:rPr lang="tr-TR" sz="2000" dirty="0" smtClean="0">
                <a:latin typeface="Comic Sans MS" pitchFamily="66" charset="0"/>
              </a:rPr>
              <a:t> yönde </a:t>
            </a:r>
            <a:r>
              <a:rPr lang="tr-TR" sz="2000" dirty="0" err="1" smtClean="0">
                <a:latin typeface="Comic Sans MS" pitchFamily="66" charset="0"/>
              </a:rPr>
              <a:t>kurvatür</a:t>
            </a:r>
            <a:r>
              <a:rPr lang="tr-TR" sz="2000" dirty="0" smtClean="0">
                <a:latin typeface="Comic Sans MS" pitchFamily="66" charset="0"/>
              </a:rPr>
              <a:t> gösterir.</a:t>
            </a:r>
          </a:p>
          <a:p>
            <a:pPr eaLnBrk="1" hangingPunct="1">
              <a:lnSpc>
                <a:spcPct val="80000"/>
              </a:lnSpc>
              <a:buClr>
                <a:schemeClr val="hlink"/>
              </a:buClr>
              <a:buFont typeface="Wingdings" pitchFamily="2" charset="2"/>
              <a:buChar char="Ø"/>
            </a:pPr>
            <a:r>
              <a:rPr lang="tr-TR" sz="2000" dirty="0" smtClean="0">
                <a:latin typeface="Comic Sans MS" pitchFamily="66" charset="0"/>
              </a:rPr>
              <a:t>Gençlerde iki </a:t>
            </a:r>
            <a:r>
              <a:rPr lang="tr-TR" sz="2000" dirty="0" err="1" smtClean="0">
                <a:latin typeface="Comic Sans MS" pitchFamily="66" charset="0"/>
              </a:rPr>
              <a:t>pulpa</a:t>
            </a:r>
            <a:r>
              <a:rPr lang="tr-TR" sz="2000" dirty="0" smtClean="0">
                <a:latin typeface="Comic Sans MS" pitchFamily="66" charset="0"/>
              </a:rPr>
              <a:t> boynuzu izlenir.</a:t>
            </a:r>
          </a:p>
          <a:p>
            <a:pPr eaLnBrk="1" hangingPunct="1">
              <a:lnSpc>
                <a:spcPct val="80000"/>
              </a:lnSpc>
              <a:buClr>
                <a:schemeClr val="hlink"/>
              </a:buClr>
              <a:buFont typeface="Wingdings" pitchFamily="2" charset="2"/>
              <a:buChar char="Ø"/>
            </a:pPr>
            <a:r>
              <a:rPr lang="tr-TR" sz="2000" dirty="0" smtClean="0">
                <a:latin typeface="Comic Sans MS" pitchFamily="66" charset="0"/>
              </a:rPr>
              <a:t>Giriş </a:t>
            </a:r>
            <a:r>
              <a:rPr lang="tr-TR" sz="2000" dirty="0" err="1" smtClean="0">
                <a:latin typeface="Comic Sans MS" pitchFamily="66" charset="0"/>
              </a:rPr>
              <a:t>kavitesi</a:t>
            </a:r>
            <a:r>
              <a:rPr lang="tr-TR" sz="2000" dirty="0" smtClean="0">
                <a:latin typeface="Comic Sans MS" pitchFamily="66" charset="0"/>
              </a:rPr>
              <a:t> santral dişteki gibidir.</a:t>
            </a:r>
          </a:p>
          <a:p>
            <a:pPr eaLnBrk="1" hangingPunct="1">
              <a:lnSpc>
                <a:spcPct val="80000"/>
              </a:lnSpc>
              <a:buClr>
                <a:schemeClr val="hlink"/>
              </a:buClr>
              <a:buFont typeface="Wingdings" pitchFamily="2" charset="2"/>
              <a:buChar char="Ø"/>
            </a:pPr>
            <a:r>
              <a:rPr lang="tr-TR" sz="2000" dirty="0" smtClean="0">
                <a:latin typeface="Comic Sans MS" pitchFamily="66" charset="0"/>
              </a:rPr>
              <a:t>Üst </a:t>
            </a:r>
            <a:r>
              <a:rPr lang="tr-TR" sz="2000" dirty="0" err="1" smtClean="0">
                <a:latin typeface="Comic Sans MS" pitchFamily="66" charset="0"/>
              </a:rPr>
              <a:t>lateral</a:t>
            </a:r>
            <a:r>
              <a:rPr lang="tr-TR" sz="2000" dirty="0" smtClean="0">
                <a:latin typeface="Comic Sans MS" pitchFamily="66" charset="0"/>
              </a:rPr>
              <a:t> ve alt birinci küçük azı dişlerde kron-kök açı sapmaları sıkça görülür ayrıca üst </a:t>
            </a:r>
            <a:r>
              <a:rPr lang="tr-TR" sz="2000" dirty="0" err="1" smtClean="0">
                <a:latin typeface="Comic Sans MS" pitchFamily="66" charset="0"/>
              </a:rPr>
              <a:t>lateral</a:t>
            </a:r>
            <a:r>
              <a:rPr lang="tr-TR" sz="2000" dirty="0" smtClean="0">
                <a:latin typeface="Comic Sans MS" pitchFamily="66" charset="0"/>
              </a:rPr>
              <a:t> keser dişlerde tek taraflı ya da </a:t>
            </a:r>
            <a:r>
              <a:rPr lang="tr-TR" sz="2000" dirty="0" err="1" smtClean="0">
                <a:latin typeface="Comic Sans MS" pitchFamily="66" charset="0"/>
              </a:rPr>
              <a:t>bilateral</a:t>
            </a:r>
            <a:r>
              <a:rPr lang="tr-TR" sz="2000" dirty="0" smtClean="0">
                <a:latin typeface="Comic Sans MS" pitchFamily="66" charset="0"/>
              </a:rPr>
              <a:t> olarak </a:t>
            </a:r>
            <a:r>
              <a:rPr lang="tr-TR" sz="2000" dirty="0" err="1" smtClean="0">
                <a:latin typeface="Comic Sans MS" pitchFamily="66" charset="0"/>
              </a:rPr>
              <a:t>dens</a:t>
            </a:r>
            <a:r>
              <a:rPr lang="tr-TR" sz="2000" dirty="0" smtClean="0">
                <a:latin typeface="Comic Sans MS" pitchFamily="66" charset="0"/>
              </a:rPr>
              <a:t> </a:t>
            </a:r>
            <a:r>
              <a:rPr lang="tr-TR" sz="2000" dirty="0" err="1" smtClean="0">
                <a:latin typeface="Comic Sans MS" pitchFamily="66" charset="0"/>
              </a:rPr>
              <a:t>invaginatus</a:t>
            </a:r>
            <a:r>
              <a:rPr lang="tr-TR" sz="2000" dirty="0" smtClean="0">
                <a:latin typeface="Comic Sans MS" pitchFamily="66" charset="0"/>
              </a:rPr>
              <a:t> denen gelişim anomalilerine de rastlanır.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539750" y="188913"/>
            <a:ext cx="7772400" cy="1143000"/>
          </a:xfrm>
        </p:spPr>
        <p:txBody>
          <a:bodyPr/>
          <a:lstStyle/>
          <a:p>
            <a:pPr eaLnBrk="1" hangingPunct="1">
              <a:defRPr/>
            </a:pPr>
            <a:r>
              <a:rPr lang="tr-TR" b="1" smtClean="0">
                <a:latin typeface="Comic Sans MS" pitchFamily="66" charset="0"/>
              </a:rPr>
              <a:t>ÜST KANİN DİŞ</a:t>
            </a:r>
          </a:p>
        </p:txBody>
      </p:sp>
      <p:sp>
        <p:nvSpPr>
          <p:cNvPr id="15363" name="Rectangle 3"/>
          <p:cNvSpPr>
            <a:spLocks noGrp="1" noChangeArrowheads="1"/>
          </p:cNvSpPr>
          <p:nvPr>
            <p:ph type="body" idx="1"/>
          </p:nvPr>
        </p:nvSpPr>
        <p:spPr>
          <a:xfrm>
            <a:off x="2357422" y="1428736"/>
            <a:ext cx="4248150" cy="4897437"/>
          </a:xfrm>
        </p:spPr>
        <p:txBody>
          <a:bodyPr/>
          <a:lstStyle/>
          <a:p>
            <a:pPr eaLnBrk="1" hangingPunct="1">
              <a:lnSpc>
                <a:spcPct val="80000"/>
              </a:lnSpc>
              <a:buClr>
                <a:schemeClr val="hlink"/>
              </a:buClr>
              <a:buFont typeface="Wingdings" pitchFamily="2" charset="2"/>
              <a:buChar char="Ø"/>
            </a:pPr>
            <a:r>
              <a:rPr lang="tr-TR" sz="1600" b="1" dirty="0" smtClean="0">
                <a:latin typeface="Comic Sans MS" pitchFamily="66" charset="0"/>
              </a:rPr>
              <a:t>Tek kök , tek kanal tek </a:t>
            </a:r>
            <a:r>
              <a:rPr lang="tr-TR" sz="1600" b="1" dirty="0" err="1" smtClean="0">
                <a:latin typeface="Comic Sans MS" pitchFamily="66" charset="0"/>
              </a:rPr>
              <a:t>pulpa</a:t>
            </a:r>
            <a:r>
              <a:rPr lang="tr-TR" sz="1600" b="1" dirty="0" smtClean="0">
                <a:latin typeface="Comic Sans MS" pitchFamily="66" charset="0"/>
              </a:rPr>
              <a:t> boynuzu vardır.</a:t>
            </a:r>
          </a:p>
          <a:p>
            <a:pPr eaLnBrk="1" hangingPunct="1">
              <a:lnSpc>
                <a:spcPct val="80000"/>
              </a:lnSpc>
              <a:buClr>
                <a:schemeClr val="hlink"/>
              </a:buClr>
              <a:buFont typeface="Wingdings" pitchFamily="2" charset="2"/>
              <a:buNone/>
            </a:pPr>
            <a:endParaRPr lang="tr-TR" sz="1600" b="1" dirty="0" smtClean="0">
              <a:latin typeface="Comic Sans MS" pitchFamily="66" charset="0"/>
            </a:endParaRPr>
          </a:p>
          <a:p>
            <a:pPr eaLnBrk="1" hangingPunct="1">
              <a:lnSpc>
                <a:spcPct val="80000"/>
              </a:lnSpc>
              <a:buClr>
                <a:schemeClr val="hlink"/>
              </a:buClr>
              <a:buFont typeface="Wingdings" pitchFamily="2" charset="2"/>
              <a:buChar char="Ø"/>
            </a:pPr>
            <a:r>
              <a:rPr lang="tr-TR" sz="1600" b="1" dirty="0" smtClean="0">
                <a:latin typeface="Comic Sans MS" pitchFamily="66" charset="0"/>
              </a:rPr>
              <a:t>Kök kanalı </a:t>
            </a:r>
            <a:r>
              <a:rPr lang="tr-TR" sz="1600" b="1" dirty="0" err="1" smtClean="0">
                <a:latin typeface="Comic Sans MS" pitchFamily="66" charset="0"/>
              </a:rPr>
              <a:t>servikal</a:t>
            </a:r>
            <a:r>
              <a:rPr lang="tr-TR" sz="1600" b="1" dirty="0" smtClean="0">
                <a:latin typeface="Comic Sans MS" pitchFamily="66" charset="0"/>
              </a:rPr>
              <a:t> bölgeden oval olarak başlar ve </a:t>
            </a:r>
            <a:r>
              <a:rPr lang="tr-TR" sz="1600" b="1" dirty="0" err="1" smtClean="0">
                <a:latin typeface="Comic Sans MS" pitchFamily="66" charset="0"/>
              </a:rPr>
              <a:t>apikal</a:t>
            </a:r>
            <a:r>
              <a:rPr lang="tr-TR" sz="1600" b="1" dirty="0" smtClean="0">
                <a:latin typeface="Comic Sans MS" pitchFamily="66" charset="0"/>
              </a:rPr>
              <a:t> bölgeye doğru gittikçe daralarak yuvarlak şekilde sonlanır.</a:t>
            </a:r>
          </a:p>
          <a:p>
            <a:pPr eaLnBrk="1" hangingPunct="1">
              <a:lnSpc>
                <a:spcPct val="80000"/>
              </a:lnSpc>
              <a:buClr>
                <a:schemeClr val="hlink"/>
              </a:buClr>
              <a:buFont typeface="Wingdings" pitchFamily="2" charset="2"/>
              <a:buChar char="Ø"/>
            </a:pPr>
            <a:endParaRPr lang="tr-TR" sz="1600" b="1" dirty="0" smtClean="0">
              <a:latin typeface="Comic Sans MS" pitchFamily="66" charset="0"/>
            </a:endParaRPr>
          </a:p>
          <a:p>
            <a:pPr eaLnBrk="1" hangingPunct="1">
              <a:lnSpc>
                <a:spcPct val="80000"/>
              </a:lnSpc>
              <a:buClr>
                <a:schemeClr val="hlink"/>
              </a:buClr>
              <a:buFont typeface="Wingdings" pitchFamily="2" charset="2"/>
              <a:buChar char="Ø"/>
            </a:pPr>
            <a:r>
              <a:rPr lang="tr-TR" sz="1600" b="1" dirty="0" smtClean="0">
                <a:latin typeface="Comic Sans MS" pitchFamily="66" charset="0"/>
              </a:rPr>
              <a:t>Kanal çoğunlukla düz seyreder ender olarak </a:t>
            </a:r>
            <a:r>
              <a:rPr lang="tr-TR" sz="1600" b="1" dirty="0" err="1" smtClean="0">
                <a:latin typeface="Comic Sans MS" pitchFamily="66" charset="0"/>
              </a:rPr>
              <a:t>apikalde</a:t>
            </a:r>
            <a:r>
              <a:rPr lang="tr-TR" sz="1600" b="1" dirty="0" smtClean="0">
                <a:latin typeface="Comic Sans MS" pitchFamily="66" charset="0"/>
              </a:rPr>
              <a:t> </a:t>
            </a:r>
            <a:r>
              <a:rPr lang="tr-TR" sz="1600" b="1" dirty="0" err="1" smtClean="0">
                <a:latin typeface="Comic Sans MS" pitchFamily="66" charset="0"/>
              </a:rPr>
              <a:t>distale</a:t>
            </a:r>
            <a:r>
              <a:rPr lang="tr-TR" sz="1600" b="1" dirty="0" smtClean="0">
                <a:latin typeface="Comic Sans MS" pitchFamily="66" charset="0"/>
              </a:rPr>
              <a:t> bazen de </a:t>
            </a:r>
            <a:r>
              <a:rPr lang="tr-TR" sz="1600" b="1" dirty="0" err="1" smtClean="0">
                <a:latin typeface="Comic Sans MS" pitchFamily="66" charset="0"/>
              </a:rPr>
              <a:t>laterale</a:t>
            </a:r>
            <a:r>
              <a:rPr lang="tr-TR" sz="1600" b="1" dirty="0" smtClean="0">
                <a:latin typeface="Comic Sans MS" pitchFamily="66" charset="0"/>
              </a:rPr>
              <a:t> eğimli olarak sonlanır.</a:t>
            </a:r>
          </a:p>
          <a:p>
            <a:pPr eaLnBrk="1" hangingPunct="1">
              <a:lnSpc>
                <a:spcPct val="80000"/>
              </a:lnSpc>
              <a:buClr>
                <a:schemeClr val="hlink"/>
              </a:buClr>
              <a:buFont typeface="Wingdings" pitchFamily="2" charset="2"/>
              <a:buNone/>
            </a:pPr>
            <a:endParaRPr lang="tr-TR" sz="1600" b="1" dirty="0" smtClean="0">
              <a:latin typeface="Comic Sans MS" pitchFamily="66" charset="0"/>
            </a:endParaRPr>
          </a:p>
          <a:p>
            <a:pPr eaLnBrk="1" hangingPunct="1">
              <a:lnSpc>
                <a:spcPct val="80000"/>
              </a:lnSpc>
              <a:buClr>
                <a:schemeClr val="hlink"/>
              </a:buClr>
              <a:buFont typeface="Wingdings" pitchFamily="2" charset="2"/>
              <a:buChar char="Ø"/>
            </a:pPr>
            <a:r>
              <a:rPr lang="tr-TR" sz="1600" b="1" dirty="0" smtClean="0">
                <a:latin typeface="Comic Sans MS" pitchFamily="66" charset="0"/>
              </a:rPr>
              <a:t>Giriş </a:t>
            </a:r>
            <a:r>
              <a:rPr lang="tr-TR" sz="1600" b="1" dirty="0" err="1" smtClean="0">
                <a:latin typeface="Comic Sans MS" pitchFamily="66" charset="0"/>
              </a:rPr>
              <a:t>kavitesi</a:t>
            </a:r>
            <a:r>
              <a:rPr lang="tr-TR" sz="1600" b="1" dirty="0" smtClean="0">
                <a:latin typeface="Comic Sans MS" pitchFamily="66" charset="0"/>
              </a:rPr>
              <a:t> </a:t>
            </a:r>
            <a:r>
              <a:rPr lang="tr-TR" sz="1600" b="1" dirty="0" err="1" smtClean="0">
                <a:latin typeface="Comic Sans MS" pitchFamily="66" charset="0"/>
              </a:rPr>
              <a:t>palatinal</a:t>
            </a:r>
            <a:r>
              <a:rPr lang="tr-TR" sz="1600" b="1" dirty="0" smtClean="0">
                <a:latin typeface="Comic Sans MS" pitchFamily="66" charset="0"/>
              </a:rPr>
              <a:t> yüzün ortasında oval şekilde açılır.</a:t>
            </a:r>
          </a:p>
          <a:p>
            <a:pPr eaLnBrk="1" hangingPunct="1">
              <a:lnSpc>
                <a:spcPct val="80000"/>
              </a:lnSpc>
              <a:buClr>
                <a:schemeClr val="hlink"/>
              </a:buClr>
              <a:buFont typeface="Wingdings" pitchFamily="2" charset="2"/>
              <a:buNone/>
            </a:pPr>
            <a:endParaRPr lang="tr-TR" sz="1600" b="1" dirty="0" smtClean="0">
              <a:latin typeface="Comic Sans MS" pitchFamily="66" charset="0"/>
            </a:endParaRPr>
          </a:p>
          <a:p>
            <a:pPr eaLnBrk="1" hangingPunct="1">
              <a:lnSpc>
                <a:spcPct val="80000"/>
              </a:lnSpc>
              <a:buClr>
                <a:schemeClr val="hlink"/>
              </a:buClr>
              <a:buFont typeface="Wingdings" pitchFamily="2" charset="2"/>
              <a:buChar char="Ø"/>
            </a:pPr>
            <a:r>
              <a:rPr lang="tr-TR" sz="1600" b="1" dirty="0" smtClean="0">
                <a:latin typeface="Comic Sans MS" pitchFamily="66" charset="0"/>
              </a:rPr>
              <a:t>Üst </a:t>
            </a:r>
            <a:r>
              <a:rPr lang="tr-TR" sz="1600" b="1" dirty="0" err="1" smtClean="0">
                <a:latin typeface="Comic Sans MS" pitchFamily="66" charset="0"/>
              </a:rPr>
              <a:t>kanin</a:t>
            </a:r>
            <a:r>
              <a:rPr lang="tr-TR" sz="1600" b="1" dirty="0" smtClean="0">
                <a:latin typeface="Comic Sans MS" pitchFamily="66" charset="0"/>
              </a:rPr>
              <a:t> diş üst çenedeki kök  boyu en uzun olan diştir ve kök ucu mukoza-yanak birleşimini geçer bu nedenle kanal aleti boyu yetersiz kalabilir.</a:t>
            </a:r>
          </a:p>
          <a:p>
            <a:pPr eaLnBrk="1" hangingPunct="1">
              <a:lnSpc>
                <a:spcPct val="80000"/>
              </a:lnSpc>
              <a:buClr>
                <a:schemeClr val="hlink"/>
              </a:buClr>
              <a:buFont typeface="Wingdings" pitchFamily="2" charset="2"/>
              <a:buNone/>
            </a:pPr>
            <a:endParaRPr lang="tr-TR" sz="1200" b="1" dirty="0" smtClean="0">
              <a:latin typeface="Comic Sans MS" pitchFamily="66"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11188" y="188913"/>
            <a:ext cx="7772400" cy="1143000"/>
          </a:xfrm>
        </p:spPr>
        <p:txBody>
          <a:bodyPr/>
          <a:lstStyle/>
          <a:p>
            <a:pPr eaLnBrk="1" hangingPunct="1">
              <a:defRPr/>
            </a:pPr>
            <a:r>
              <a:rPr lang="tr-TR" smtClean="0">
                <a:latin typeface="Comic Sans MS" pitchFamily="66" charset="0"/>
              </a:rPr>
              <a:t>ALT SANTRAL VE LATERAL DİŞLER</a:t>
            </a:r>
          </a:p>
        </p:txBody>
      </p:sp>
      <p:sp>
        <p:nvSpPr>
          <p:cNvPr id="18435" name="Rectangle 3"/>
          <p:cNvSpPr>
            <a:spLocks noGrp="1" noChangeArrowheads="1"/>
          </p:cNvSpPr>
          <p:nvPr>
            <p:ph type="body" idx="1"/>
          </p:nvPr>
        </p:nvSpPr>
        <p:spPr>
          <a:xfrm>
            <a:off x="1835150" y="1844675"/>
            <a:ext cx="6805613" cy="4464050"/>
          </a:xfrm>
        </p:spPr>
        <p:txBody>
          <a:bodyPr/>
          <a:lstStyle/>
          <a:p>
            <a:pPr eaLnBrk="1" hangingPunct="1">
              <a:lnSpc>
                <a:spcPct val="90000"/>
              </a:lnSpc>
              <a:buClr>
                <a:schemeClr val="hlink"/>
              </a:buClr>
              <a:buFont typeface="Wingdings" pitchFamily="2" charset="2"/>
              <a:buChar char="Ø"/>
            </a:pPr>
            <a:r>
              <a:rPr lang="tr-TR" sz="1800" b="1" smtClean="0">
                <a:latin typeface="Comic Sans MS" pitchFamily="66" charset="0"/>
              </a:rPr>
              <a:t>Alt santral diş ağız boşluğundaki en küçük diştir.</a:t>
            </a:r>
          </a:p>
          <a:p>
            <a:pPr eaLnBrk="1" hangingPunct="1">
              <a:lnSpc>
                <a:spcPct val="90000"/>
              </a:lnSpc>
              <a:buClr>
                <a:schemeClr val="hlink"/>
              </a:buClr>
              <a:buFont typeface="Wingdings" pitchFamily="2" charset="2"/>
              <a:buChar char="Ø"/>
            </a:pPr>
            <a:r>
              <a:rPr lang="tr-TR" sz="1800" b="1" smtClean="0">
                <a:latin typeface="Comic Sans MS" pitchFamily="66" charset="0"/>
              </a:rPr>
              <a:t>Bu iki diş pulpa boşluğunun şekli bakımından birbirlerine çok benzerler.</a:t>
            </a:r>
          </a:p>
          <a:p>
            <a:pPr eaLnBrk="1" hangingPunct="1">
              <a:lnSpc>
                <a:spcPct val="90000"/>
              </a:lnSpc>
              <a:buClr>
                <a:schemeClr val="hlink"/>
              </a:buClr>
              <a:buFont typeface="Wingdings" pitchFamily="2" charset="2"/>
              <a:buChar char="Ø"/>
            </a:pPr>
            <a:r>
              <a:rPr lang="tr-TR" sz="1800" b="1" smtClean="0">
                <a:latin typeface="Comic Sans MS" pitchFamily="66" charset="0"/>
              </a:rPr>
              <a:t>Kökler distal ya da lingual yönde kurvatür gösterirler.</a:t>
            </a:r>
          </a:p>
          <a:p>
            <a:pPr eaLnBrk="1" hangingPunct="1">
              <a:lnSpc>
                <a:spcPct val="90000"/>
              </a:lnSpc>
              <a:buClr>
                <a:schemeClr val="hlink"/>
              </a:buClr>
              <a:buFont typeface="Wingdings" pitchFamily="2" charset="2"/>
              <a:buChar char="Ø"/>
            </a:pPr>
            <a:r>
              <a:rPr lang="tr-TR" sz="1800" b="1" smtClean="0">
                <a:latin typeface="Comic Sans MS" pitchFamily="66" charset="0"/>
              </a:rPr>
              <a:t>Kök ucunun distal yönde hafif bir kıvrım gösterdiği izlenir.</a:t>
            </a:r>
          </a:p>
          <a:p>
            <a:pPr eaLnBrk="1" hangingPunct="1">
              <a:lnSpc>
                <a:spcPct val="90000"/>
              </a:lnSpc>
              <a:buClr>
                <a:schemeClr val="hlink"/>
              </a:buClr>
              <a:buFont typeface="Wingdings" pitchFamily="2" charset="2"/>
              <a:buChar char="Ø"/>
            </a:pPr>
            <a:r>
              <a:rPr lang="tr-TR" sz="1800" b="1" smtClean="0">
                <a:latin typeface="Comic Sans MS" pitchFamily="66" charset="0"/>
              </a:rPr>
              <a:t>Tek kanal içinde %40-41 oranında çift kanala rastlanabilir. Bu durumda kanallar labial ve lingual yüzlere yakın olarak konumlanırlar. Labial kanal daha düz seyreder.</a:t>
            </a:r>
          </a:p>
          <a:p>
            <a:pPr eaLnBrk="1" hangingPunct="1">
              <a:lnSpc>
                <a:spcPct val="90000"/>
              </a:lnSpc>
              <a:buClr>
                <a:schemeClr val="hlink"/>
              </a:buClr>
              <a:buFont typeface="Wingdings" pitchFamily="2" charset="2"/>
              <a:buChar char="Ø"/>
            </a:pPr>
            <a:r>
              <a:rPr lang="tr-TR" sz="1800" b="1" smtClean="0">
                <a:latin typeface="Comic Sans MS" pitchFamily="66" charset="0"/>
              </a:rPr>
              <a:t>Tek kanal başlayıp ayrılma gösteren kanallarda ayrılma noktası kökün servikal üçlüsündedir.</a:t>
            </a:r>
          </a:p>
          <a:p>
            <a:pPr eaLnBrk="1" hangingPunct="1">
              <a:lnSpc>
                <a:spcPct val="90000"/>
              </a:lnSpc>
              <a:buClr>
                <a:schemeClr val="hlink"/>
              </a:buClr>
              <a:buFont typeface="Wingdings" pitchFamily="2" charset="2"/>
              <a:buNone/>
            </a:pPr>
            <a:endParaRPr lang="tr-TR" sz="1800" b="1" smtClean="0">
              <a:latin typeface="Comic Sans MS" pitchFamily="66" charset="0"/>
            </a:endParaRPr>
          </a:p>
          <a:p>
            <a:pPr eaLnBrk="1" hangingPunct="1">
              <a:lnSpc>
                <a:spcPct val="90000"/>
              </a:lnSpc>
              <a:buFont typeface="Wingdings" pitchFamily="2" charset="2"/>
              <a:buNone/>
            </a:pPr>
            <a:r>
              <a:rPr lang="tr-TR" sz="2000" b="1" smtClean="0">
                <a:latin typeface="Comic Sans MS" pitchFamily="66" charset="0"/>
              </a:rPr>
              <a:t> </a:t>
            </a:r>
          </a:p>
          <a:p>
            <a:pPr eaLnBrk="1" hangingPunct="1">
              <a:lnSpc>
                <a:spcPct val="90000"/>
              </a:lnSpc>
            </a:pPr>
            <a:endParaRPr lang="tr-TR" sz="2000" b="1" smtClean="0">
              <a:latin typeface="Comic Sans MS" pitchFamily="66" charset="0"/>
            </a:endParaRPr>
          </a:p>
        </p:txBody>
      </p:sp>
      <p:sp>
        <p:nvSpPr>
          <p:cNvPr id="18436" name="Text Box 4"/>
          <p:cNvSpPr txBox="1">
            <a:spLocks noChangeArrowheads="1"/>
          </p:cNvSpPr>
          <p:nvPr/>
        </p:nvSpPr>
        <p:spPr bwMode="auto">
          <a:xfrm>
            <a:off x="1384300" y="1001713"/>
            <a:ext cx="1387475" cy="457200"/>
          </a:xfrm>
          <a:prstGeom prst="rect">
            <a:avLst/>
          </a:prstGeom>
          <a:noFill/>
          <a:ln w="9525">
            <a:noFill/>
            <a:miter lim="800000"/>
            <a:headEnd/>
            <a:tailEnd/>
          </a:ln>
        </p:spPr>
        <p:txBody>
          <a:bodyPr>
            <a:spAutoFit/>
          </a:bodyPr>
          <a:lstStyle/>
          <a:p>
            <a:endParaRPr lang="tr-TR">
              <a:latin typeface="Times New Roman" pitchFamily="18" charset="0"/>
            </a:endParaRPr>
          </a:p>
        </p:txBody>
      </p:sp>
      <p:sp>
        <p:nvSpPr>
          <p:cNvPr id="18437" name="Text Box 6"/>
          <p:cNvSpPr txBox="1">
            <a:spLocks noChangeArrowheads="1"/>
          </p:cNvSpPr>
          <p:nvPr/>
        </p:nvSpPr>
        <p:spPr bwMode="auto">
          <a:xfrm>
            <a:off x="1871663" y="5373688"/>
            <a:ext cx="7272337" cy="1736725"/>
          </a:xfrm>
          <a:prstGeom prst="rect">
            <a:avLst/>
          </a:prstGeom>
          <a:noFill/>
          <a:ln w="9525">
            <a:noFill/>
            <a:miter lim="800000"/>
            <a:headEnd/>
            <a:tailEnd/>
          </a:ln>
        </p:spPr>
        <p:txBody>
          <a:bodyPr>
            <a:spAutoFit/>
          </a:bodyPr>
          <a:lstStyle/>
          <a:p>
            <a:r>
              <a:rPr lang="tr-TR" sz="2000" b="1">
                <a:solidFill>
                  <a:schemeClr val="tx2"/>
                </a:solidFill>
              </a:rPr>
              <a:t>Giriş kavitesi</a:t>
            </a:r>
            <a:r>
              <a:rPr lang="tr-TR" sz="2000" b="1"/>
              <a:t> lingual yüzün ortasında oval şekilde açılır.</a:t>
            </a:r>
          </a:p>
          <a:p>
            <a:r>
              <a:rPr lang="tr-TR" sz="2000" b="1"/>
              <a:t>Linguale doğru yapılan genişletme ise ikinci kanalın            bulunmasını kolaylaştırır.</a:t>
            </a:r>
          </a:p>
          <a:p>
            <a:r>
              <a:rPr lang="tr-TR" b="1">
                <a:latin typeface="Times New Roman" pitchFamily="18" charset="0"/>
              </a:rPr>
              <a:t> </a:t>
            </a:r>
          </a:p>
          <a:p>
            <a:endParaRPr lang="tr-TR">
              <a:latin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Uçuş">
  <a:themeElements>
    <a:clrScheme name="Uçuş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Uçuş">
      <a:majorFont>
        <a:latin typeface="Arial"/>
        <a:ea typeface=""/>
        <a:cs typeface=""/>
      </a:majorFont>
      <a:minorFont>
        <a:latin typeface="Times New Roman"/>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Uçuş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Uçuş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Uçuş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Uçuş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Uçuş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Designs\Uçuş.pot</Template>
  <TotalTime>806</TotalTime>
  <Words>1922</Words>
  <Application>Microsoft Office PowerPoint</Application>
  <PresentationFormat>Ekran Gösterisi (4:3)</PresentationFormat>
  <Paragraphs>157</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Uçuş</vt:lpstr>
      <vt:lpstr>GİRİŞ KAVİTESİ PREPARASYONU VE PULPA ANATOMİLERİ</vt:lpstr>
      <vt:lpstr>Slayt 2</vt:lpstr>
      <vt:lpstr>Slayt 3</vt:lpstr>
      <vt:lpstr>İdeal bir giriş kavitesi hazırlanmasında temel prensipler:</vt:lpstr>
      <vt:lpstr>ÜST SANTRAL KESER DİŞ</vt:lpstr>
      <vt:lpstr>Slayt 6</vt:lpstr>
      <vt:lpstr>ÜST LATERAL KESER DİŞ</vt:lpstr>
      <vt:lpstr>ÜST KANİN DİŞ</vt:lpstr>
      <vt:lpstr>ALT SANTRAL VE LATERAL DİŞLER</vt:lpstr>
      <vt:lpstr>ALT KANİN DİŞİ</vt:lpstr>
      <vt:lpstr>ÜST BİRİNCİ KÜÇÜK AZI</vt:lpstr>
      <vt:lpstr>ÜST İKİNCİ KÜÇÜK AZI DİŞi</vt:lpstr>
      <vt:lpstr>ALT BİRİNCİ KÜÇÜK AZI DİŞİ</vt:lpstr>
      <vt:lpstr>ALT İKİNCİ KÜÇÜK AZI DİŞİ </vt:lpstr>
      <vt:lpstr>ÜST BİRİNCİ MOLAR DİŞ</vt:lpstr>
      <vt:lpstr>Slayt 16</vt:lpstr>
      <vt:lpstr>Slayt 17</vt:lpstr>
      <vt:lpstr>ÜST İKİNCİ MOLAR DİŞ</vt:lpstr>
      <vt:lpstr>ALT BİRİNCİ MOLAR DİŞ</vt:lpstr>
      <vt:lpstr>Slayt 20</vt:lpstr>
      <vt:lpstr>Slayt 21</vt:lpstr>
      <vt:lpstr>KOMPLİKASYONLAR</vt:lpstr>
      <vt:lpstr>Slayt 23</vt:lpstr>
      <vt:lpstr>KAYNAKLAR</vt:lpstr>
    </vt:vector>
  </TitlesOfParts>
  <Company>aa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ÜST SANTRAL KESER DİŞ</dc:title>
  <dc:creator>a</dc:creator>
  <cp:lastModifiedBy>fatmagül</cp:lastModifiedBy>
  <cp:revision>120</cp:revision>
  <cp:lastPrinted>1601-01-01T00:00:00Z</cp:lastPrinted>
  <dcterms:created xsi:type="dcterms:W3CDTF">2006-10-03T09:23:18Z</dcterms:created>
  <dcterms:modified xsi:type="dcterms:W3CDTF">2017-01-26T11:17:18Z</dcterms:modified>
</cp:coreProperties>
</file>